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0" r:id="rId2"/>
    <p:sldId id="264" r:id="rId3"/>
    <p:sldId id="256" r:id="rId4"/>
    <p:sldId id="265" r:id="rId5"/>
    <p:sldId id="257" r:id="rId6"/>
    <p:sldId id="266" r:id="rId7"/>
    <p:sldId id="259" r:id="rId8"/>
    <p:sldId id="258" r:id="rId9"/>
    <p:sldId id="262" r:id="rId10"/>
    <p:sldId id="269" r:id="rId11"/>
    <p:sldId id="263" r:id="rId12"/>
    <p:sldId id="267" r:id="rId13"/>
    <p:sldId id="268" r:id="rId14"/>
    <p:sldId id="260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590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B81789-4861-4597-B597-E7B6B25BD4F9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2AC2B0-790D-4C1E-84D0-968389395A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23928" y="5085184"/>
            <a:ext cx="4266997" cy="15448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Материал к уроку </a:t>
            </a:r>
            <a:r>
              <a:rPr lang="ru-RU" smtClean="0"/>
              <a:t>подготовила:</a:t>
            </a:r>
          </a:p>
          <a:p>
            <a:r>
              <a:rPr lang="ru-RU" smtClean="0"/>
              <a:t>учитель </a:t>
            </a:r>
            <a:r>
              <a:rPr lang="ru-RU" dirty="0" smtClean="0"/>
              <a:t>английского языка </a:t>
            </a:r>
          </a:p>
          <a:p>
            <a:r>
              <a:rPr lang="ru-RU" dirty="0" smtClean="0"/>
              <a:t>МБОУ сош17</a:t>
            </a:r>
          </a:p>
          <a:p>
            <a:r>
              <a:rPr lang="ru-RU" dirty="0" smtClean="0"/>
              <a:t>Смирнова Екатерина Сергеевна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Present Continuous </a:t>
            </a:r>
            <a:r>
              <a:rPr lang="ru-RU" dirty="0">
                <a:latin typeface="Cooper Black" panose="0208090404030B020404" pitchFamily="18" charset="0"/>
              </a:rPr>
              <a:t>    </a:t>
            </a:r>
            <a:r>
              <a:rPr lang="en-US" dirty="0" smtClean="0">
                <a:latin typeface="Cooper Black" panose="0208090404030B020404" pitchFamily="18" charset="0"/>
              </a:rPr>
              <a:t>Tense</a:t>
            </a:r>
            <a:r>
              <a:rPr lang="ru-RU" dirty="0" smtClean="0">
                <a:latin typeface="Cooper Black" panose="0208090404030B020404" pitchFamily="18" charset="0"/>
              </a:rPr>
              <a:t> в 3ем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092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629788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i="1" dirty="0" err="1">
                <a:solidFill>
                  <a:srgbClr val="46433A"/>
                </a:solidFill>
                <a:latin typeface="inherit"/>
              </a:rPr>
              <a:t>Выберите</a:t>
            </a:r>
            <a:r>
              <a:rPr lang="en-US" i="1" dirty="0">
                <a:solidFill>
                  <a:srgbClr val="46433A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46433A"/>
                </a:solidFill>
                <a:latin typeface="inherit"/>
              </a:rPr>
              <a:t>правильную</a:t>
            </a:r>
            <a:r>
              <a:rPr lang="en-US" i="1" dirty="0">
                <a:solidFill>
                  <a:srgbClr val="46433A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46433A"/>
                </a:solidFill>
                <a:latin typeface="inherit"/>
              </a:rPr>
              <a:t>форму</a:t>
            </a:r>
            <a:r>
              <a:rPr lang="en-US" i="1" dirty="0">
                <a:solidFill>
                  <a:srgbClr val="46433A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46433A"/>
                </a:solidFill>
                <a:latin typeface="inherit"/>
              </a:rPr>
              <a:t>глагола</a:t>
            </a:r>
            <a:r>
              <a:rPr lang="en-US" i="1" dirty="0">
                <a:solidFill>
                  <a:srgbClr val="46433A"/>
                </a:solidFill>
                <a:latin typeface="inherit"/>
              </a:rPr>
              <a:t> BE.</a:t>
            </a:r>
            <a:endParaRPr lang="en-US" dirty="0">
              <a:solidFill>
                <a:srgbClr val="46433A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sz="3600" dirty="0">
                <a:solidFill>
                  <a:srgbClr val="46433A"/>
                </a:solidFill>
                <a:latin typeface="inherit"/>
              </a:rPr>
              <a:t>My friend (am, is, are) playing in the yard now.</a:t>
            </a:r>
          </a:p>
          <a:p>
            <a:pPr fontAlgn="base">
              <a:buFont typeface="+mj-lt"/>
              <a:buAutoNum type="arabicPeriod"/>
            </a:pPr>
            <a:r>
              <a:rPr lang="en-US" sz="3600" dirty="0">
                <a:solidFill>
                  <a:srgbClr val="46433A"/>
                </a:solidFill>
                <a:latin typeface="inherit"/>
              </a:rPr>
              <a:t>I (am, is, are) writing an exercise at the moment.</a:t>
            </a:r>
          </a:p>
          <a:p>
            <a:pPr fontAlgn="base">
              <a:buFont typeface="+mj-lt"/>
              <a:buAutoNum type="arabicPeriod"/>
            </a:pPr>
            <a:r>
              <a:rPr lang="en-US" sz="3600" dirty="0">
                <a:solidFill>
                  <a:srgbClr val="46433A"/>
                </a:solidFill>
                <a:latin typeface="inherit"/>
              </a:rPr>
              <a:t>They (am, is, are) doing homework at present.</a:t>
            </a:r>
          </a:p>
          <a:p>
            <a:pPr fontAlgn="base">
              <a:buFont typeface="+mj-lt"/>
              <a:buAutoNum type="arabicPeriod"/>
            </a:pPr>
            <a:r>
              <a:rPr lang="en-US" sz="3600" dirty="0" err="1">
                <a:solidFill>
                  <a:srgbClr val="46433A"/>
                </a:solidFill>
                <a:latin typeface="inherit"/>
              </a:rPr>
              <a:t>Look!He</a:t>
            </a:r>
            <a:r>
              <a:rPr lang="en-US" sz="3600" dirty="0">
                <a:solidFill>
                  <a:srgbClr val="46433A"/>
                </a:solidFill>
                <a:latin typeface="inherit"/>
              </a:rPr>
              <a:t> (am, is, are) smiling at us.</a:t>
            </a:r>
          </a:p>
          <a:p>
            <a:pPr fontAlgn="base">
              <a:buFont typeface="+mj-lt"/>
              <a:buAutoNum type="arabicPeriod"/>
            </a:pPr>
            <a:r>
              <a:rPr lang="en-US" sz="3600" dirty="0">
                <a:solidFill>
                  <a:srgbClr val="46433A"/>
                </a:solidFill>
                <a:latin typeface="inherit"/>
              </a:rPr>
              <a:t>Listen! The birds (am, is, are) singing in the garden.</a:t>
            </a:r>
          </a:p>
          <a:p>
            <a:pPr fontAlgn="base">
              <a:buFont typeface="+mj-lt"/>
              <a:buAutoNum type="arabicPeriod"/>
            </a:pPr>
            <a:r>
              <a:rPr lang="en-US" sz="3600" dirty="0">
                <a:solidFill>
                  <a:srgbClr val="46433A"/>
                </a:solidFill>
                <a:latin typeface="inherit"/>
              </a:rPr>
              <a:t>We (am, is, are) going for a walk.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7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539552" y="1082064"/>
            <a:ext cx="2664296" cy="834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84168" y="1204740"/>
            <a:ext cx="2880320" cy="906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1368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Расскажи, что делает каждый на это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картинке.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Talk to your friend like this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cat doing?</a:t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- The cat is climbing.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72"/>
            <a:ext cx="9304448" cy="5424952"/>
          </a:xfr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51520" y="5445224"/>
            <a:ext cx="7821488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cat is climbing.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224678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821488" cy="347472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</a:t>
            </a:r>
            <a:r>
              <a:rPr lang="en-US" sz="6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cat is </a:t>
            </a:r>
            <a:r>
              <a:rPr lang="en-US" sz="6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climbing.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4770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P119 ex 4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55367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4008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Present Continuous Tense</a:t>
            </a:r>
            <a:br>
              <a:rPr lang="en-US" dirty="0" smtClean="0">
                <a:latin typeface="Cooper Black" panose="0208090404030B020404" pitchFamily="18" charset="0"/>
              </a:rPr>
            </a:br>
            <a:r>
              <a:rPr lang="en-US" dirty="0" smtClean="0">
                <a:latin typeface="Cooper Black" panose="0208090404030B020404" pitchFamily="18" charset="0"/>
              </a:rPr>
              <a:t>Question form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Am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he, she, it               reading a book?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you, we, they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572000" y="2951525"/>
            <a:ext cx="576064" cy="1440160"/>
          </a:xfrm>
          <a:prstGeom prst="rightBrace">
            <a:avLst>
              <a:gd name="adj1" fmla="val 6185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7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40080" cy="1295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прибавления</a:t>
            </a:r>
            <a:r>
              <a:rPr lang="en-US" dirty="0" smtClean="0">
                <a:latin typeface="Cooper Black" panose="0208090404030B020404" pitchFamily="18" charset="0"/>
              </a:rPr>
              <a:t/>
            </a:r>
            <a:br>
              <a:rPr lang="en-US" dirty="0" smtClean="0">
                <a:latin typeface="Cooper Black" panose="0208090404030B020404" pitchFamily="18" charset="0"/>
              </a:rPr>
            </a:br>
            <a:r>
              <a:rPr lang="ru-RU" dirty="0" smtClean="0"/>
              <a:t> окончания </a:t>
            </a:r>
            <a:r>
              <a:rPr lang="en-US" dirty="0" err="1" smtClean="0">
                <a:latin typeface="Cooper Black" panose="0208090404030B020404" pitchFamily="18" charset="0"/>
              </a:rPr>
              <a:t>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ru-RU" dirty="0" smtClean="0"/>
              <a:t>Немую </a:t>
            </a:r>
            <a:r>
              <a:rPr lang="en-US" dirty="0"/>
              <a:t>-</a:t>
            </a:r>
            <a:r>
              <a:rPr lang="en-US" dirty="0" smtClean="0"/>
              <a:t>e </a:t>
            </a:r>
            <a:r>
              <a:rPr lang="ru-RU" dirty="0" smtClean="0"/>
              <a:t>убираем</a:t>
            </a:r>
          </a:p>
          <a:p>
            <a:pPr marL="0" indent="0">
              <a:buNone/>
            </a:pPr>
            <a:r>
              <a:rPr lang="en-US" dirty="0" smtClean="0"/>
              <a:t>Write – writ</a:t>
            </a:r>
            <a:r>
              <a:rPr lang="en-US" strike="sngStrike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+ </a:t>
            </a:r>
            <a:r>
              <a:rPr lang="en-US" dirty="0" err="1" smtClean="0"/>
              <a:t>ing</a:t>
            </a:r>
            <a:r>
              <a:rPr lang="en-US" dirty="0" smtClean="0"/>
              <a:t> = writing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ru-RU" dirty="0" smtClean="0"/>
              <a:t>Конечная согласная буква удваивается, если ей предшествует ударная гласная буква, стоящая в закрытом слоге</a:t>
            </a:r>
          </a:p>
          <a:p>
            <a:pPr marL="0" indent="0">
              <a:buNone/>
            </a:pPr>
            <a:r>
              <a:rPr lang="en-US" dirty="0" smtClean="0"/>
              <a:t>Swim – swim + </a:t>
            </a:r>
            <a:r>
              <a:rPr lang="en-US" dirty="0" err="1" smtClean="0"/>
              <a:t>ing</a:t>
            </a:r>
            <a:r>
              <a:rPr lang="en-US" dirty="0" smtClean="0"/>
              <a:t> = swi</a:t>
            </a:r>
            <a:r>
              <a:rPr lang="en-US" dirty="0" smtClean="0">
                <a:solidFill>
                  <a:srgbClr val="FF0000"/>
                </a:solidFill>
              </a:rPr>
              <a:t>mm</a:t>
            </a:r>
            <a:r>
              <a:rPr lang="en-US" dirty="0" smtClean="0"/>
              <a:t>ing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ru-RU" dirty="0" smtClean="0"/>
              <a:t>Если слово оканчивается на </a:t>
            </a:r>
            <a:r>
              <a:rPr lang="en-US" dirty="0" smtClean="0"/>
              <a:t>-</a:t>
            </a:r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ru-RU" dirty="0" smtClean="0"/>
              <a:t>то </a:t>
            </a:r>
            <a:r>
              <a:rPr lang="en-US" dirty="0" smtClean="0"/>
              <a:t>–</a:t>
            </a:r>
            <a:r>
              <a:rPr lang="en-US" dirty="0" err="1" smtClean="0"/>
              <a:t>ie</a:t>
            </a:r>
            <a:r>
              <a:rPr lang="ru-RU" dirty="0" smtClean="0"/>
              <a:t> опускается и прибавляется </a:t>
            </a: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y+ 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Lie-lying, die-dying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76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716016" y="904381"/>
            <a:ext cx="4427984" cy="1952894"/>
          </a:xfrm>
        </p:spPr>
        <p:txBody>
          <a:bodyPr/>
          <a:lstStyle/>
          <a:p>
            <a:r>
              <a:rPr lang="en-US" dirty="0" smtClean="0"/>
              <a:t>Student`s book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 169</a:t>
            </a:r>
            <a:endParaRPr lang="ru-RU" dirty="0"/>
          </a:p>
        </p:txBody>
      </p:sp>
      <p:pic>
        <p:nvPicPr>
          <p:cNvPr id="2050" name="Picture 2" descr="C:\Users\123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243408"/>
            <a:ext cx="496855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23\Desktop\3..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17033"/>
            <a:ext cx="7460829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58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560840" cy="3816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75" y="14699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latin typeface="Cooper Black" panose="0208090404030B020404" pitchFamily="18" charset="0"/>
              </a:rPr>
              <a:t>Present Continuous </a:t>
            </a:r>
            <a:r>
              <a:rPr lang="ru-RU" sz="6700" dirty="0" smtClean="0">
                <a:latin typeface="Cooper Black" panose="0208090404030B020404" pitchFamily="18" charset="0"/>
              </a:rPr>
              <a:t>    </a:t>
            </a:r>
            <a:r>
              <a:rPr lang="en-US" sz="6700" dirty="0" smtClean="0">
                <a:latin typeface="Cooper Black" panose="0208090404030B020404" pitchFamily="18" charset="0"/>
              </a:rPr>
              <a:t>Tense</a:t>
            </a:r>
            <a:r>
              <a:rPr lang="en-US" dirty="0" smtClean="0">
                <a:latin typeface="Cooper Black" panose="0208090404030B020404" pitchFamily="18" charset="0"/>
              </a:rPr>
              <a:t/>
            </a:r>
            <a:br>
              <a:rPr lang="en-US" dirty="0" smtClean="0">
                <a:latin typeface="Cooper Black" panose="0208090404030B020404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</a:rPr>
              <a:t>Настоящее продолженное время</a:t>
            </a:r>
            <a:endParaRPr lang="ru-RU" sz="49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123\Desktop\3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353" y="2492896"/>
            <a:ext cx="6696744" cy="419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16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56592" y="4372168"/>
            <a:ext cx="9649071" cy="1143000"/>
          </a:xfrm>
        </p:spPr>
        <p:txBody>
          <a:bodyPr/>
          <a:lstStyle/>
          <a:p>
            <a:r>
              <a:rPr lang="ru-RU" b="0" dirty="0" smtClean="0">
                <a:solidFill>
                  <a:srgbClr val="7030A0"/>
                </a:solidFill>
                <a:effectLst/>
                <a:latin typeface="Open Sans"/>
              </a:rPr>
              <a:t>В </a:t>
            </a:r>
            <a:r>
              <a:rPr lang="ru-RU" b="0" dirty="0">
                <a:solidFill>
                  <a:srgbClr val="7030A0"/>
                </a:solidFill>
                <a:effectLst/>
                <a:latin typeface="Open Sans"/>
              </a:rPr>
              <a:t>данный момент </a:t>
            </a:r>
            <a:r>
              <a:rPr lang="ru-RU" b="0" dirty="0">
                <a:solidFill>
                  <a:srgbClr val="383838"/>
                </a:solidFill>
                <a:effectLst/>
                <a:latin typeface="Open Sans"/>
              </a:rPr>
              <a:t>панда кушает. </a:t>
            </a:r>
            <a:r>
              <a:rPr lang="en-US" sz="6000" dirty="0" smtClean="0">
                <a:solidFill>
                  <a:srgbClr val="383838"/>
                </a:solidFill>
                <a:effectLst/>
                <a:latin typeface="Open Sans"/>
              </a:rPr>
              <a:t>Panda </a:t>
            </a:r>
            <a:r>
              <a:rPr lang="en-US" sz="6000" dirty="0">
                <a:solidFill>
                  <a:schemeClr val="accent6"/>
                </a:solidFill>
                <a:effectLst/>
                <a:latin typeface="Open Sans"/>
              </a:rPr>
              <a:t>is</a:t>
            </a:r>
            <a:r>
              <a:rPr lang="en-US" sz="6000" dirty="0">
                <a:solidFill>
                  <a:srgbClr val="383838"/>
                </a:solidFill>
                <a:effectLst/>
                <a:latin typeface="Open Sans"/>
              </a:rPr>
              <a:t> eat</a:t>
            </a:r>
            <a:r>
              <a:rPr lang="en-US" sz="6000" dirty="0">
                <a:solidFill>
                  <a:schemeClr val="accent6"/>
                </a:solidFill>
                <a:effectLst/>
                <a:latin typeface="Open Sans"/>
              </a:rPr>
              <a:t>ing</a:t>
            </a:r>
            <a:r>
              <a:rPr lang="en-US" sz="6000" dirty="0">
                <a:solidFill>
                  <a:srgbClr val="383838"/>
                </a:solidFill>
                <a:effectLst/>
                <a:latin typeface="Open Sans"/>
              </a:rPr>
              <a:t> at </a:t>
            </a:r>
            <a:r>
              <a:rPr lang="en-US" sz="6000" dirty="0">
                <a:solidFill>
                  <a:srgbClr val="7030A0"/>
                </a:solidFill>
                <a:effectLst/>
                <a:latin typeface="Open Sans"/>
              </a:rPr>
              <a:t>this moment</a:t>
            </a:r>
            <a:r>
              <a:rPr lang="en-US" b="0" dirty="0">
                <a:solidFill>
                  <a:srgbClr val="383838"/>
                </a:solidFill>
                <a:effectLst/>
                <a:latin typeface="Open Sans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23\Desktop\3.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4"/>
            <a:ext cx="6552728" cy="424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72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341"/>
            <a:ext cx="8892480" cy="12954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Positive form</a:t>
            </a:r>
            <a:r>
              <a:rPr lang="ru-RU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(утвердительная форма)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79296" cy="5184576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 действие, которое происходит сейчас, в данный момент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en-US" sz="60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V</a:t>
            </a:r>
            <a:r>
              <a:rPr lang="en-US" sz="6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ru-RU" sz="60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        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he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she, it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read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book.</a:t>
            </a:r>
          </a:p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you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we, they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778061" y="3717032"/>
            <a:ext cx="648072" cy="2664296"/>
          </a:xfrm>
          <a:prstGeom prst="rightBrace">
            <a:avLst>
              <a:gd name="adj1" fmla="val 5555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55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32656"/>
            <a:ext cx="6360642" cy="357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5574" y="3789040"/>
            <a:ext cx="888092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600" dirty="0">
                <a:solidFill>
                  <a:srgbClr val="7030A0"/>
                </a:solidFill>
                <a:latin typeface="Open Sans"/>
                <a:ea typeface="+mj-ea"/>
                <a:cs typeface="+mj-cs"/>
              </a:rPr>
              <a:t>В данный момент </a:t>
            </a:r>
            <a:r>
              <a:rPr lang="ru-RU" sz="4600" dirty="0">
                <a:solidFill>
                  <a:srgbClr val="383838"/>
                </a:solidFill>
                <a:latin typeface="Open Sans"/>
                <a:ea typeface="+mj-ea"/>
                <a:cs typeface="+mj-cs"/>
              </a:rPr>
              <a:t>панда </a:t>
            </a:r>
            <a:r>
              <a:rPr lang="ru-RU" sz="4600" i="1" u="sng" dirty="0" smtClean="0">
                <a:solidFill>
                  <a:srgbClr val="00B050"/>
                </a:solidFill>
                <a:latin typeface="Open Sans"/>
                <a:ea typeface="+mj-ea"/>
                <a:cs typeface="+mj-cs"/>
              </a:rPr>
              <a:t>не</a:t>
            </a:r>
            <a:r>
              <a:rPr lang="ru-RU" sz="4600" dirty="0" smtClean="0">
                <a:solidFill>
                  <a:srgbClr val="383838"/>
                </a:solidFill>
                <a:latin typeface="Open Sans"/>
                <a:ea typeface="+mj-ea"/>
                <a:cs typeface="+mj-cs"/>
              </a:rPr>
              <a:t> кушает</a:t>
            </a:r>
            <a:r>
              <a:rPr lang="ru-RU" sz="4600" dirty="0">
                <a:solidFill>
                  <a:srgbClr val="383838"/>
                </a:solidFill>
                <a:latin typeface="Open Sans"/>
                <a:ea typeface="+mj-ea"/>
                <a:cs typeface="+mj-cs"/>
              </a:rPr>
              <a:t>. </a:t>
            </a:r>
            <a:endParaRPr lang="en-US" sz="4600" dirty="0" smtClean="0">
              <a:solidFill>
                <a:srgbClr val="383838"/>
              </a:solidFill>
              <a:latin typeface="Open Sans"/>
              <a:ea typeface="+mj-ea"/>
              <a:cs typeface="+mj-cs"/>
            </a:endParaRPr>
          </a:p>
          <a:p>
            <a:r>
              <a:rPr lang="en-US" sz="6000" b="1" dirty="0" smtClean="0">
                <a:solidFill>
                  <a:srgbClr val="383838"/>
                </a:solidFill>
                <a:latin typeface="Open Sans"/>
                <a:ea typeface="+mj-ea"/>
                <a:cs typeface="+mj-cs"/>
              </a:rPr>
              <a:t>Panda </a:t>
            </a:r>
            <a:r>
              <a:rPr lang="en-US" sz="6000" b="1" dirty="0" smtClean="0">
                <a:solidFill>
                  <a:srgbClr val="F14124"/>
                </a:solidFill>
                <a:latin typeface="Open Sans"/>
                <a:ea typeface="+mj-ea"/>
                <a:cs typeface="+mj-cs"/>
              </a:rPr>
              <a:t>is</a:t>
            </a:r>
            <a:r>
              <a:rPr lang="ru-RU" sz="6000" b="1" dirty="0" smtClean="0">
                <a:solidFill>
                  <a:srgbClr val="F14124"/>
                </a:solidFill>
                <a:latin typeface="Open Sans"/>
                <a:ea typeface="+mj-ea"/>
                <a:cs typeface="+mj-cs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Open Sans"/>
                <a:ea typeface="+mj-ea"/>
                <a:cs typeface="+mj-cs"/>
              </a:rPr>
              <a:t>not</a:t>
            </a:r>
            <a:r>
              <a:rPr lang="en-US" sz="6000" b="1" dirty="0" smtClean="0">
                <a:solidFill>
                  <a:srgbClr val="383838"/>
                </a:solidFill>
                <a:latin typeface="Open Sans"/>
                <a:ea typeface="+mj-ea"/>
                <a:cs typeface="+mj-cs"/>
              </a:rPr>
              <a:t> </a:t>
            </a:r>
            <a:r>
              <a:rPr lang="en-US" sz="6000" b="1" dirty="0">
                <a:solidFill>
                  <a:srgbClr val="383838"/>
                </a:solidFill>
                <a:latin typeface="Open Sans"/>
                <a:ea typeface="+mj-ea"/>
                <a:cs typeface="+mj-cs"/>
              </a:rPr>
              <a:t>eat</a:t>
            </a:r>
            <a:r>
              <a:rPr lang="en-US" sz="6000" b="1" dirty="0">
                <a:solidFill>
                  <a:srgbClr val="F14124"/>
                </a:solidFill>
                <a:latin typeface="Open Sans"/>
                <a:ea typeface="+mj-ea"/>
                <a:cs typeface="+mj-cs"/>
              </a:rPr>
              <a:t>ing</a:t>
            </a:r>
            <a:r>
              <a:rPr lang="en-US" sz="6000" b="1" dirty="0">
                <a:solidFill>
                  <a:srgbClr val="383838"/>
                </a:solidFill>
                <a:latin typeface="Open Sans"/>
                <a:ea typeface="+mj-ea"/>
                <a:cs typeface="+mj-cs"/>
              </a:rPr>
              <a:t> at </a:t>
            </a:r>
            <a:r>
              <a:rPr lang="en-US" sz="6000" b="1" dirty="0">
                <a:solidFill>
                  <a:srgbClr val="7030A0"/>
                </a:solidFill>
                <a:latin typeface="Open Sans"/>
                <a:ea typeface="+mj-ea"/>
                <a:cs typeface="+mj-cs"/>
              </a:rPr>
              <a:t>this moment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57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-459432"/>
            <a:ext cx="9324528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/>
            </a:r>
            <a:br>
              <a:rPr lang="en-US" dirty="0" smtClean="0">
                <a:latin typeface="Cooper Black" panose="0208090404030B020404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Negative form</a:t>
            </a:r>
            <a:r>
              <a:rPr lang="ru-RU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(отрицательная форма</a:t>
            </a:r>
            <a:r>
              <a:rPr lang="ru-RU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28800"/>
            <a:ext cx="8784976" cy="52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i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en-US" sz="66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66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V</a:t>
            </a:r>
            <a:r>
              <a:rPr lang="ru-RU" sz="66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66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             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en-US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</a:p>
          <a:p>
            <a:pPr marL="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he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she, it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read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you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we, they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en-US" sz="4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884658" y="3356992"/>
            <a:ext cx="576064" cy="2448272"/>
          </a:xfrm>
          <a:prstGeom prst="rightBrace">
            <a:avLst>
              <a:gd name="adj1" fmla="val 6185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84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512511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Слова «подсказки»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16832"/>
            <a:ext cx="6400800" cy="4857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200" b="1" dirty="0" smtClean="0"/>
              <a:t>Now - </a:t>
            </a:r>
            <a:r>
              <a:rPr lang="ru-RU" sz="4200" b="1" dirty="0" smtClean="0"/>
              <a:t>сейчас</a:t>
            </a:r>
            <a:endParaRPr lang="en-US" sz="4200" b="1" dirty="0" smtClean="0"/>
          </a:p>
          <a:p>
            <a:pPr marL="0" indent="0">
              <a:buNone/>
            </a:pPr>
            <a:r>
              <a:rPr lang="en-US" sz="4200" b="1" dirty="0" smtClean="0"/>
              <a:t>At the moment</a:t>
            </a:r>
            <a:r>
              <a:rPr lang="ru-RU" sz="4200" b="1" dirty="0" smtClean="0"/>
              <a:t> – в данный момент</a:t>
            </a:r>
            <a:endParaRPr lang="en-US" sz="4200" b="1" dirty="0" smtClean="0"/>
          </a:p>
          <a:p>
            <a:pPr marL="0" indent="0">
              <a:buNone/>
            </a:pPr>
            <a:r>
              <a:rPr lang="en-US" sz="4200" b="1" dirty="0" smtClean="0"/>
              <a:t>Today</a:t>
            </a:r>
            <a:r>
              <a:rPr lang="ru-RU" sz="4200" b="1" dirty="0" smtClean="0"/>
              <a:t> - сегодня</a:t>
            </a:r>
            <a:endParaRPr lang="en-US" sz="4200" b="1" dirty="0" smtClean="0"/>
          </a:p>
          <a:p>
            <a:pPr marL="0" indent="0">
              <a:buNone/>
            </a:pPr>
            <a:r>
              <a:rPr lang="en-US" sz="4200" b="1" dirty="0" smtClean="0"/>
              <a:t>This week</a:t>
            </a:r>
            <a:r>
              <a:rPr lang="ru-RU" sz="4200" b="1" dirty="0" smtClean="0"/>
              <a:t> – на этой неделе</a:t>
            </a:r>
            <a:endParaRPr lang="en-US" sz="4200" b="1" dirty="0" smtClean="0"/>
          </a:p>
          <a:p>
            <a:pPr marL="0" indent="0">
              <a:buNone/>
            </a:pPr>
            <a:r>
              <a:rPr lang="en-US" sz="4200" b="1" dirty="0" smtClean="0"/>
              <a:t>This </a:t>
            </a:r>
            <a:r>
              <a:rPr lang="en-US" sz="4200" b="1" dirty="0" err="1" smtClean="0"/>
              <a:t>mounth</a:t>
            </a:r>
            <a:r>
              <a:rPr lang="ru-RU" sz="4200" b="1" dirty="0" smtClean="0"/>
              <a:t> – в этом месяце</a:t>
            </a:r>
            <a:endParaRPr lang="en-US" sz="4200" b="1" dirty="0" smtClean="0"/>
          </a:p>
          <a:p>
            <a:pPr marL="0" indent="0">
              <a:buNone/>
            </a:pPr>
            <a:r>
              <a:rPr lang="en-US" sz="4200" b="1" dirty="0" smtClean="0"/>
              <a:t>This year</a:t>
            </a:r>
            <a:r>
              <a:rPr lang="ru-RU" sz="4200" b="1" dirty="0" smtClean="0"/>
              <a:t> – в этом году </a:t>
            </a:r>
            <a:endParaRPr lang="en-US" sz="4200" b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614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5806" y="76470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этими глаголами </a:t>
            </a:r>
            <a:r>
              <a:rPr lang="en-US" dirty="0" smtClean="0"/>
              <a:t>Present Continuous </a:t>
            </a:r>
            <a:r>
              <a:rPr lang="ru-RU" dirty="0" smtClean="0"/>
              <a:t>не употребляется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9126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to see — </a:t>
            </a:r>
            <a:r>
              <a:rPr lang="ru-RU" b="1" dirty="0"/>
              <a:t>видеть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/>
              <a:t>to hear — </a:t>
            </a:r>
            <a:r>
              <a:rPr lang="ru-RU" b="1" dirty="0"/>
              <a:t>слышать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to </a:t>
            </a:r>
            <a:r>
              <a:rPr lang="en-US" b="1" dirty="0"/>
              <a:t>feel </a:t>
            </a:r>
            <a:r>
              <a:rPr lang="en-US" b="1" dirty="0" smtClean="0"/>
              <a:t>–</a:t>
            </a:r>
            <a:r>
              <a:rPr lang="ru-RU" b="1" dirty="0" smtClean="0"/>
              <a:t> чувствовать </a:t>
            </a:r>
            <a:br>
              <a:rPr lang="ru-RU" b="1" dirty="0" smtClean="0"/>
            </a:br>
            <a:r>
              <a:rPr lang="en-US" b="1" dirty="0"/>
              <a:t>to listen — </a:t>
            </a:r>
            <a:r>
              <a:rPr lang="ru-RU" b="1" dirty="0"/>
              <a:t>слушать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/>
              <a:t>to want — </a:t>
            </a:r>
            <a:r>
              <a:rPr lang="ru-RU" b="1" dirty="0" smtClean="0"/>
              <a:t>хотеть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to love — </a:t>
            </a:r>
            <a:r>
              <a:rPr lang="ru-RU" b="1" dirty="0"/>
              <a:t>любить</a:t>
            </a:r>
            <a:endParaRPr lang="ru-RU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to </a:t>
            </a:r>
            <a:r>
              <a:rPr lang="en-US" b="1" dirty="0"/>
              <a:t>like </a:t>
            </a:r>
            <a:r>
              <a:rPr lang="en-US" b="1" dirty="0" smtClean="0"/>
              <a:t>–</a:t>
            </a:r>
            <a:r>
              <a:rPr lang="ru-RU" b="1" dirty="0" smtClean="0"/>
              <a:t> нравиться </a:t>
            </a:r>
            <a:br>
              <a:rPr lang="ru-RU" b="1" dirty="0" smtClean="0"/>
            </a:br>
            <a:r>
              <a:rPr lang="en-US" b="1" dirty="0"/>
              <a:t>to understand — </a:t>
            </a:r>
            <a:r>
              <a:rPr lang="en-US" b="1" dirty="0" err="1"/>
              <a:t>понимать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to know — </a:t>
            </a:r>
            <a:r>
              <a:rPr lang="en-US" b="1" dirty="0" err="1"/>
              <a:t>знать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127171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141</TotalTime>
  <Words>376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Present Continuous     Tense в 3ем классе</vt:lpstr>
      <vt:lpstr>Student`s book р 169</vt:lpstr>
      <vt:lpstr>Present Continuous     Tense Настоящее продолженное время</vt:lpstr>
      <vt:lpstr>В данный момент панда кушает. Panda is eating at this moment.</vt:lpstr>
      <vt:lpstr>Positive form(утвердительная форма) </vt:lpstr>
      <vt:lpstr>Презентация PowerPoint</vt:lpstr>
      <vt:lpstr> Negative form(отрицательная форма)</vt:lpstr>
      <vt:lpstr>Слова «подсказки»</vt:lpstr>
      <vt:lpstr>С этими глаголами Present Continuous не употребляется</vt:lpstr>
      <vt:lpstr>Презентация PowerPoint</vt:lpstr>
      <vt:lpstr>            Расскажи, что делает каждый на этой картинке.                             Talk to your friend like this:                         - What is the cat doing?                                                                                                              - The cat is climbing. </vt:lpstr>
      <vt:lpstr>Презентация PowerPoint</vt:lpstr>
      <vt:lpstr>Презентация PowerPoint</vt:lpstr>
      <vt:lpstr>Present Continuous Tense Question form</vt:lpstr>
      <vt:lpstr>Правила прибавления  окончания 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Tense Настоящее продолженное время</dc:title>
  <dc:creator>Юля</dc:creator>
  <cp:lastModifiedBy>123</cp:lastModifiedBy>
  <cp:revision>15</cp:revision>
  <dcterms:created xsi:type="dcterms:W3CDTF">2017-09-27T18:29:06Z</dcterms:created>
  <dcterms:modified xsi:type="dcterms:W3CDTF">2020-08-29T09:30:56Z</dcterms:modified>
</cp:coreProperties>
</file>