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3" r:id="rId3"/>
    <p:sldId id="290" r:id="rId4"/>
    <p:sldId id="293" r:id="rId5"/>
    <p:sldId id="291" r:id="rId6"/>
    <p:sldId id="287" r:id="rId7"/>
    <p:sldId id="294" r:id="rId8"/>
    <p:sldId id="295" r:id="rId9"/>
    <p:sldId id="296" r:id="rId10"/>
    <p:sldId id="292" r:id="rId11"/>
    <p:sldId id="298" r:id="rId12"/>
    <p:sldId id="300" r:id="rId13"/>
    <p:sldId id="302" r:id="rId14"/>
    <p:sldId id="297" r:id="rId15"/>
    <p:sldId id="29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800000"/>
    <a:srgbClr val="FFE2C5"/>
    <a:srgbClr val="FFCC99"/>
    <a:srgbClr val="FFCCCC"/>
    <a:srgbClr val="990033"/>
    <a:srgbClr val="666699"/>
    <a:srgbClr val="66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33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AAFEA-99F6-47FB-A978-5658830684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386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93161-BA80-4B4B-977A-E2FA2528D41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54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E21F5-DE44-4A3F-AE83-9A2FEED40E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297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804009D-E63A-4BE5-A1E6-ECEE113D74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54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E7F31-AA4B-4D3F-A15C-733AD3C51C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13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4A732-A72D-452A-9090-9E09F6FBF4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19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C3F60-7D15-4D24-A80C-DA90ABB04D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4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A513A-64D6-4572-A3C9-A1BDE29009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95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215FB-E541-4C30-A04F-545C5AA1C81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7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DA8C1-5BF4-4729-9768-E4FAEEDFEB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4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00119-146E-4E6A-A0A8-2F80F690AB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584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EE34E-7C54-433C-A490-84A17E8A15D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1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EE5DB3-77CF-4072-852D-5195A51A23C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339627" y="1118349"/>
            <a:ext cx="439261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&lt;</a:t>
            </a:r>
            <a:r>
              <a:rPr lang="ru-RU" sz="2800" b="1" dirty="0" err="1">
                <a:solidFill>
                  <a:srgbClr val="002060"/>
                </a:solidFill>
              </a:rPr>
              <a:t>html</a:t>
            </a:r>
            <a:r>
              <a:rPr lang="ru-RU" sz="2800" b="1" dirty="0" smtClean="0">
                <a:solidFill>
                  <a:srgbClr val="002060"/>
                </a:solidFill>
              </a:rPr>
              <a:t>&gt;</a:t>
            </a: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 smtClean="0">
              <a:solidFill>
                <a:srgbClr val="002060"/>
              </a:solidFill>
            </a:endParaRPr>
          </a:p>
          <a:p>
            <a:endParaRPr lang="ru-RU" sz="2800" b="1" dirty="0">
              <a:solidFill>
                <a:srgbClr val="002060"/>
              </a:solidFill>
            </a:endParaRPr>
          </a:p>
          <a:p>
            <a:r>
              <a:rPr lang="ru-RU" sz="2800" b="1" dirty="0">
                <a:solidFill>
                  <a:srgbClr val="002060"/>
                </a:solidFill>
              </a:rPr>
              <a:t>&lt;/</a:t>
            </a:r>
            <a:r>
              <a:rPr lang="ru-RU" sz="2800" b="1" dirty="0" err="1">
                <a:solidFill>
                  <a:srgbClr val="002060"/>
                </a:solidFill>
              </a:rPr>
              <a:t>html</a:t>
            </a:r>
            <a:r>
              <a:rPr lang="ru-RU" sz="2800" b="1" dirty="0">
                <a:solidFill>
                  <a:srgbClr val="002060"/>
                </a:solidFill>
              </a:rPr>
              <a:t>&gt;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8313" y="0"/>
            <a:ext cx="822960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en-US" sz="4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</a:t>
            </a:r>
            <a:r>
              <a:rPr lang="ru-RU" sz="4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-документа</a:t>
            </a:r>
          </a:p>
        </p:txBody>
      </p:sp>
      <p:pic>
        <p:nvPicPr>
          <p:cNvPr id="3081" name="Picture 9" descr="C:\Users\Лара\Desktop\ДЛЯ УРОКА конкурс\человек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23179"/>
            <a:ext cx="2088232" cy="605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Лара\Desktop\ДЛЯ УРОКА конкурс\человек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6" b="79297"/>
          <a:stretch/>
        </p:blipFill>
        <p:spPr bwMode="auto">
          <a:xfrm>
            <a:off x="323528" y="826589"/>
            <a:ext cx="1871427" cy="1204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Лара\Desktop\ДЛЯ УРОКА конкурс\человек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6"/>
          <a:stretch/>
        </p:blipFill>
        <p:spPr bwMode="auto">
          <a:xfrm>
            <a:off x="354720" y="2115878"/>
            <a:ext cx="2006600" cy="455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2627784" y="1700808"/>
            <a:ext cx="64087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</a:rPr>
              <a:t>&lt;</a:t>
            </a:r>
            <a:r>
              <a:rPr lang="ru-RU" sz="2800" b="1" dirty="0" err="1">
                <a:solidFill>
                  <a:srgbClr val="0000FF"/>
                </a:solidFill>
              </a:rPr>
              <a:t>head</a:t>
            </a:r>
            <a:r>
              <a:rPr lang="ru-RU" sz="2800" b="1" dirty="0">
                <a:solidFill>
                  <a:srgbClr val="0000FF"/>
                </a:solidFill>
              </a:rPr>
              <a:t>&gt;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&lt;</a:t>
            </a:r>
            <a:r>
              <a:rPr lang="ru-RU" sz="2800" b="1" dirty="0" err="1">
                <a:solidFill>
                  <a:srgbClr val="002060"/>
                </a:solidFill>
              </a:rPr>
              <a:t>title</a:t>
            </a:r>
            <a:r>
              <a:rPr lang="ru-RU" sz="2800" b="1" dirty="0">
                <a:solidFill>
                  <a:srgbClr val="002060"/>
                </a:solidFill>
              </a:rPr>
              <a:t>&gt;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/>
              <a:t>Нижний Новгород </a:t>
            </a:r>
            <a:r>
              <a:rPr lang="ru-RU" sz="2800" b="1" dirty="0">
                <a:solidFill>
                  <a:srgbClr val="002060"/>
                </a:solidFill>
              </a:rPr>
              <a:t>&lt;/</a:t>
            </a:r>
            <a:r>
              <a:rPr lang="ru-RU" sz="2800" b="1" dirty="0" err="1">
                <a:solidFill>
                  <a:srgbClr val="002060"/>
                </a:solidFill>
              </a:rPr>
              <a:t>title</a:t>
            </a:r>
            <a:r>
              <a:rPr lang="ru-RU" sz="2800" b="1" dirty="0">
                <a:solidFill>
                  <a:srgbClr val="002060"/>
                </a:solidFill>
              </a:rPr>
              <a:t>&gt;</a:t>
            </a:r>
          </a:p>
          <a:p>
            <a:r>
              <a:rPr lang="ru-RU" sz="2800" b="1" dirty="0">
                <a:solidFill>
                  <a:srgbClr val="0000FF"/>
                </a:solidFill>
              </a:rPr>
              <a:t>&lt;/</a:t>
            </a:r>
            <a:r>
              <a:rPr lang="ru-RU" sz="2800" b="1" dirty="0" err="1">
                <a:solidFill>
                  <a:srgbClr val="0000FF"/>
                </a:solidFill>
              </a:rPr>
              <a:t>head</a:t>
            </a:r>
            <a:r>
              <a:rPr lang="ru-RU" sz="2800" b="1" dirty="0" smtClean="0">
                <a:solidFill>
                  <a:srgbClr val="0000FF"/>
                </a:solidFill>
              </a:rPr>
              <a:t>&gt;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555776" y="3607788"/>
            <a:ext cx="3528392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FF"/>
                </a:solidFill>
              </a:rPr>
              <a:t>&lt;</a:t>
            </a:r>
            <a:r>
              <a:rPr lang="ru-RU" sz="3200" b="1" dirty="0" err="1">
                <a:solidFill>
                  <a:srgbClr val="0000FF"/>
                </a:solidFill>
              </a:rPr>
              <a:t>body</a:t>
            </a:r>
            <a:r>
              <a:rPr lang="ru-RU" sz="3200" b="1" dirty="0">
                <a:solidFill>
                  <a:srgbClr val="0000FF"/>
                </a:solidFill>
              </a:rPr>
              <a:t>&gt;</a:t>
            </a:r>
            <a:endParaRPr lang="en-US" sz="3200" b="1" dirty="0">
              <a:solidFill>
                <a:srgbClr val="0000FF"/>
              </a:solidFill>
            </a:endParaRPr>
          </a:p>
          <a:p>
            <a:r>
              <a:rPr lang="ru-RU" sz="3200" b="1" dirty="0" smtClean="0"/>
              <a:t>Добро</a:t>
            </a:r>
          </a:p>
          <a:p>
            <a:r>
              <a:rPr lang="ru-RU" sz="3200" b="1" dirty="0" smtClean="0"/>
              <a:t>пожаловать</a:t>
            </a:r>
            <a:r>
              <a:rPr lang="ru-RU" sz="3200" b="1" dirty="0"/>
              <a:t>! </a:t>
            </a:r>
            <a:endParaRPr lang="en-US" sz="3200" b="1" dirty="0"/>
          </a:p>
          <a:p>
            <a:r>
              <a:rPr lang="ru-RU" sz="3200" b="1" dirty="0">
                <a:solidFill>
                  <a:srgbClr val="0000FF"/>
                </a:solidFill>
              </a:rPr>
              <a:t>&lt;/</a:t>
            </a:r>
            <a:r>
              <a:rPr lang="ru-RU" sz="3200" b="1" dirty="0" err="1">
                <a:solidFill>
                  <a:srgbClr val="0000FF"/>
                </a:solidFill>
              </a:rPr>
              <a:t>body</a:t>
            </a:r>
            <a:r>
              <a:rPr lang="ru-RU" sz="3200" b="1" dirty="0" smtClean="0">
                <a:solidFill>
                  <a:srgbClr val="0000FF"/>
                </a:solidFill>
              </a:rPr>
              <a:t>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27984" y="761941"/>
            <a:ext cx="3744416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ТЕГ </a:t>
            </a:r>
            <a:r>
              <a:rPr lang="ru-RU" dirty="0" smtClean="0"/>
              <a:t>– команда разметки текста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067944" y="1162051"/>
            <a:ext cx="1044178" cy="26665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4067944" y="1162051"/>
            <a:ext cx="1152128" cy="75478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584" y="3261606"/>
            <a:ext cx="3851920" cy="355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20" grpId="0"/>
      <p:bldP spid="21" grpId="0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72372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Практическая работа</a:t>
            </a:r>
          </a:p>
          <a:p>
            <a:endParaRPr lang="ru-RU" sz="4000" b="1" dirty="0"/>
          </a:p>
          <a:p>
            <a:r>
              <a:rPr lang="ru-RU" sz="4000" b="1" dirty="0" smtClean="0"/>
              <a:t>Применить </a:t>
            </a:r>
            <a:r>
              <a:rPr lang="ru-RU" sz="4000" b="1" dirty="0" smtClean="0"/>
              <a:t>изученные команды </a:t>
            </a:r>
            <a:r>
              <a:rPr lang="ru-RU" sz="4000" b="1" dirty="0" smtClean="0"/>
              <a:t>(теги) форматирования текста на фрагменте </a:t>
            </a:r>
            <a:r>
              <a:rPr lang="en-US" sz="4000" b="1" dirty="0" smtClean="0"/>
              <a:t>Web</a:t>
            </a:r>
            <a:r>
              <a:rPr lang="ru-RU" sz="4000" b="1" dirty="0" smtClean="0"/>
              <a:t>-страницы</a:t>
            </a:r>
            <a:r>
              <a:rPr lang="en-US" sz="4000" b="1" dirty="0" smtClean="0"/>
              <a:t>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9223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22313"/>
            <a:ext cx="8229600" cy="1431032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Форматирование текста на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WEB-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странице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 урока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383675"/>
            <a:ext cx="23655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Цель урока: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81125" y="227687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Форматирование </a:t>
            </a:r>
            <a:r>
              <a:rPr lang="ru-RU" sz="3600" b="1" dirty="0" smtClean="0">
                <a:solidFill>
                  <a:srgbClr val="002060"/>
                </a:solidFill>
              </a:rPr>
              <a:t>текста</a:t>
            </a: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dirty="0" err="1">
                <a:solidFill>
                  <a:srgbClr val="002060"/>
                </a:solidFill>
              </a:rPr>
              <a:t>Web</a:t>
            </a:r>
            <a:r>
              <a:rPr lang="ru-RU" sz="3600" b="1" dirty="0">
                <a:solidFill>
                  <a:srgbClr val="002060"/>
                </a:solidFill>
              </a:rPr>
              <a:t>-страницы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084330"/>
            <a:ext cx="87849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Учебные задачи урока</a:t>
            </a:r>
            <a:r>
              <a:rPr lang="ru-RU" sz="3200" b="1" dirty="0" smtClean="0"/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познакомиться </a:t>
            </a:r>
            <a:r>
              <a:rPr lang="ru-RU" sz="2400" b="1" dirty="0"/>
              <a:t>с </a:t>
            </a:r>
            <a:r>
              <a:rPr lang="ru-RU" sz="2400" b="1" dirty="0" smtClean="0"/>
              <a:t>командами </a:t>
            </a:r>
            <a:r>
              <a:rPr lang="ru-RU" sz="2400" b="1" dirty="0"/>
              <a:t>форматирования </a:t>
            </a:r>
            <a:r>
              <a:rPr lang="ru-RU" sz="2400" b="1" dirty="0" smtClean="0"/>
              <a:t>текста </a:t>
            </a:r>
            <a:r>
              <a:rPr lang="en-US" sz="2400" b="1" dirty="0"/>
              <a:t>WEB</a:t>
            </a:r>
            <a:r>
              <a:rPr lang="ru-RU" sz="2400" b="1" dirty="0"/>
              <a:t>-страниц</a:t>
            </a:r>
            <a:r>
              <a:rPr lang="ru-RU" sz="2400" b="1" dirty="0" smtClean="0"/>
              <a:t>;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применить эти команды для оформления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en-US" sz="2400" b="1" dirty="0"/>
              <a:t>WEB</a:t>
            </a:r>
            <a:r>
              <a:rPr lang="ru-RU" sz="2400" b="1" dirty="0"/>
              <a:t>-страниц</a:t>
            </a:r>
            <a:r>
              <a:rPr lang="ru-RU" sz="2400" dirty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66630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331203"/>
            <a:ext cx="892899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6000" b="1" dirty="0" smtClean="0">
                <a:solidFill>
                  <a:srgbClr val="0070C0"/>
                </a:solidFill>
              </a:rPr>
              <a:t>???</a:t>
            </a:r>
          </a:p>
          <a:p>
            <a:pPr algn="ctr">
              <a:spcBef>
                <a:spcPts val="1800"/>
              </a:spcBef>
            </a:pPr>
            <a:r>
              <a:rPr lang="ru-RU" sz="3200" dirty="0" smtClean="0"/>
              <a:t>Что такое </a:t>
            </a:r>
            <a:r>
              <a:rPr lang="ru-RU" sz="3600" b="1" dirty="0" smtClean="0">
                <a:solidFill>
                  <a:srgbClr val="0033CC"/>
                </a:solidFill>
              </a:rPr>
              <a:t>форматирование текста</a:t>
            </a:r>
            <a:br>
              <a:rPr lang="ru-RU" sz="3600" b="1" dirty="0" smtClean="0">
                <a:solidFill>
                  <a:srgbClr val="0033CC"/>
                </a:solidFill>
              </a:rPr>
            </a:br>
            <a:r>
              <a:rPr lang="ru-RU" sz="3200" dirty="0" smtClean="0"/>
              <a:t> </a:t>
            </a:r>
            <a:r>
              <a:rPr lang="en-US" sz="3200" dirty="0" smtClean="0"/>
              <a:t>Web-</a:t>
            </a:r>
            <a:r>
              <a:rPr lang="ru-RU" sz="3200" dirty="0" smtClean="0"/>
              <a:t>страницы?</a:t>
            </a:r>
            <a:r>
              <a:rPr lang="ru-RU" sz="3200" dirty="0"/>
              <a:t> </a:t>
            </a:r>
            <a:endParaRPr lang="ru-RU" sz="3200" i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902594" y="5013176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ru-RU" sz="4400" b="1" i="1" dirty="0">
                <a:solidFill>
                  <a:srgbClr val="800000"/>
                </a:solidFill>
              </a:rPr>
              <a:t>На следующем уроке …</a:t>
            </a:r>
            <a:endParaRPr lang="ru-RU" sz="4400" b="1" i="1" dirty="0">
              <a:solidFill>
                <a:srgbClr val="8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5516" y="2996952"/>
            <a:ext cx="88209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</a:pPr>
            <a:r>
              <a:rPr lang="ru-RU" sz="3200" dirty="0">
                <a:solidFill>
                  <a:srgbClr val="000000"/>
                </a:solidFill>
              </a:rPr>
              <a:t>Какие </a:t>
            </a:r>
            <a:r>
              <a:rPr lang="ru-RU" sz="3600" b="1" dirty="0" smtClean="0">
                <a:solidFill>
                  <a:srgbClr val="0033CC"/>
                </a:solidFill>
              </a:rPr>
              <a:t>теги</a:t>
            </a:r>
            <a:r>
              <a:rPr lang="ru-RU" sz="3600" b="1" dirty="0" smtClean="0">
                <a:solidFill>
                  <a:srgbClr val="000000"/>
                </a:solidFill>
              </a:rPr>
              <a:t> </a:t>
            </a:r>
            <a:r>
              <a:rPr lang="ru-RU" sz="3600" b="1" dirty="0" smtClean="0">
                <a:solidFill>
                  <a:srgbClr val="0033CC"/>
                </a:solidFill>
              </a:rPr>
              <a:t>форматирования текста</a:t>
            </a:r>
            <a:br>
              <a:rPr lang="ru-RU" sz="3600" b="1" dirty="0" smtClean="0">
                <a:solidFill>
                  <a:srgbClr val="0033CC"/>
                </a:solidFill>
              </a:rPr>
            </a:br>
            <a:r>
              <a:rPr lang="ru-RU" sz="3600" b="1" dirty="0" smtClean="0">
                <a:solidFill>
                  <a:srgbClr val="0033CC"/>
                </a:solidFill>
              </a:rPr>
              <a:t> </a:t>
            </a:r>
            <a:r>
              <a:rPr lang="ru-RU" sz="3200" dirty="0">
                <a:solidFill>
                  <a:srgbClr val="000000"/>
                </a:solidFill>
              </a:rPr>
              <a:t>мы применяли?</a:t>
            </a:r>
          </a:p>
        </p:txBody>
      </p:sp>
    </p:spTree>
    <p:extLst>
      <p:ext uri="{BB962C8B-B14F-4D97-AF65-F5344CB8AC3E}">
        <p14:creationId xmlns:p14="http://schemas.microsoft.com/office/powerpoint/2010/main" val="11199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00808"/>
            <a:ext cx="835292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sz="2800" b="1" dirty="0" smtClean="0">
                <a:solidFill>
                  <a:srgbClr val="0000FF"/>
                </a:solidFill>
              </a:rPr>
              <a:t>Подготовить простейшую </a:t>
            </a:r>
            <a:r>
              <a:rPr lang="en-US" sz="2800" b="1" dirty="0" smtClean="0">
                <a:solidFill>
                  <a:srgbClr val="0000FF"/>
                </a:solidFill>
              </a:rPr>
              <a:t>Web-</a:t>
            </a:r>
            <a:r>
              <a:rPr lang="ru-RU" sz="2800" b="1" dirty="0" smtClean="0">
                <a:solidFill>
                  <a:srgbClr val="0000FF"/>
                </a:solidFill>
              </a:rPr>
              <a:t>страницу </a:t>
            </a:r>
            <a:r>
              <a:rPr lang="ru-RU" sz="2800" b="1" dirty="0" smtClean="0">
                <a:solidFill>
                  <a:srgbClr val="0000FF"/>
                </a:solidFill>
              </a:rPr>
              <a:t>о своих любимых занятиях, увлечениях (хобби) </a:t>
            </a:r>
            <a:r>
              <a:rPr lang="ru-RU" sz="2800" b="1" dirty="0" smtClean="0"/>
              <a:t>со </a:t>
            </a:r>
            <a:r>
              <a:rPr lang="ru-RU" sz="2800" b="1" dirty="0" smtClean="0"/>
              <a:t>следующим форматированием текста: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Изменение начертания шрифта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Выделение заголовков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Разбивка текста на абзацы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453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7808" y="1700808"/>
            <a:ext cx="80283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400" b="1" dirty="0" smtClean="0"/>
              <a:t>Для </a:t>
            </a:r>
            <a:r>
              <a:rPr lang="ru-RU" sz="3400" b="1" dirty="0"/>
              <a:t>меня было неожиданным </a:t>
            </a:r>
            <a:r>
              <a:rPr lang="ru-RU" sz="3400" b="1" dirty="0" smtClean="0"/>
              <a:t>…</a:t>
            </a:r>
            <a:endParaRPr lang="ru-RU" sz="3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9824" y="3212976"/>
            <a:ext cx="5472608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400" b="1" dirty="0" smtClean="0"/>
              <a:t>Оказывается</a:t>
            </a:r>
            <a:r>
              <a:rPr lang="ru-RU" sz="3400" b="1" dirty="0"/>
              <a:t>, что  </a:t>
            </a:r>
            <a:r>
              <a:rPr lang="ru-RU" sz="3400" b="1" dirty="0" smtClean="0"/>
              <a:t>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7808" y="4581128"/>
            <a:ext cx="80283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400" b="1" dirty="0" smtClean="0"/>
              <a:t>На следующем уроке я бы хотел…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val="302623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Лара\Desktop\Разработка урока информатики в 5 классе по теме%3A «Редактирование текста. Работа с фрагментами»\Грустное настроение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407" y="3926618"/>
            <a:ext cx="2598726" cy="259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Лара\Desktop\Разработка урока информатики в 5 классе по теме%3A «Редактирование текста. Работа с фрагментами»\Скучное настроени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111542"/>
            <a:ext cx="2160240" cy="2142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Лара\Desktop\Разработка урока информатики в 5 классе по теме%3A «Редактирование текста. Работа с фрагментами»\Хорошее настроение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252" y="1035424"/>
            <a:ext cx="2393576" cy="239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Users\Лара\Desktop\Разработка урока информатики в 5 классе по теме%3A «Редактирование текста. Работа с фрагментами»\отличное настроение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912" y="455450"/>
            <a:ext cx="3450377" cy="3450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03648" y="116632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ВАШЕ МНЕНИЕ об уроке: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084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89"/>
          <a:stretch/>
        </p:blipFill>
        <p:spPr bwMode="auto">
          <a:xfrm>
            <a:off x="-19758" y="1268760"/>
            <a:ext cx="9163757" cy="5832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0099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-страницы с помощью редактора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HEFS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30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0" y="-243408"/>
            <a:ext cx="9128679" cy="40324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39" y="3789040"/>
            <a:ext cx="9634937" cy="2885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0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0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Форматирование текста</a:t>
            </a:r>
            <a:br>
              <a:rPr lang="ru-RU" sz="3200" b="1" dirty="0" smtClean="0"/>
            </a:br>
            <a:r>
              <a:rPr lang="ru-RU" sz="3200" b="1" dirty="0" smtClean="0"/>
              <a:t> в текстовом р</a:t>
            </a:r>
            <a:r>
              <a:rPr lang="ru-RU" sz="3200" b="1" dirty="0"/>
              <a:t>е</a:t>
            </a:r>
            <a:r>
              <a:rPr lang="ru-RU" sz="3200" b="1" dirty="0" smtClean="0"/>
              <a:t>дакторе </a:t>
            </a:r>
            <a:r>
              <a:rPr lang="en-US" sz="3200" b="1" dirty="0" smtClean="0"/>
              <a:t>WORD</a:t>
            </a:r>
            <a:endParaRPr lang="ru-RU" sz="3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077218"/>
            <a:ext cx="9180512" cy="5780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799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22313"/>
            <a:ext cx="8229600" cy="1431032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Форматирование текста на 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WEB-</a:t>
            </a: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странице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6064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Тема урока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383675"/>
            <a:ext cx="23655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Цель урока: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81125" y="227687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Форматирование </a:t>
            </a:r>
            <a:r>
              <a:rPr lang="ru-RU" sz="3600" b="1" dirty="0" smtClean="0">
                <a:solidFill>
                  <a:srgbClr val="002060"/>
                </a:solidFill>
              </a:rPr>
              <a:t>текста</a:t>
            </a:r>
            <a:r>
              <a:rPr lang="ru-RU" sz="3600" b="1" dirty="0">
                <a:solidFill>
                  <a:srgbClr val="002060"/>
                </a:solidFill>
              </a:rPr>
              <a:t> </a:t>
            </a:r>
            <a:r>
              <a:rPr lang="ru-RU" sz="3600" b="1" dirty="0" err="1">
                <a:solidFill>
                  <a:srgbClr val="002060"/>
                </a:solidFill>
              </a:rPr>
              <a:t>Web</a:t>
            </a:r>
            <a:r>
              <a:rPr lang="ru-RU" sz="3600" b="1" dirty="0">
                <a:solidFill>
                  <a:srgbClr val="002060"/>
                </a:solidFill>
              </a:rPr>
              <a:t>-страницы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084330"/>
            <a:ext cx="878497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Учебные задачи урока</a:t>
            </a:r>
            <a:r>
              <a:rPr lang="ru-RU" sz="3200" b="1" dirty="0" smtClean="0"/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познакомиться </a:t>
            </a:r>
            <a:r>
              <a:rPr lang="ru-RU" sz="2400" b="1" dirty="0"/>
              <a:t>с </a:t>
            </a:r>
            <a:r>
              <a:rPr lang="ru-RU" sz="2400" b="1" dirty="0" smtClean="0"/>
              <a:t>командами </a:t>
            </a:r>
            <a:r>
              <a:rPr lang="ru-RU" sz="2400" b="1" dirty="0"/>
              <a:t>форматирования </a:t>
            </a:r>
            <a:r>
              <a:rPr lang="ru-RU" sz="2400" b="1" dirty="0" smtClean="0"/>
              <a:t>текста </a:t>
            </a:r>
            <a:r>
              <a:rPr lang="en-US" sz="2400" b="1" dirty="0"/>
              <a:t>WEB</a:t>
            </a:r>
            <a:r>
              <a:rPr lang="ru-RU" sz="2400" b="1" dirty="0"/>
              <a:t>-страниц</a:t>
            </a:r>
            <a:r>
              <a:rPr lang="ru-RU" sz="2400" b="1" dirty="0" smtClean="0"/>
              <a:t>;</a:t>
            </a:r>
            <a:endParaRPr lang="ru-RU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применить эти команды для оформления</a:t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en-US" sz="2400" b="1" dirty="0"/>
              <a:t>WEB</a:t>
            </a:r>
            <a:r>
              <a:rPr lang="ru-RU" sz="2400" b="1" dirty="0"/>
              <a:t>-страниц</a:t>
            </a:r>
            <a:r>
              <a:rPr lang="ru-RU" sz="2400" dirty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6385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3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64046"/>
          </a:xfrm>
        </p:spPr>
        <p:txBody>
          <a:bodyPr/>
          <a:lstStyle/>
          <a:p>
            <a:r>
              <a:rPr lang="ru-RU" sz="3200" dirty="0" smtClean="0">
                <a:solidFill>
                  <a:srgbClr val="800000"/>
                </a:solidFill>
              </a:rPr>
              <a:t>Изменение начертания текста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7504" y="1196752"/>
            <a:ext cx="5328592" cy="563231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2"/>
            </a:solidFill>
          </a:ln>
          <a:effectLst/>
          <a:ex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err="1">
                <a:solidFill>
                  <a:srgbClr val="002060"/>
                </a:solidFill>
              </a:rPr>
              <a:t>html</a:t>
            </a:r>
            <a:r>
              <a:rPr lang="ru-RU" sz="2400" b="1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err="1">
                <a:solidFill>
                  <a:srgbClr val="002060"/>
                </a:solidFill>
              </a:rPr>
              <a:t>head</a:t>
            </a:r>
            <a:r>
              <a:rPr lang="ru-RU" sz="2400" b="1" dirty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err="1" smtClean="0">
                <a:solidFill>
                  <a:srgbClr val="002060"/>
                </a:solidFill>
              </a:rPr>
              <a:t>title</a:t>
            </a:r>
            <a:r>
              <a:rPr lang="ru-RU" sz="2400" b="1" dirty="0" smtClean="0">
                <a:solidFill>
                  <a:srgbClr val="002060"/>
                </a:solidFill>
              </a:rPr>
              <a:t>&gt;Нижний Новгород</a:t>
            </a:r>
            <a:r>
              <a:rPr lang="ru-RU" sz="2400" b="1" dirty="0" smtClean="0"/>
              <a:t> </a:t>
            </a:r>
            <a:r>
              <a:rPr lang="ru-RU" sz="2400" b="1" dirty="0">
                <a:solidFill>
                  <a:srgbClr val="002060"/>
                </a:solidFill>
              </a:rPr>
              <a:t>&lt;/</a:t>
            </a:r>
            <a:r>
              <a:rPr lang="ru-RU" sz="2400" b="1" dirty="0" err="1">
                <a:solidFill>
                  <a:srgbClr val="002060"/>
                </a:solidFill>
              </a:rPr>
              <a:t>title</a:t>
            </a:r>
            <a:r>
              <a:rPr lang="ru-RU" sz="2400" b="1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&lt;/</a:t>
            </a:r>
            <a:r>
              <a:rPr lang="ru-RU" sz="2400" b="1" dirty="0" err="1">
                <a:solidFill>
                  <a:srgbClr val="002060"/>
                </a:solidFill>
              </a:rPr>
              <a:t>head</a:t>
            </a:r>
            <a:r>
              <a:rPr lang="ru-RU" sz="2400" b="1" dirty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err="1">
                <a:solidFill>
                  <a:srgbClr val="002060"/>
                </a:solidFill>
              </a:rPr>
              <a:t>body</a:t>
            </a:r>
            <a:r>
              <a:rPr lang="ru-RU" sz="2400" b="1" dirty="0" smtClean="0">
                <a:solidFill>
                  <a:srgbClr val="002060"/>
                </a:solidFill>
              </a:rPr>
              <a:t>&gt;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…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…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&lt;/</a:t>
            </a:r>
            <a:r>
              <a:rPr lang="ru-RU" sz="2400" b="1" dirty="0" err="1">
                <a:solidFill>
                  <a:srgbClr val="002060"/>
                </a:solidFill>
              </a:rPr>
              <a:t>body</a:t>
            </a:r>
            <a:r>
              <a:rPr lang="ru-RU" sz="2400" b="1" dirty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&lt;/</a:t>
            </a:r>
            <a:r>
              <a:rPr lang="ru-RU" sz="2400" b="1" dirty="0" err="1">
                <a:solidFill>
                  <a:srgbClr val="002060"/>
                </a:solidFill>
              </a:rPr>
              <a:t>html</a:t>
            </a:r>
            <a:r>
              <a:rPr lang="ru-RU" sz="2400" b="1" dirty="0">
                <a:solidFill>
                  <a:srgbClr val="002060"/>
                </a:solidFill>
              </a:rPr>
              <a:t>&gt;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79512" y="3501008"/>
            <a:ext cx="5184576" cy="2088232"/>
          </a:xfrm>
          <a:solidFill>
            <a:srgbClr val="FFCC99"/>
          </a:solidFill>
        </p:spPr>
        <p:txBody>
          <a:bodyPr/>
          <a:lstStyle/>
          <a:p>
            <a:pPr>
              <a:buNone/>
            </a:pPr>
            <a:r>
              <a:rPr lang="ru-RU" sz="2800" b="1" dirty="0">
                <a:solidFill>
                  <a:srgbClr val="800000"/>
                </a:solidFill>
              </a:rPr>
              <a:t>&lt;</a:t>
            </a:r>
            <a:r>
              <a:rPr lang="en-US" sz="2800" b="1" dirty="0" err="1">
                <a:solidFill>
                  <a:srgbClr val="800000"/>
                </a:solidFill>
              </a:rPr>
              <a:t>i</a:t>
            </a:r>
            <a:r>
              <a:rPr lang="ru-RU" sz="2800" b="1" dirty="0" smtClean="0">
                <a:solidFill>
                  <a:srgbClr val="800000"/>
                </a:solidFill>
              </a:rPr>
              <a:t>&gt; </a:t>
            </a:r>
            <a:r>
              <a:rPr lang="ru-RU" sz="2400" b="1" dirty="0" smtClean="0"/>
              <a:t>основан </a:t>
            </a:r>
            <a:r>
              <a:rPr lang="ru-RU" sz="2800" b="1" dirty="0" smtClean="0">
                <a:solidFill>
                  <a:srgbClr val="800000"/>
                </a:solidFill>
              </a:rPr>
              <a:t>&lt;</a:t>
            </a:r>
            <a:r>
              <a:rPr lang="en-US" sz="2800" b="1" dirty="0">
                <a:solidFill>
                  <a:srgbClr val="800000"/>
                </a:solidFill>
              </a:rPr>
              <a:t>/</a:t>
            </a:r>
            <a:r>
              <a:rPr lang="en-US" sz="2800" b="1" dirty="0" err="1">
                <a:solidFill>
                  <a:srgbClr val="800000"/>
                </a:solidFill>
              </a:rPr>
              <a:t>i</a:t>
            </a:r>
            <a:r>
              <a:rPr lang="en-US" sz="2800" b="1" dirty="0">
                <a:solidFill>
                  <a:srgbClr val="800000"/>
                </a:solidFill>
              </a:rPr>
              <a:t>&gt;</a:t>
            </a: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&lt;</a:t>
            </a:r>
            <a:r>
              <a:rPr lang="en-US" sz="2800" b="1" dirty="0" smtClean="0">
                <a:solidFill>
                  <a:srgbClr val="800000"/>
                </a:solidFill>
              </a:rPr>
              <a:t>b</a:t>
            </a:r>
            <a:r>
              <a:rPr lang="ru-RU" sz="2800" b="1" dirty="0" smtClean="0">
                <a:solidFill>
                  <a:srgbClr val="800000"/>
                </a:solidFill>
              </a:rPr>
              <a:t>&gt; </a:t>
            </a:r>
            <a:r>
              <a:rPr lang="ru-RU" sz="2400" b="1" dirty="0" smtClean="0"/>
              <a:t>в</a:t>
            </a:r>
            <a:r>
              <a:rPr lang="en-US" sz="2400" b="1" dirty="0" smtClean="0"/>
              <a:t> 1221</a:t>
            </a:r>
            <a:r>
              <a:rPr lang="ru-RU" sz="2400" b="1" dirty="0" smtClean="0"/>
              <a:t> году  </a:t>
            </a:r>
            <a:r>
              <a:rPr lang="ru-RU" sz="2800" b="1" dirty="0" smtClean="0">
                <a:solidFill>
                  <a:srgbClr val="800000"/>
                </a:solidFill>
              </a:rPr>
              <a:t>&lt;/</a:t>
            </a:r>
            <a:r>
              <a:rPr lang="en-US" sz="2800" b="1" dirty="0" smtClean="0">
                <a:solidFill>
                  <a:srgbClr val="800000"/>
                </a:solidFill>
              </a:rPr>
              <a:t>b</a:t>
            </a:r>
            <a:r>
              <a:rPr lang="ru-RU" sz="2800" b="1" dirty="0" smtClean="0">
                <a:solidFill>
                  <a:srgbClr val="800000"/>
                </a:solidFill>
              </a:rPr>
              <a:t>&gt;</a:t>
            </a:r>
            <a:endParaRPr lang="ru-RU" sz="2400" b="1" dirty="0" smtClean="0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&lt;</a:t>
            </a:r>
            <a:r>
              <a:rPr lang="en-US" sz="2800" b="1" dirty="0" err="1" smtClean="0">
                <a:solidFill>
                  <a:srgbClr val="800000"/>
                </a:solidFill>
              </a:rPr>
              <a:t>u</a:t>
            </a:r>
            <a:r>
              <a:rPr lang="ru-RU" sz="2800" b="1" dirty="0" smtClean="0">
                <a:solidFill>
                  <a:srgbClr val="800000"/>
                </a:solidFill>
              </a:rPr>
              <a:t>&gt; </a:t>
            </a:r>
            <a:r>
              <a:rPr lang="ru-RU" sz="2400" b="1" dirty="0" err="1" smtClean="0"/>
              <a:t>Владимировским</a:t>
            </a:r>
            <a:r>
              <a:rPr lang="ru-RU" sz="2400" b="1" dirty="0" smtClean="0"/>
              <a:t> князем</a:t>
            </a:r>
            <a:endParaRPr lang="ru-RU" sz="2400" b="1" dirty="0"/>
          </a:p>
          <a:p>
            <a:pPr>
              <a:buFontTx/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&lt;/</a:t>
            </a:r>
            <a:r>
              <a:rPr lang="en-US" sz="2800" b="1" dirty="0" smtClean="0">
                <a:solidFill>
                  <a:srgbClr val="800000"/>
                </a:solidFill>
              </a:rPr>
              <a:t>u</a:t>
            </a:r>
            <a:r>
              <a:rPr lang="ru-RU" sz="2800" b="1" dirty="0" smtClean="0">
                <a:solidFill>
                  <a:srgbClr val="800000"/>
                </a:solidFill>
              </a:rPr>
              <a:t>&gt;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</a:rPr>
              <a:t>Форматирование текста </a:t>
            </a:r>
            <a:r>
              <a:rPr lang="en-US" sz="3200" b="1" dirty="0" smtClean="0">
                <a:solidFill>
                  <a:srgbClr val="0033CC"/>
                </a:solidFill>
              </a:rPr>
              <a:t>WEB-</a:t>
            </a:r>
            <a:r>
              <a:rPr lang="ru-RU" sz="3200" b="1" dirty="0" smtClean="0">
                <a:solidFill>
                  <a:srgbClr val="0033CC"/>
                </a:solidFill>
              </a:rPr>
              <a:t>страницы</a:t>
            </a:r>
            <a:endParaRPr lang="ru-RU" sz="3200" b="1" dirty="0">
              <a:solidFill>
                <a:srgbClr val="0033CC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160" y="5070128"/>
            <a:ext cx="7812360" cy="1743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23115" y="2087270"/>
            <a:ext cx="2726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курсив</a:t>
            </a:r>
            <a:endParaRPr lang="ru-RU" sz="2800" u="sng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699792" y="2348880"/>
            <a:ext cx="2736306" cy="11977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563888" y="2996952"/>
            <a:ext cx="2376266" cy="11161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680014" y="3789040"/>
            <a:ext cx="1620178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931829" y="2628201"/>
            <a:ext cx="3265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полужирный</a:t>
            </a:r>
            <a:endParaRPr lang="ru-RU" sz="2800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5899781" y="3284984"/>
            <a:ext cx="3124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u="sng" dirty="0" smtClean="0"/>
              <a:t>подчёркивание</a:t>
            </a:r>
            <a:endParaRPr lang="ru-RU" sz="2800" u="sng" dirty="0"/>
          </a:p>
        </p:txBody>
      </p:sp>
    </p:spTree>
    <p:extLst>
      <p:ext uri="{BB962C8B-B14F-4D97-AF65-F5344CB8AC3E}">
        <p14:creationId xmlns:p14="http://schemas.microsoft.com/office/powerpoint/2010/main" val="65380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 animBg="1"/>
      <p:bldP spid="6" grpId="0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6404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Оформление заголовков в тексте страницы</a:t>
            </a:r>
            <a:endParaRPr lang="ru-RU" sz="3200" dirty="0" smtClean="0">
              <a:solidFill>
                <a:srgbClr val="80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7504" y="1196752"/>
            <a:ext cx="5328592" cy="5632311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chemeClr val="accent2"/>
            </a:solidFill>
          </a:ln>
          <a:effectLst/>
          <a:ex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err="1">
                <a:solidFill>
                  <a:srgbClr val="002060"/>
                </a:solidFill>
              </a:rPr>
              <a:t>html</a:t>
            </a:r>
            <a:r>
              <a:rPr lang="ru-RU" sz="2400" b="1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err="1">
                <a:solidFill>
                  <a:srgbClr val="002060"/>
                </a:solidFill>
              </a:rPr>
              <a:t>head</a:t>
            </a:r>
            <a:r>
              <a:rPr lang="ru-RU" sz="2400" b="1" dirty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err="1" smtClean="0">
                <a:solidFill>
                  <a:srgbClr val="002060"/>
                </a:solidFill>
              </a:rPr>
              <a:t>title</a:t>
            </a:r>
            <a:r>
              <a:rPr lang="ru-RU" sz="2400" b="1" dirty="0" smtClean="0">
                <a:solidFill>
                  <a:srgbClr val="002060"/>
                </a:solidFill>
              </a:rPr>
              <a:t>&gt;Нижний Новгород</a:t>
            </a:r>
            <a:r>
              <a:rPr lang="ru-RU" sz="2400" b="1" dirty="0" smtClean="0"/>
              <a:t> </a:t>
            </a:r>
            <a:r>
              <a:rPr lang="ru-RU" sz="2400" b="1" dirty="0">
                <a:solidFill>
                  <a:srgbClr val="002060"/>
                </a:solidFill>
              </a:rPr>
              <a:t>&lt;/</a:t>
            </a:r>
            <a:r>
              <a:rPr lang="ru-RU" sz="2400" b="1" dirty="0" err="1">
                <a:solidFill>
                  <a:srgbClr val="002060"/>
                </a:solidFill>
              </a:rPr>
              <a:t>title</a:t>
            </a:r>
            <a:r>
              <a:rPr lang="ru-RU" sz="2400" b="1" dirty="0" smtClean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&lt;/</a:t>
            </a:r>
            <a:r>
              <a:rPr lang="ru-RU" sz="2400" b="1" dirty="0" err="1">
                <a:solidFill>
                  <a:srgbClr val="002060"/>
                </a:solidFill>
              </a:rPr>
              <a:t>head</a:t>
            </a:r>
            <a:r>
              <a:rPr lang="ru-RU" sz="2400" b="1" dirty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&lt;</a:t>
            </a:r>
            <a:r>
              <a:rPr lang="ru-RU" sz="2400" b="1" dirty="0" err="1">
                <a:solidFill>
                  <a:srgbClr val="002060"/>
                </a:solidFill>
              </a:rPr>
              <a:t>body</a:t>
            </a:r>
            <a:r>
              <a:rPr lang="ru-RU" sz="2400" b="1" dirty="0" smtClean="0">
                <a:solidFill>
                  <a:srgbClr val="002060"/>
                </a:solidFill>
              </a:rPr>
              <a:t>&gt;</a:t>
            </a:r>
            <a:endParaRPr lang="en-US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…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…</a:t>
            </a:r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&lt;/</a:t>
            </a:r>
            <a:r>
              <a:rPr lang="ru-RU" sz="2400" b="1" dirty="0" err="1">
                <a:solidFill>
                  <a:srgbClr val="002060"/>
                </a:solidFill>
              </a:rPr>
              <a:t>body</a:t>
            </a:r>
            <a:r>
              <a:rPr lang="ru-RU" sz="2400" b="1" dirty="0">
                <a:solidFill>
                  <a:srgbClr val="002060"/>
                </a:solidFill>
              </a:rPr>
              <a:t>&gt;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&lt;/</a:t>
            </a:r>
            <a:r>
              <a:rPr lang="ru-RU" sz="2400" b="1" dirty="0" err="1">
                <a:solidFill>
                  <a:srgbClr val="002060"/>
                </a:solidFill>
              </a:rPr>
              <a:t>html</a:t>
            </a:r>
            <a:r>
              <a:rPr lang="ru-RU" sz="2400" b="1" dirty="0">
                <a:solidFill>
                  <a:srgbClr val="002060"/>
                </a:solidFill>
              </a:rPr>
              <a:t>&gt;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73830" y="3423838"/>
            <a:ext cx="5290258" cy="2165402"/>
          </a:xfrm>
          <a:solidFill>
            <a:srgbClr val="FFCC99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400" b="1" dirty="0" smtClean="0"/>
              <a:t>&lt;</a:t>
            </a:r>
            <a:r>
              <a:rPr lang="en-US" sz="2400" b="1" dirty="0" smtClean="0"/>
              <a:t>h</a:t>
            </a:r>
            <a:r>
              <a:rPr lang="ru-RU" sz="2400" b="1" dirty="0" smtClean="0"/>
              <a:t>1&gt;Нижний Новгород-История</a:t>
            </a:r>
          </a:p>
          <a:p>
            <a:pPr>
              <a:buFontTx/>
              <a:buNone/>
            </a:pPr>
            <a:r>
              <a:rPr lang="ru-RU" sz="2400" b="1" dirty="0" smtClean="0"/>
              <a:t> &lt;/</a:t>
            </a:r>
            <a:r>
              <a:rPr lang="en-US" sz="2400" b="1" dirty="0" smtClean="0"/>
              <a:t>h</a:t>
            </a:r>
            <a:r>
              <a:rPr lang="ru-RU" sz="2400" b="1" dirty="0" smtClean="0"/>
              <a:t>1&gt;</a:t>
            </a:r>
          </a:p>
          <a:p>
            <a:pPr>
              <a:buFontTx/>
              <a:buNone/>
            </a:pPr>
            <a:r>
              <a:rPr lang="en-US" sz="2400" b="1" dirty="0" smtClean="0"/>
              <a:t>…</a:t>
            </a:r>
            <a:endParaRPr lang="ru-RU" sz="2400" b="1" dirty="0" smtClean="0"/>
          </a:p>
          <a:p>
            <a:pPr>
              <a:buFontTx/>
              <a:buNone/>
            </a:pPr>
            <a:r>
              <a:rPr lang="ru-RU" sz="2400" b="1" dirty="0" smtClean="0"/>
              <a:t>&lt;</a:t>
            </a:r>
            <a:r>
              <a:rPr lang="en-US" sz="2400" b="1" dirty="0" smtClean="0"/>
              <a:t>h</a:t>
            </a:r>
            <a:r>
              <a:rPr lang="en-US" sz="2400" b="1" dirty="0"/>
              <a:t>3</a:t>
            </a:r>
            <a:r>
              <a:rPr lang="ru-RU" sz="2400" b="1" dirty="0" smtClean="0"/>
              <a:t>&gt; Театры Нижнего Новгорода</a:t>
            </a:r>
          </a:p>
          <a:p>
            <a:pPr>
              <a:buFontTx/>
              <a:buNone/>
            </a:pPr>
            <a:r>
              <a:rPr lang="ru-RU" sz="2400" b="1" dirty="0" smtClean="0"/>
              <a:t>&lt;/</a:t>
            </a:r>
            <a:r>
              <a:rPr lang="en-US" sz="2400" b="1" dirty="0" smtClean="0"/>
              <a:t>h</a:t>
            </a:r>
            <a:r>
              <a:rPr lang="en-US" sz="2400" b="1" dirty="0"/>
              <a:t>3</a:t>
            </a:r>
            <a:r>
              <a:rPr lang="ru-RU" sz="2400" b="1" dirty="0" smtClean="0"/>
              <a:t>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</a:rPr>
              <a:t>Форматирование текста </a:t>
            </a:r>
            <a:r>
              <a:rPr lang="en-US" sz="3200" b="1" dirty="0" smtClean="0">
                <a:solidFill>
                  <a:srgbClr val="0033CC"/>
                </a:solidFill>
              </a:rPr>
              <a:t>WEB-</a:t>
            </a:r>
            <a:r>
              <a:rPr lang="ru-RU" sz="3200" b="1" dirty="0" smtClean="0">
                <a:solidFill>
                  <a:srgbClr val="0033CC"/>
                </a:solidFill>
              </a:rPr>
              <a:t>страницы</a:t>
            </a:r>
            <a:endParaRPr lang="ru-RU" sz="3200" b="1" dirty="0">
              <a:solidFill>
                <a:srgbClr val="0033CC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653" y="1484784"/>
            <a:ext cx="4177347" cy="3124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8452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6404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800000"/>
                </a:solidFill>
              </a:rPr>
              <a:t>Оформление заголовков в тексте страницы</a:t>
            </a:r>
            <a:endParaRPr lang="ru-RU" sz="3200" dirty="0" smtClean="0">
              <a:solidFill>
                <a:srgbClr val="80000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195126" y="2060848"/>
            <a:ext cx="8928992" cy="1512168"/>
          </a:xfrm>
          <a:solidFill>
            <a:srgbClr val="FFE2C5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400" b="1" dirty="0" smtClean="0"/>
              <a:t>&lt;</a:t>
            </a:r>
            <a:r>
              <a:rPr lang="en-US" sz="2400" b="1" dirty="0" smtClean="0"/>
              <a:t>h</a:t>
            </a:r>
            <a:r>
              <a:rPr lang="ru-RU" sz="2400" b="1" dirty="0" smtClean="0"/>
              <a:t>1 </a:t>
            </a:r>
            <a:r>
              <a:rPr lang="en-US" sz="2800" b="1" dirty="0" smtClean="0">
                <a:solidFill>
                  <a:srgbClr val="C00000"/>
                </a:solidFill>
              </a:rPr>
              <a:t>align=“center”</a:t>
            </a:r>
            <a:r>
              <a:rPr lang="ru-RU" sz="2400" b="1" dirty="0" smtClean="0"/>
              <a:t>&gt;Нижний Новгород-История &lt;/</a:t>
            </a:r>
            <a:r>
              <a:rPr lang="en-US" sz="2400" b="1" dirty="0" smtClean="0"/>
              <a:t>h</a:t>
            </a:r>
            <a:r>
              <a:rPr lang="ru-RU" sz="2400" b="1" dirty="0" smtClean="0"/>
              <a:t>1&gt;</a:t>
            </a:r>
          </a:p>
          <a:p>
            <a:pPr>
              <a:buFontTx/>
              <a:buNone/>
            </a:pPr>
            <a:r>
              <a:rPr lang="en-US" sz="2400" b="1" dirty="0" smtClean="0"/>
              <a:t>…</a:t>
            </a:r>
            <a:endParaRPr lang="ru-RU" sz="2400" b="1" dirty="0" smtClean="0"/>
          </a:p>
          <a:p>
            <a:pPr>
              <a:buFontTx/>
              <a:buNone/>
            </a:pPr>
            <a:r>
              <a:rPr lang="ru-RU" sz="2400" b="1" dirty="0" smtClean="0"/>
              <a:t>&lt;</a:t>
            </a:r>
            <a:r>
              <a:rPr lang="en-US" sz="2400" b="1" dirty="0" smtClean="0"/>
              <a:t>h</a:t>
            </a:r>
            <a:r>
              <a:rPr lang="en-US" sz="2400" b="1" dirty="0"/>
              <a:t>3</a:t>
            </a:r>
            <a:r>
              <a:rPr lang="en-US" sz="2400" b="1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align=“right”</a:t>
            </a:r>
            <a:r>
              <a:rPr lang="ru-RU" sz="2400" b="1" dirty="0" smtClean="0"/>
              <a:t>&gt; Театры Нижнего Новгорода</a:t>
            </a:r>
            <a:r>
              <a:rPr lang="en-US" sz="2400" b="1" dirty="0" smtClean="0"/>
              <a:t> </a:t>
            </a:r>
            <a:r>
              <a:rPr lang="ru-RU" sz="2400" b="1" dirty="0" smtClean="0"/>
              <a:t>&lt;/</a:t>
            </a:r>
            <a:r>
              <a:rPr lang="en-US" sz="2400" b="1" dirty="0" smtClean="0"/>
              <a:t>h</a:t>
            </a:r>
            <a:r>
              <a:rPr lang="en-US" sz="2400" b="1" dirty="0"/>
              <a:t>3</a:t>
            </a:r>
            <a:r>
              <a:rPr lang="ru-RU" sz="2400" b="1" dirty="0" smtClean="0"/>
              <a:t>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</a:rPr>
              <a:t>Форматирование текста </a:t>
            </a:r>
            <a:r>
              <a:rPr lang="en-US" sz="3200" b="1" dirty="0" smtClean="0">
                <a:solidFill>
                  <a:srgbClr val="0033CC"/>
                </a:solidFill>
              </a:rPr>
              <a:t>WEB-</a:t>
            </a:r>
            <a:r>
              <a:rPr lang="ru-RU" sz="3200" b="1" dirty="0" smtClean="0">
                <a:solidFill>
                  <a:srgbClr val="0033CC"/>
                </a:solidFill>
              </a:rPr>
              <a:t>страницы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07504" y="1124744"/>
            <a:ext cx="4824536" cy="936104"/>
          </a:xfrm>
          <a:prstGeom prst="downArrowCallout">
            <a:avLst>
              <a:gd name="adj1" fmla="val 50000"/>
              <a:gd name="adj2" fmla="val 52701"/>
              <a:gd name="adj3" fmla="val 25000"/>
              <a:gd name="adj4" fmla="val 649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Выравнивание заголовка по центру</a:t>
            </a:r>
            <a:endParaRPr lang="ru-RU" sz="2000" b="1" dirty="0"/>
          </a:p>
        </p:txBody>
      </p:sp>
      <p:sp>
        <p:nvSpPr>
          <p:cNvPr id="10" name="Выноска со стрелкой вверх 9"/>
          <p:cNvSpPr/>
          <p:nvPr/>
        </p:nvSpPr>
        <p:spPr>
          <a:xfrm>
            <a:off x="107504" y="3429000"/>
            <a:ext cx="3816424" cy="1008112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Выравнивание заголовка по правому краю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24128" y="1268760"/>
            <a:ext cx="3419872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Атрибуты тега</a:t>
            </a:r>
            <a:endParaRPr lang="ru-RU" sz="28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275856" y="1592796"/>
            <a:ext cx="2448272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131840" y="1791980"/>
            <a:ext cx="2744688" cy="1348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000" y="3448372"/>
            <a:ext cx="5151512" cy="3220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07504" y="5157192"/>
            <a:ext cx="3384376" cy="138499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Выравнивание по левому краю – по умолчанию!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7735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64046"/>
          </a:xfrm>
        </p:spPr>
        <p:txBody>
          <a:bodyPr/>
          <a:lstStyle/>
          <a:p>
            <a:r>
              <a:rPr lang="ru-RU" sz="3200" dirty="0" smtClean="0">
                <a:solidFill>
                  <a:srgbClr val="800000"/>
                </a:solidFill>
              </a:rPr>
              <a:t>Разбивка на абзацы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91370" y="1340768"/>
            <a:ext cx="9052630" cy="3240360"/>
          </a:xfrm>
          <a:solidFill>
            <a:srgbClr val="FFE2C5"/>
          </a:solidFill>
        </p:spPr>
        <p:txBody>
          <a:bodyPr/>
          <a:lstStyle/>
          <a:p>
            <a:pPr>
              <a:buFontTx/>
              <a:buNone/>
            </a:pPr>
            <a:r>
              <a:rPr lang="ru-RU" sz="2800" b="1" dirty="0" smtClean="0">
                <a:solidFill>
                  <a:srgbClr val="800000"/>
                </a:solidFill>
              </a:rPr>
              <a:t>&lt;</a:t>
            </a:r>
            <a:r>
              <a:rPr lang="en-US" sz="2800" b="1" dirty="0" smtClean="0">
                <a:solidFill>
                  <a:srgbClr val="800000"/>
                </a:solidFill>
              </a:rPr>
              <a:t>p align=“center”</a:t>
            </a:r>
            <a:r>
              <a:rPr lang="ru-RU" sz="2800" b="1" dirty="0" smtClean="0">
                <a:solidFill>
                  <a:srgbClr val="800000"/>
                </a:solidFill>
              </a:rPr>
              <a:t>&gt;</a:t>
            </a:r>
            <a:r>
              <a:rPr lang="ru-RU" sz="1800" b="1" dirty="0" smtClean="0"/>
              <a:t>Сегодня </a:t>
            </a:r>
            <a:r>
              <a:rPr lang="ru-RU" sz="1800" b="1" dirty="0"/>
              <a:t>Нижний Новгород пятый по численности населения и третий по </a:t>
            </a:r>
            <a:r>
              <a:rPr lang="ru-RU" sz="1800" b="1" dirty="0" smtClean="0"/>
              <a:t>величине</a:t>
            </a:r>
            <a:r>
              <a:rPr lang="en-US" sz="1800" b="1" dirty="0" smtClean="0"/>
              <a:t> </a:t>
            </a:r>
            <a:r>
              <a:rPr lang="ru-RU" sz="1800" b="1" dirty="0" smtClean="0"/>
              <a:t>город </a:t>
            </a:r>
            <a:r>
              <a:rPr lang="ru-RU" sz="1800" b="1" dirty="0"/>
              <a:t>России, который делится на 8 </a:t>
            </a:r>
            <a:r>
              <a:rPr lang="ru-RU" sz="1800" b="1" dirty="0" smtClean="0"/>
              <a:t>районов</a:t>
            </a:r>
            <a:r>
              <a:rPr lang="en-US" sz="1800" b="1" dirty="0" smtClean="0"/>
              <a:t> </a:t>
            </a:r>
            <a:r>
              <a:rPr lang="ru-RU" sz="2800" b="1" dirty="0" smtClean="0">
                <a:solidFill>
                  <a:srgbClr val="800000"/>
                </a:solidFill>
              </a:rPr>
              <a:t>&lt;/</a:t>
            </a:r>
            <a:r>
              <a:rPr lang="en-US" sz="2800" b="1" dirty="0" smtClean="0">
                <a:solidFill>
                  <a:srgbClr val="800000"/>
                </a:solidFill>
              </a:rPr>
              <a:t>p</a:t>
            </a:r>
            <a:r>
              <a:rPr lang="ru-RU" sz="2800" b="1" dirty="0" smtClean="0">
                <a:solidFill>
                  <a:srgbClr val="800000"/>
                </a:solidFill>
              </a:rPr>
              <a:t>&gt;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ru-RU" sz="2800" b="1" dirty="0">
                <a:solidFill>
                  <a:srgbClr val="800000"/>
                </a:solidFill>
              </a:rPr>
              <a:t>&lt;p</a:t>
            </a:r>
            <a:r>
              <a:rPr lang="ru-RU" sz="2800" b="1" dirty="0" smtClean="0">
                <a:solidFill>
                  <a:srgbClr val="800000"/>
                </a:solidFill>
              </a:rPr>
              <a:t>&gt;</a:t>
            </a:r>
            <a:r>
              <a:rPr lang="en-US" sz="2800" b="1" dirty="0" smtClean="0">
                <a:solidFill>
                  <a:srgbClr val="800000"/>
                </a:solidFill>
              </a:rPr>
              <a:t> </a:t>
            </a:r>
            <a:r>
              <a:rPr lang="ru-RU" sz="1800" b="1" dirty="0" smtClean="0"/>
              <a:t>Автозаводский </a:t>
            </a:r>
            <a:r>
              <a:rPr lang="ru-RU" sz="1800" b="1" dirty="0"/>
              <a:t>(считается самым </a:t>
            </a:r>
            <a:r>
              <a:rPr lang="ru-RU" sz="1800" b="1" dirty="0" smtClean="0"/>
              <a:t>большим</a:t>
            </a:r>
            <a:r>
              <a:rPr lang="en-US" sz="1800" b="1" dirty="0" smtClean="0"/>
              <a:t> </a:t>
            </a:r>
            <a:r>
              <a:rPr lang="ru-RU" sz="1800" b="1" dirty="0" smtClean="0"/>
              <a:t>районом </a:t>
            </a:r>
            <a:r>
              <a:rPr lang="ru-RU" sz="1800" b="1" dirty="0" err="1"/>
              <a:t>Н.Новгорода</a:t>
            </a:r>
            <a:r>
              <a:rPr lang="ru-RU" sz="1800" b="1" dirty="0"/>
              <a:t>), Ленинский, Московский, Нижегородский, </a:t>
            </a:r>
            <a:r>
              <a:rPr lang="ru-RU" sz="1800" b="1" dirty="0" err="1"/>
              <a:t>Приокский</a:t>
            </a:r>
            <a:r>
              <a:rPr lang="ru-RU" sz="1800" b="1" dirty="0"/>
              <a:t>, Советский</a:t>
            </a:r>
          </a:p>
          <a:p>
            <a:pPr>
              <a:buFontTx/>
              <a:buNone/>
            </a:pPr>
            <a:r>
              <a:rPr lang="ru-RU" sz="1800" b="1" dirty="0"/>
              <a:t>, </a:t>
            </a:r>
            <a:r>
              <a:rPr lang="ru-RU" sz="1800" b="1" dirty="0" err="1"/>
              <a:t>Сормовский</a:t>
            </a:r>
            <a:r>
              <a:rPr lang="ru-RU" sz="1800" b="1" dirty="0"/>
              <a:t> и </a:t>
            </a:r>
            <a:r>
              <a:rPr lang="ru-RU" sz="1800" b="1" dirty="0" err="1"/>
              <a:t>Канавинский</a:t>
            </a:r>
            <a:r>
              <a:rPr lang="ru-RU" sz="1800" b="1" dirty="0"/>
              <a:t>, - являются старейшими районами города.</a:t>
            </a:r>
          </a:p>
          <a:p>
            <a:pPr>
              <a:buFontTx/>
              <a:buNone/>
            </a:pPr>
            <a:r>
              <a:rPr lang="ru-RU" sz="2800" b="1" dirty="0">
                <a:solidFill>
                  <a:srgbClr val="800000"/>
                </a:solidFill>
              </a:rPr>
              <a:t>&lt;/p&gt; </a:t>
            </a:r>
            <a:endParaRPr lang="ru-RU" sz="2800" b="1" dirty="0" smtClean="0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</a:rPr>
              <a:t>Форматирование текста </a:t>
            </a:r>
            <a:r>
              <a:rPr lang="en-US" sz="3200" b="1" dirty="0" smtClean="0">
                <a:solidFill>
                  <a:srgbClr val="0033CC"/>
                </a:solidFill>
              </a:rPr>
              <a:t>WEB-</a:t>
            </a:r>
            <a:r>
              <a:rPr lang="ru-RU" sz="3200" b="1" dirty="0" smtClean="0">
                <a:solidFill>
                  <a:srgbClr val="0033CC"/>
                </a:solidFill>
              </a:rPr>
              <a:t>страницы</a:t>
            </a:r>
            <a:endParaRPr lang="ru-RU" sz="3200" b="1" dirty="0">
              <a:solidFill>
                <a:srgbClr val="0033CC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34" y="4293096"/>
            <a:ext cx="8931332" cy="2376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20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424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Форматирование текста на WEB-странице</vt:lpstr>
      <vt:lpstr>Изменение начертания текста</vt:lpstr>
      <vt:lpstr>Оформление заголовков в тексте страницы</vt:lpstr>
      <vt:lpstr>Оформление заголовков в тексте страницы</vt:lpstr>
      <vt:lpstr>Разбивка на абзацы</vt:lpstr>
      <vt:lpstr>Презентация PowerPoint</vt:lpstr>
      <vt:lpstr>Форматирование текста на WEB-странице</vt:lpstr>
      <vt:lpstr>Презентация PowerPoint</vt:lpstr>
      <vt:lpstr>Домашнее задание</vt:lpstr>
      <vt:lpstr>Презентация PowerPoint</vt:lpstr>
      <vt:lpstr>Презентация PowerPoint</vt:lpstr>
    </vt:vector>
  </TitlesOfParts>
  <Company>http://uchinfo.com.ua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1</dc:title>
  <dc:creator>Макарова М.Е.</dc:creator>
  <cp:lastModifiedBy>Лара</cp:lastModifiedBy>
  <cp:revision>79</cp:revision>
  <dcterms:created xsi:type="dcterms:W3CDTF">2007-01-19T16:56:50Z</dcterms:created>
  <dcterms:modified xsi:type="dcterms:W3CDTF">2016-02-10T16:01:20Z</dcterms:modified>
</cp:coreProperties>
</file>