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7" r:id="rId4"/>
    <p:sldId id="278" r:id="rId5"/>
    <p:sldId id="279" r:id="rId6"/>
    <p:sldId id="280" r:id="rId7"/>
    <p:sldId id="281" r:id="rId8"/>
    <p:sldId id="271" r:id="rId9"/>
    <p:sldId id="272" r:id="rId10"/>
    <p:sldId id="283" r:id="rId11"/>
    <p:sldId id="273" r:id="rId12"/>
    <p:sldId id="274" r:id="rId13"/>
    <p:sldId id="284" r:id="rId14"/>
    <p:sldId id="282" r:id="rId15"/>
    <p:sldId id="260" r:id="rId16"/>
    <p:sldId id="259" r:id="rId17"/>
    <p:sldId id="261" r:id="rId18"/>
    <p:sldId id="265" r:id="rId19"/>
    <p:sldId id="276" r:id="rId20"/>
    <p:sldId id="262" r:id="rId21"/>
    <p:sldId id="266" r:id="rId22"/>
    <p:sldId id="267" r:id="rId23"/>
    <p:sldId id="269" r:id="rId24"/>
    <p:sldId id="26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8FB2-F230-4B9D-AD84-B4F360C0503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F4E9-E172-4BB2-8707-96223F2E0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8FB2-F230-4B9D-AD84-B4F360C0503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F4E9-E172-4BB2-8707-96223F2E0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8FB2-F230-4B9D-AD84-B4F360C0503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F4E9-E172-4BB2-8707-96223F2E0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8FB2-F230-4B9D-AD84-B4F360C0503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F4E9-E172-4BB2-8707-96223F2E0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8FB2-F230-4B9D-AD84-B4F360C0503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F4E9-E172-4BB2-8707-96223F2E0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8FB2-F230-4B9D-AD84-B4F360C0503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F4E9-E172-4BB2-8707-96223F2E0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8FB2-F230-4B9D-AD84-B4F360C0503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F4E9-E172-4BB2-8707-96223F2E0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8FB2-F230-4B9D-AD84-B4F360C0503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F4E9-E172-4BB2-8707-96223F2E0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8FB2-F230-4B9D-AD84-B4F360C0503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F4E9-E172-4BB2-8707-96223F2E0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8FB2-F230-4B9D-AD84-B4F360C0503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F4E9-E172-4BB2-8707-96223F2E0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8FB2-F230-4B9D-AD84-B4F360C0503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F4E9-E172-4BB2-8707-96223F2E0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48FB2-F230-4B9D-AD84-B4F360C05039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BF4E9-E172-4BB2-8707-96223F2E0F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755576" y="1124744"/>
            <a:ext cx="73803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Посмотрите, всё ль в порядке: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Книжки, ручки и тетрадки.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Прозвенел сейчас звонок.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Начинается урок!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Поднимите руки вверх,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Разведите руки в стороны.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Поймайте правой рукой удачу, а левой – успех.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Посмотрите друг на друга и улыбнитесь.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Я уверена, что  у вас всё получится!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Monotype Corsiva" pitchFamily="66" charset="0"/>
                <a:cs typeface="Arial" pitchFamily="34" charset="0"/>
              </a:rPr>
              <a:t> </a:t>
            </a:r>
          </a:p>
        </p:txBody>
      </p:sp>
      <p:pic>
        <p:nvPicPr>
          <p:cNvPr id="5" name="Picture 4" descr="ea5a9fecff149301df653b0f6f21184e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9511" y="404664"/>
            <a:ext cx="1944489" cy="1708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3671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Тема урока : </a:t>
            </a:r>
          </a:p>
          <a:p>
            <a:r>
              <a:rPr lang="ru-RU" sz="4800" b="1" dirty="0" smtClean="0">
                <a:latin typeface="Monotype Corsiva" pitchFamily="66" charset="0"/>
              </a:rPr>
              <a:t>«Среднее  арифметическое»</a:t>
            </a:r>
          </a:p>
          <a:p>
            <a:endParaRPr lang="ru-RU" sz="4800" b="1" dirty="0" smtClean="0">
              <a:latin typeface="Monotype Corsiva" pitchFamily="66" charset="0"/>
            </a:endParaRPr>
          </a:p>
          <a:p>
            <a:r>
              <a:rPr lang="ru-RU" sz="4800" b="1" dirty="0" smtClean="0">
                <a:latin typeface="Monotype Corsiva" pitchFamily="66" charset="0"/>
              </a:rPr>
              <a:t>Цель урока :</a:t>
            </a:r>
            <a:endParaRPr lang="ru-RU" sz="4800" b="1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3212976"/>
            <a:ext cx="60841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узнать какое число называется средним арифметическим нескольких чисел;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найти среднее арифметическое;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на практике среднее арифметическое можно применять.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64704"/>
            <a:ext cx="7920880" cy="2246769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Миша, Коля и  Оля были в походе. Подойдя к лесу они решили сделать привал. У Миши было 2 пирожка, у Пети-4, у Оли-6. Все пирожки  дети разделили поровну и съели. Сколько пирожков съел каждый  ребёнок?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4" descr="http://lisschool18.ucoz.ua/2014-15/2015-16/3g731Xs3V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284984"/>
            <a:ext cx="3744416" cy="30575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60032" y="3789040"/>
            <a:ext cx="3888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(</a:t>
            </a:r>
            <a:r>
              <a:rPr lang="ru-RU" sz="4400" dirty="0" smtClean="0"/>
              <a:t>2+4+6):3=4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5220072" y="5301208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Ответ: 4 пирожка.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3012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558924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(5,3+4,8+5,4+5,2+5,7):5=26,4:5=5,28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580038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За 5 часов автомобиль проехал 400 км. С какой скоростью ехал автомобиль. 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37891" name="Picture 3" descr="http://cs625724.vk.me/v625724939/3fab4/FoOY4sWmQs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916832"/>
            <a:ext cx="2945904" cy="2857500"/>
          </a:xfrm>
          <a:prstGeom prst="rect">
            <a:avLst/>
          </a:prstGeom>
          <a:noFill/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4725144"/>
            <a:ext cx="8604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63688" y="4797152"/>
            <a:ext cx="38164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S=</a:t>
            </a:r>
            <a:r>
              <a:rPr lang="ru-RU" sz="4000" dirty="0" smtClean="0"/>
              <a:t>400 км</a:t>
            </a:r>
            <a:endParaRPr lang="en-US" sz="4000" dirty="0" smtClean="0"/>
          </a:p>
          <a:p>
            <a:r>
              <a:rPr lang="en-US" sz="4000" dirty="0" smtClean="0"/>
              <a:t>t=5 </a:t>
            </a:r>
            <a:r>
              <a:rPr lang="ru-RU" sz="4000" dirty="0" smtClean="0"/>
              <a:t>ч.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283968" y="5301208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V=400</a:t>
            </a:r>
            <a:r>
              <a:rPr lang="ru-RU" sz="3200" dirty="0" smtClean="0"/>
              <a:t>:5=80 КМ/Ч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G00628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29225"/>
            <a:ext cx="9793288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28625" y="4857750"/>
            <a:ext cx="2058988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>
            <a:off x="0" y="5715000"/>
            <a:ext cx="3071813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5000625"/>
            <a:ext cx="1785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t=2</a:t>
            </a:r>
            <a:r>
              <a:rPr lang="ru-RU" sz="2400" b="1"/>
              <a:t>ч</a:t>
            </a:r>
          </a:p>
          <a:p>
            <a:r>
              <a:rPr lang="en-US" sz="2400" b="1"/>
              <a:t>v=4</a:t>
            </a:r>
            <a:r>
              <a:rPr lang="ru-RU" sz="2400" b="1"/>
              <a:t>,</a:t>
            </a:r>
            <a:r>
              <a:rPr lang="en-US" sz="2400" b="1"/>
              <a:t>6</a:t>
            </a:r>
            <a:r>
              <a:rPr lang="ru-RU" sz="2400" b="1"/>
              <a:t>км/ч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071802" y="5715016"/>
            <a:ext cx="6072198" cy="1588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0" y="4929188"/>
            <a:ext cx="17859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t=</a:t>
            </a:r>
            <a:r>
              <a:rPr lang="ru-RU" sz="2400" b="1"/>
              <a:t>3ч</a:t>
            </a:r>
          </a:p>
          <a:p>
            <a:r>
              <a:rPr lang="en-US" sz="2400" b="1"/>
              <a:t>v=</a:t>
            </a:r>
            <a:r>
              <a:rPr lang="ru-RU" sz="2400" b="1"/>
              <a:t>5,1км/ч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071688" y="357188"/>
            <a:ext cx="65722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 smtClean="0"/>
              <a:t>Первый участок пути корабль плыл со скоростью 4,6 км/ч   2 часа, вторую часть пути корабль плыл  со скоростью 5,1 км/ч  3 часа. Найдите среднюю скорость корабля.</a:t>
            </a:r>
            <a:endParaRPr lang="ru-RU" sz="2400" b="1" i="1" dirty="0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2051720" y="2204864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0033CC"/>
                </a:solidFill>
              </a:rPr>
              <a:t>1) 4,6*2+</a:t>
            </a:r>
            <a:r>
              <a:rPr lang="ru-RU" sz="2400" b="1" i="1" dirty="0">
                <a:solidFill>
                  <a:srgbClr val="006600"/>
                </a:solidFill>
              </a:rPr>
              <a:t>5,1*3</a:t>
            </a:r>
            <a:r>
              <a:rPr lang="ru-RU" sz="2400" b="1" i="1" dirty="0"/>
              <a:t>=</a:t>
            </a:r>
            <a:endParaRPr lang="ru-RU" sz="2400" b="1" i="1" dirty="0">
              <a:solidFill>
                <a:srgbClr val="0033CC"/>
              </a:solidFill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067944" y="2204864"/>
            <a:ext cx="3429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/>
              <a:t>24,5 (км) весь путь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2123728" y="2852936"/>
            <a:ext cx="1785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/>
              <a:t>2) 24,5</a:t>
            </a:r>
            <a:r>
              <a:rPr lang="ru-RU" sz="2400" b="1" i="1" dirty="0">
                <a:solidFill>
                  <a:srgbClr val="FF0000"/>
                </a:solidFill>
              </a:rPr>
              <a:t>:5</a:t>
            </a:r>
            <a:r>
              <a:rPr lang="ru-RU" sz="2400" b="1" i="1" dirty="0"/>
              <a:t>=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3491880" y="2852936"/>
            <a:ext cx="4786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/>
              <a:t>4,9 (км/ч) средняя скорость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0.32292 -2.22222E-6 " pathEditMode="relative" ptsTypes="AA">
                                      <p:cBhvr>
                                        <p:cTn id="18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292 -7.40741E-7 L 1.0474 -7.40741E-7 " pathEditMode="relative" ptsTypes="AA">
                                      <p:cBhvr>
                                        <p:cTn id="33" dur="2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56" grpId="0"/>
      <p:bldP spid="57" grpId="0"/>
      <p:bldP spid="58" grpId="0"/>
      <p:bldP spid="5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260648"/>
          <a:ext cx="8136904" cy="6113411"/>
        </p:xfrm>
        <a:graphic>
          <a:graphicData uri="http://schemas.openxmlformats.org/drawingml/2006/table">
            <a:tbl>
              <a:tblPr/>
              <a:tblGrid>
                <a:gridCol w="4122024"/>
                <a:gridCol w="4014880"/>
              </a:tblGrid>
              <a:tr h="693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Среднее арифметическое.</a:t>
                      </a:r>
                      <a:endParaRPr lang="ru-RU" sz="3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Средняя скорость.</a:t>
                      </a:r>
                      <a:endParaRPr lang="ru-RU" sz="3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153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32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Найти сумму чисел.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32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Посчитать </a:t>
                      </a:r>
                      <a:r>
                        <a:rPr lang="ru-RU" sz="32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количество слагаемых.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32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Разделить </a:t>
                      </a:r>
                      <a:r>
                        <a:rPr lang="ru-RU" sz="32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сумму чисел </a:t>
                      </a:r>
                      <a:r>
                        <a:rPr lang="ru-RU" sz="32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количество слагаемых.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Найти весь путь.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ru-RU" sz="3200" dirty="0" smtClean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Определить </a:t>
                      </a:r>
                      <a:r>
                        <a:rPr lang="ru-RU" sz="32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время, затраченное на прохождение всего пути.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Разделить весь пройденный путь на всё время.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158443"/>
            <a:ext cx="8820472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Откройте учебник на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стр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226.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3200" b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рочитайте п.38 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3200" b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ыпишите ключевые слова </a:t>
            </a:r>
            <a:r>
              <a:rPr lang="ru-RU" sz="3200" b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прочитайте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, что они означают.;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3200" b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акройте ладошкой  каждое  определение и расскажите их сами себе;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разбейтесь на пары и  расскажите эти определение друг другу;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3200" b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апишите в тетрадь формулы нахождения среднего арифметического и средней скорости в тетрадь;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попробуйте составить алгоритмы нахождения  среднего арифметического нескольких чисел и средней скорости.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332656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Какое число называется средним  арифметическим нескольких чисел?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1844824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найти среднее арифметическое?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2780928"/>
            <a:ext cx="69847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найти среднюю скорость?</a:t>
            </a:r>
          </a:p>
          <a:p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Назовите формулу среднего арифметического нескольких чисел.</a:t>
            </a:r>
          </a:p>
          <a:p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Назовите формулу средней скорости.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3654425"/>
          </a:xfrm>
        </p:spPr>
        <p:txBody>
          <a:bodyPr>
            <a:noAutofit/>
          </a:bodyPr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Дружно с вами мы считали и про числа рассуждали.</a:t>
            </a:r>
          </a:p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 теперь мы дружно встали, свои косточки размяли.</a:t>
            </a:r>
          </a:p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счет раз кулак сожмем, на счет два в локтях прижмем.</a:t>
            </a:r>
          </a:p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счет три прижмем к плечам, на четыре – к небесам.</a:t>
            </a:r>
          </a:p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Хорошо прогнулись, и друг другу улыбнулись.</a:t>
            </a:r>
          </a:p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 пятерку не забудем – добрыми всегда мы будем.</a:t>
            </a:r>
          </a:p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счет шесть прошу всех сесть.</a:t>
            </a:r>
          </a:p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Числа, я, и вы, друзья, вместе дружная семья.</a:t>
            </a:r>
          </a:p>
        </p:txBody>
      </p:sp>
      <p:pic>
        <p:nvPicPr>
          <p:cNvPr id="16388" name="Picture 2" descr="C:\Documents and Settings\Надежда\Рабочий стол\s1044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3338" y="4143380"/>
            <a:ext cx="2760662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586854" y="548680"/>
            <a:ext cx="62029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accent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Физкультминутка</a:t>
            </a:r>
            <a:endParaRPr lang="ru-RU" sz="5400" b="1" cap="none" spc="0" dirty="0">
              <a:ln w="11430"/>
              <a:solidFill>
                <a:schemeClr val="accent2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131840" y="869231"/>
            <a:ext cx="3337773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№1496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№1497 (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а,б,в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№1502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№1504.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fs00.infourok.ru/images/doc/2/2587/hello_html_m6b42506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852936"/>
            <a:ext cx="2520280" cy="3656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 descr="http://www.smtu.ru/korfak/smk/smk_images/history/kryl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212976"/>
            <a:ext cx="2402755" cy="3356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571996"/>
            <a:ext cx="856895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Тест по теме: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«Среднее арифметическое чисел»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 на вопрос обведите кружком</a:t>
            </a:r>
            <a:endParaRPr kumimoji="0" lang="ru-RU" sz="4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4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836712"/>
          <a:ext cx="2455990" cy="1402080"/>
        </p:xfrm>
        <a:graphic>
          <a:graphicData uri="http://schemas.openxmlformats.org/drawingml/2006/table">
            <a:tbl>
              <a:tblPr/>
              <a:tblGrid>
                <a:gridCol w="486118"/>
                <a:gridCol w="486118"/>
                <a:gridCol w="486118"/>
                <a:gridCol w="486118"/>
                <a:gridCol w="486118"/>
                <a:gridCol w="25400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4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4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332656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Вариант 1.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285293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Вариант 2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9" y="3429000"/>
          <a:ext cx="2376265" cy="1646664"/>
        </p:xfrm>
        <a:graphic>
          <a:graphicData uri="http://schemas.openxmlformats.org/drawingml/2006/table">
            <a:tbl>
              <a:tblPr/>
              <a:tblGrid>
                <a:gridCol w="475253"/>
                <a:gridCol w="475253"/>
                <a:gridCol w="475253"/>
                <a:gridCol w="475253"/>
                <a:gridCol w="475253"/>
              </a:tblGrid>
              <a:tr h="823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3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95936" y="33265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Вариант 3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347864" y="836712"/>
          <a:ext cx="2455995" cy="1402080"/>
        </p:xfrm>
        <a:graphic>
          <a:graphicData uri="http://schemas.openxmlformats.org/drawingml/2006/table">
            <a:tbl>
              <a:tblPr/>
              <a:tblGrid>
                <a:gridCol w="486119"/>
                <a:gridCol w="486119"/>
                <a:gridCol w="486119"/>
                <a:gridCol w="486119"/>
                <a:gridCol w="486119"/>
                <a:gridCol w="25400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4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4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372200" y="908720"/>
          <a:ext cx="2418260" cy="1368152"/>
        </p:xfrm>
        <a:graphic>
          <a:graphicData uri="http://schemas.openxmlformats.org/drawingml/2006/table">
            <a:tbl>
              <a:tblPr/>
              <a:tblGrid>
                <a:gridCol w="478572"/>
                <a:gridCol w="478572"/>
                <a:gridCol w="478572"/>
                <a:gridCol w="478572"/>
                <a:gridCol w="478572"/>
                <a:gridCol w="25400"/>
              </a:tblGrid>
              <a:tr h="684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347864" y="3429000"/>
          <a:ext cx="2456575" cy="1646664"/>
        </p:xfrm>
        <a:graphic>
          <a:graphicData uri="http://schemas.openxmlformats.org/drawingml/2006/table">
            <a:tbl>
              <a:tblPr/>
              <a:tblGrid>
                <a:gridCol w="486235"/>
                <a:gridCol w="486235"/>
                <a:gridCol w="486235"/>
                <a:gridCol w="486235"/>
                <a:gridCol w="486235"/>
                <a:gridCol w="25400"/>
              </a:tblGrid>
              <a:tr h="823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40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40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3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28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28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4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156176" y="3429000"/>
          <a:ext cx="2590060" cy="1646664"/>
        </p:xfrm>
        <a:graphic>
          <a:graphicData uri="http://schemas.openxmlformats.org/drawingml/2006/table">
            <a:tbl>
              <a:tblPr/>
              <a:tblGrid>
                <a:gridCol w="512932"/>
                <a:gridCol w="512932"/>
                <a:gridCol w="512932"/>
                <a:gridCol w="512932"/>
                <a:gridCol w="512932"/>
                <a:gridCol w="25400"/>
              </a:tblGrid>
              <a:tr h="823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80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4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3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28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40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65F9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04248" y="33265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Вариант 5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79912" y="2780928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Вариант 4.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32240" y="2852936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Вариант 6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92696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Monotype Corsiva" pitchFamily="66" charset="0"/>
              </a:rPr>
              <a:t>Практическая  работа</a:t>
            </a:r>
          </a:p>
          <a:p>
            <a:pPr algn="ctr"/>
            <a:r>
              <a:rPr lang="ru-RU" sz="4400" b="1" dirty="0" smtClean="0">
                <a:latin typeface="Monotype Corsiva" pitchFamily="66" charset="0"/>
              </a:rPr>
              <a:t>1)Определение среднего </a:t>
            </a:r>
            <a:r>
              <a:rPr lang="ru-RU" sz="4400" b="1" dirty="0">
                <a:latin typeface="Monotype Corsiva" pitchFamily="66" charset="0"/>
              </a:rPr>
              <a:t>роста группы.</a:t>
            </a:r>
          </a:p>
          <a:p>
            <a:pPr algn="ctr"/>
            <a:r>
              <a:rPr lang="ru-RU" sz="4400" b="1" dirty="0">
                <a:latin typeface="Monotype Corsiva" pitchFamily="66" charset="0"/>
              </a:rPr>
              <a:t> 2) Определение средней массы группы.</a:t>
            </a:r>
          </a:p>
          <a:p>
            <a:pPr algn="ctr"/>
            <a:r>
              <a:rPr lang="ru-RU" sz="4400" b="1" dirty="0">
                <a:latin typeface="Monotype Corsiva" pitchFamily="66" charset="0"/>
              </a:rPr>
              <a:t> 3) Определение среднего возраста группы</a:t>
            </a:r>
          </a:p>
          <a:p>
            <a:pPr algn="ctr"/>
            <a:r>
              <a:rPr lang="ru-RU" sz="4400" b="1" dirty="0">
                <a:latin typeface="Monotype Corsiva" pitchFamily="66" charset="0"/>
              </a:rPr>
              <a:t>4)Определить среднее расстояние между концами большого и </a:t>
            </a:r>
            <a:r>
              <a:rPr lang="ru-RU" sz="4400" b="1" dirty="0" smtClean="0">
                <a:latin typeface="Monotype Corsiva" pitchFamily="66" charset="0"/>
              </a:rPr>
              <a:t>указательного </a:t>
            </a:r>
            <a:r>
              <a:rPr lang="ru-RU" sz="4400" b="1" dirty="0">
                <a:latin typeface="Monotype Corsiva" pitchFamily="66" charset="0"/>
              </a:rPr>
              <a:t>пальца.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412776"/>
            <a:ext cx="802838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Monotype Corsiva" pitchFamily="66" charset="0"/>
              </a:rPr>
              <a:t>п.38 на стр.226 и решите № 1524 и 1526.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Определить стоимость 1 пакета молока (3,2%)  в 3-х магазинах и вычислить её среднюю стоимость.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Определить средний возраст членов вашей семьи.</a:t>
            </a:r>
          </a:p>
          <a:p>
            <a:endParaRPr lang="ru-RU" sz="4000" b="1" dirty="0" smtClean="0">
              <a:latin typeface="Monotype Corsiva" pitchFamily="66" charset="0"/>
            </a:endParaRPr>
          </a:p>
          <a:p>
            <a:endParaRPr lang="ru-RU" sz="4000" b="1" dirty="0" smtClean="0">
              <a:latin typeface="Monotype Corsiva" pitchFamily="66" charset="0"/>
            </a:endParaRPr>
          </a:p>
          <a:p>
            <a:endParaRPr lang="ru-RU" sz="4000" b="1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332656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Monotype Corsiva" pitchFamily="66" charset="0"/>
              </a:rPr>
              <a:t>ДОМАШНЕЕ ЗАДАНИЕ.</a:t>
            </a:r>
            <a:endParaRPr lang="ru-RU" sz="44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3164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Сегодня я узнал…</a:t>
            </a:r>
          </a:p>
          <a:p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Мне было интересно…</a:t>
            </a:r>
          </a:p>
          <a:p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узнал и могу научить товарища…</a:t>
            </a:r>
          </a:p>
          <a:p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понял, что…</a:t>
            </a:r>
          </a:p>
          <a:p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Теперь я могу…</a:t>
            </a:r>
          </a:p>
          <a:p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Меня удивило…</a:t>
            </a:r>
          </a:p>
          <a:p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Каково ваше настроение в конце урока?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67544" y="1916832"/>
            <a:ext cx="842493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7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3+2,02        9-4,1         52,3*0,1     5-0,919    12,6:2         1,53:0,3      3,1+1,22      31,75:5      0,06127:0,01                 21,01*0,3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07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332656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УСТНЫЙ СЧЁТ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3999" cy="786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4302"/>
                <a:gridCol w="4739697"/>
              </a:tblGrid>
              <a:tr h="3353426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Первая группа</a:t>
                      </a:r>
                    </a:p>
                    <a:p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3+2,02</a:t>
                      </a:r>
                      <a:endParaRPr lang="ru-RU" sz="3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3,1+1,22</a:t>
                      </a:r>
                      <a:endParaRPr lang="ru-RU" sz="3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Вторая группа</a:t>
                      </a:r>
                    </a:p>
                    <a:p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9-4,1</a:t>
                      </a:r>
                      <a:r>
                        <a:rPr kumimoji="0" lang="ru-RU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5-0,919 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999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Третья группа</a:t>
                      </a:r>
                    </a:p>
                    <a:p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52,3*0,1</a:t>
                      </a:r>
                    </a:p>
                    <a:p>
                      <a:pPr algn="ctr"/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21,01*0,3 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Четвёртая группа</a:t>
                      </a:r>
                    </a:p>
                    <a:p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12,6:2</a:t>
                      </a:r>
                    </a:p>
                    <a:p>
                      <a:pPr algn="ctr"/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1,53:0,3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31,75:5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0,06127:0,01</a:t>
                      </a:r>
                      <a:endParaRPr lang="ru-RU" sz="3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3999" cy="786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4302"/>
                <a:gridCol w="4739697"/>
              </a:tblGrid>
              <a:tr h="3353426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Первая группа</a:t>
                      </a:r>
                    </a:p>
                    <a:p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3+2,02=5,02</a:t>
                      </a:r>
                      <a:endParaRPr lang="ru-RU" sz="3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3,1+1,22=4,32</a:t>
                      </a:r>
                      <a:endParaRPr lang="ru-RU" sz="32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Вторая группа</a:t>
                      </a:r>
                    </a:p>
                    <a:p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9-4,1=4,9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5-0,919 =4,081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999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Третья группа</a:t>
                      </a:r>
                    </a:p>
                    <a:p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52,3*0,1=5,23</a:t>
                      </a:r>
                    </a:p>
                    <a:p>
                      <a:pPr algn="ctr"/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21,01*0,3=6,303 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Четвёртая группа</a:t>
                      </a:r>
                    </a:p>
                    <a:p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12,6:2=6.3</a:t>
                      </a:r>
                    </a:p>
                    <a:p>
                      <a:pPr algn="ctr"/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1,53:0,3 =5,1</a:t>
                      </a:r>
                    </a:p>
                    <a:p>
                      <a:pPr algn="ctr"/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31,75:5=6,35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kumimoji="0" 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0,06127:0,01=6,127</a:t>
                      </a:r>
                      <a:endParaRPr lang="ru-RU" sz="3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3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404664"/>
          <a:ext cx="9143999" cy="2335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956"/>
                <a:gridCol w="986547"/>
                <a:gridCol w="732697"/>
                <a:gridCol w="984226"/>
                <a:gridCol w="955866"/>
                <a:gridCol w="1019590"/>
                <a:gridCol w="700968"/>
                <a:gridCol w="688430"/>
                <a:gridCol w="864096"/>
                <a:gridCol w="1187623"/>
              </a:tblGrid>
              <a:tr h="116790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5,02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4.32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4,081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5,23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6,303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6,35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6,127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6790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" y="3933056"/>
          <a:ext cx="9143999" cy="2335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956"/>
                <a:gridCol w="986547"/>
                <a:gridCol w="732697"/>
                <a:gridCol w="984226"/>
                <a:gridCol w="700557"/>
                <a:gridCol w="1008112"/>
                <a:gridCol w="1080120"/>
                <a:gridCol w="648072"/>
                <a:gridCol w="1080120"/>
                <a:gridCol w="899592"/>
              </a:tblGrid>
              <a:tr h="116790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4.081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4,32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5,02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5,23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6,127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6,3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6,303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6,35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6790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" y="708082"/>
            <a:ext cx="914399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Статистика – наука,</a:t>
            </a:r>
            <a:r>
              <a:rPr kumimoji="0" lang="ru-RU" sz="4800" b="1" i="1" u="none" strike="noStrike" cap="none" normalizeH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к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оторая занимается получением, обработкой и анализом количественных данных о разнообразных массовых явлениях. Происходящих в природе и обществе.</a:t>
            </a:r>
            <a:endParaRPr kumimoji="0" lang="ru-RU" sz="4800" b="1" i="0" u="none" strike="noStrike" cap="none" normalizeH="0" baseline="0" dirty="0" smtClean="0">
              <a:ln>
                <a:noFill/>
              </a:ln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Численность населения России на 1 января 2015 года составляет 146267288 человек.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Средняя продолжительность жизни в  России составляет 66,05 лет.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Средняя глубина  Тихого  океана -3984 м.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Численность обучающихся в России в 2015-2016 году составляет 1357100 человек.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Средняя заработная плата в пензенской области составляет 32318 рублей.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Общая площадь лесов в России -1150 млн. га.</a:t>
            </a:r>
          </a:p>
          <a:p>
            <a:pPr marL="342900" indent="-342900">
              <a:buAutoNum type="arabicPeriod"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d2gg9evh47fn9z.cloudfront.net/thumb_COLOURBOX68651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157191"/>
            <a:ext cx="2267744" cy="1700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54868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Первая группа.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24744"/>
            <a:ext cx="828092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Численность населения России на 1 января 2015 года составляет 146267288 человек.</a:t>
            </a:r>
          </a:p>
          <a:p>
            <a:pPr marL="342900" indent="-342900">
              <a:buFontTx/>
              <a:buAutoNum type="arabicPeriod"/>
            </a:pP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Численность обучающихся в России в 2015-2016 году составляет 1357100 человек.</a:t>
            </a:r>
          </a:p>
          <a:p>
            <a:pPr marL="342900" indent="-342900">
              <a:buFontTx/>
              <a:buAutoNum type="arabicPeriod"/>
            </a:pP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Общая площадь лесов в России -1150 млн. га.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3861048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Вторая группа.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293096"/>
            <a:ext cx="860444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Средняя продолжительность жизни в  России составляет 66,05 лет.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Средняя глубина  Тихого  океана -3984 м.</a:t>
            </a:r>
          </a:p>
          <a:p>
            <a:pPr marL="342900" indent="-342900">
              <a:buFontTx/>
              <a:buAutoNum type="arabicPeriod"/>
            </a:pP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Средняя заработная плата в пензенской области составляет 32318 рублей.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911</Words>
  <Application>Microsoft Office PowerPoint</Application>
  <PresentationFormat>Экран (4:3)</PresentationFormat>
  <Paragraphs>265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Красильникова</dc:creator>
  <cp:lastModifiedBy>Валентина</cp:lastModifiedBy>
  <cp:revision>54</cp:revision>
  <dcterms:created xsi:type="dcterms:W3CDTF">2015-11-09T16:11:12Z</dcterms:created>
  <dcterms:modified xsi:type="dcterms:W3CDTF">2020-10-29T15:20:56Z</dcterms:modified>
</cp:coreProperties>
</file>