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43"/>
  </p:notesMasterIdLst>
  <p:handoutMasterIdLst>
    <p:handoutMasterId r:id="rId44"/>
  </p:handoutMasterIdLst>
  <p:sldIdLst>
    <p:sldId id="268" r:id="rId2"/>
    <p:sldId id="265" r:id="rId3"/>
    <p:sldId id="266" r:id="rId4"/>
    <p:sldId id="267" r:id="rId5"/>
    <p:sldId id="275" r:id="rId6"/>
    <p:sldId id="277" r:id="rId7"/>
    <p:sldId id="279" r:id="rId8"/>
    <p:sldId id="281" r:id="rId9"/>
    <p:sldId id="283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300" r:id="rId23"/>
    <p:sldId id="301" r:id="rId24"/>
    <p:sldId id="303" r:id="rId25"/>
    <p:sldId id="326" r:id="rId26"/>
    <p:sldId id="327" r:id="rId27"/>
    <p:sldId id="328" r:id="rId28"/>
    <p:sldId id="329" r:id="rId29"/>
    <p:sldId id="330" r:id="rId30"/>
    <p:sldId id="30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5" r:id="rId41"/>
    <p:sldId id="32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EA2B79-5CEE-45FA-B15F-E05B2EC4AC2A}">
          <p14:sldIdLst>
            <p14:sldId id="268"/>
            <p14:sldId id="265"/>
            <p14:sldId id="266"/>
          </p14:sldIdLst>
        </p14:section>
        <p14:section name="ВИКТОРИНА" id="{213196E3-E3A3-4C6D-8BE6-6AF32B0EC768}">
          <p14:sldIdLst>
            <p14:sldId id="267"/>
            <p14:sldId id="275"/>
            <p14:sldId id="277"/>
            <p14:sldId id="279"/>
            <p14:sldId id="281"/>
            <p14:sldId id="283"/>
            <p14:sldId id="285"/>
            <p14:sldId id="286"/>
            <p14:sldId id="287"/>
            <p14:sldId id="288"/>
          </p14:sldIdLst>
        </p14:section>
        <p14:section name="Раздел без заголовка" id="{C6153E86-1350-4689-A220-4E3696C4A530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300"/>
            <p14:sldId id="301"/>
            <p14:sldId id="303"/>
            <p14:sldId id="326"/>
            <p14:sldId id="327"/>
            <p14:sldId id="328"/>
            <p14:sldId id="329"/>
            <p14:sldId id="330"/>
            <p14:sldId id="30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569" autoAdjust="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8"/>
    </p:cViewPr>
  </p:sorterViewPr>
  <p:notesViewPr>
    <p:cSldViewPr>
      <p:cViewPr varScale="1">
        <p:scale>
          <a:sx n="53" d="100"/>
          <a:sy n="53" d="100"/>
        </p:scale>
        <p:origin x="-19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08749-7C8E-4D64-B4E2-0F6ECF264B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819B6B-B4E0-4FDE-9367-0167DB3566BF}">
      <dgm:prSet phldrT="[Текст]"/>
      <dgm:spPr/>
      <dgm:t>
        <a:bodyPr/>
        <a:lstStyle/>
        <a:p>
          <a:pPr algn="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7BB21-1355-4486-BEA8-52AF5694F421}" type="parTrans" cxnId="{04D427AA-A6AC-4C18-83A9-545D51837E79}">
      <dgm:prSet/>
      <dgm:spPr/>
      <dgm:t>
        <a:bodyPr/>
        <a:lstStyle/>
        <a:p>
          <a:endParaRPr lang="ru-RU"/>
        </a:p>
      </dgm:t>
    </dgm:pt>
    <dgm:pt modelId="{20AF8AF3-9934-4A1E-8C06-650A384A5FC1}" type="sibTrans" cxnId="{04D427AA-A6AC-4C18-83A9-545D51837E79}">
      <dgm:prSet/>
      <dgm:spPr/>
      <dgm:t>
        <a:bodyPr/>
        <a:lstStyle/>
        <a:p>
          <a:endParaRPr lang="ru-RU"/>
        </a:p>
      </dgm:t>
    </dgm:pt>
    <dgm:pt modelId="{252632AA-86A8-4E0B-B6C5-A42324B9F008}" type="pres">
      <dgm:prSet presAssocID="{6D908749-7C8E-4D64-B4E2-0F6ECF264B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8F006-19CD-4545-9F92-45003E85FB0E}" type="pres">
      <dgm:prSet presAssocID="{37819B6B-B4E0-4FDE-9367-0167DB3566BF}" presName="node" presStyleLbl="node1" presStyleIdx="0" presStyleCnt="1" custScaleX="100000" custScaleY="76184" custLinFactNeighborX="17286" custLinFactNeighborY="-297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69883D9-7DDF-42CC-96F6-83D41E90A934}" type="presOf" srcId="{6D908749-7C8E-4D64-B4E2-0F6ECF264BD2}" destId="{252632AA-86A8-4E0B-B6C5-A42324B9F008}" srcOrd="0" destOrd="0" presId="urn:microsoft.com/office/officeart/2005/8/layout/default"/>
    <dgm:cxn modelId="{8E757274-26E5-4735-98C9-88965F383370}" type="presOf" srcId="{37819B6B-B4E0-4FDE-9367-0167DB3566BF}" destId="{0618F006-19CD-4545-9F92-45003E85FB0E}" srcOrd="0" destOrd="0" presId="urn:microsoft.com/office/officeart/2005/8/layout/default"/>
    <dgm:cxn modelId="{04D427AA-A6AC-4C18-83A9-545D51837E79}" srcId="{6D908749-7C8E-4D64-B4E2-0F6ECF264BD2}" destId="{37819B6B-B4E0-4FDE-9367-0167DB3566BF}" srcOrd="0" destOrd="0" parTransId="{3397BB21-1355-4486-BEA8-52AF5694F421}" sibTransId="{20AF8AF3-9934-4A1E-8C06-650A384A5FC1}"/>
    <dgm:cxn modelId="{0C033783-4882-476A-BBC0-69187FADCE33}" type="presParOf" srcId="{252632AA-86A8-4E0B-B6C5-A42324B9F008}" destId="{0618F006-19CD-4545-9F92-45003E85FB0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08749-7C8E-4D64-B4E2-0F6ECF264B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2632AA-86A8-4E0B-B6C5-A42324B9F008}" type="pres">
      <dgm:prSet presAssocID="{6D908749-7C8E-4D64-B4E2-0F6ECF264B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32A02-3C7A-4B2B-97AA-7B9096545E1B}" type="presOf" srcId="{6D908749-7C8E-4D64-B4E2-0F6ECF264BD2}" destId="{252632AA-86A8-4E0B-B6C5-A42324B9F0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8F006-19CD-4545-9F92-45003E85FB0E}">
      <dsp:nvSpPr>
        <dsp:cNvPr id="0" name=""/>
        <dsp:cNvSpPr/>
      </dsp:nvSpPr>
      <dsp:spPr>
        <a:xfrm>
          <a:off x="0" y="0"/>
          <a:ext cx="2915913" cy="1332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НАЧАТЬ</a:t>
          </a:r>
          <a:endParaRPr lang="ru-RU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6" y="65066"/>
        <a:ext cx="2785781" cy="1202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D0BA-D506-40F1-8E94-0D4453B8AF26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2647-205B-41B2-8F49-9120A3692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021A-21FD-4C36-82E2-67122AA65AD1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309A2-847B-4726-890E-9B77020A4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0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09A2-847B-4726-890E-9B77020A4E1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3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97CD1B-7CEE-4A23-BE7D-106CD477FE9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5F2BDA-3615-4FB9-ACDC-AE843A427BB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5328592" cy="864096"/>
          </a:xfrm>
        </p:spPr>
        <p:txBody>
          <a:bodyPr>
            <a:noAutofit/>
          </a:bodyPr>
          <a:lstStyle/>
          <a:p>
            <a:r>
              <a:rPr lang="ru-RU" sz="60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№1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587" y="1772816"/>
            <a:ext cx="83529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РАСКРЫТАЯ</a:t>
            </a:r>
            <a:b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</a:br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КНИГА</a:t>
            </a:r>
            <a:endParaRPr lang="ru-RU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77077"/>
            <a:ext cx="5796136" cy="18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6" y="3573016"/>
            <a:ext cx="3329560" cy="27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4120" y="2708920"/>
            <a:ext cx="836279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вы, друзья, как не садитесь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 музыканты не годитесь!»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25" y="15154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2656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7382" y="3952362"/>
            <a:ext cx="5537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«КВАРТЕТ»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0589" y="5793429"/>
            <a:ext cx="836279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«ВОЛК И ЯГНЁНОК»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24" y="47667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 БАСНЮ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ИЛЛЮСТРАЦИИ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16832"/>
            <a:ext cx="5020592" cy="3855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4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0605" y="5860583"/>
            <a:ext cx="836279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«КВАРТЕТ»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 БАСНЮ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ИЛЛЮСТРАЦИИ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86" y="1728103"/>
            <a:ext cx="5776428" cy="41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0605" y="5907244"/>
            <a:ext cx="836279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«КУКУШКА И ПЕТУХ»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 БАСНЮ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ИЛЛЮСТРАЦИИ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list1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9" y="1953724"/>
            <a:ext cx="4244842" cy="39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35696" y="9087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</a:p>
          <a:p>
            <a:pPr algn="r"/>
            <a:endParaRPr lang="ru-RU" sz="60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97113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№1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РАСКРЫТАЯ КНИГА</a:t>
            </a:r>
            <a:endParaRPr lang="ru-RU" sz="2800" b="1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50809"/>
            <a:ext cx="7128792" cy="51706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ПРОЧИТАЙТЕ ОТРЫВОК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ИЗ ЛЮБИМОЙ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БАСНИ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David" pitchFamily="34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2348880"/>
            <a:ext cx="4009628" cy="40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968917"/>
            <a:ext cx="6408712" cy="1224136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№2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УГАДАЙ-КА</a:t>
            </a:r>
            <a:endParaRPr lang="ru-RU" sz="9600" b="1" dirty="0">
              <a:ln w="11430"/>
              <a:solidFill>
                <a:srgbClr val="00B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0522412"/>
              </p:ext>
            </p:extLst>
          </p:nvPr>
        </p:nvGraphicFramePr>
        <p:xfrm>
          <a:off x="3347864" y="1844824"/>
          <a:ext cx="4466113" cy="179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5822" y="4687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50"/>
                </a:solidFill>
              </a:rPr>
              <a:t>ЗАДАНИЕ 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06580"/>
              </p:ext>
            </p:extLst>
          </p:nvPr>
        </p:nvGraphicFramePr>
        <p:xfrm>
          <a:off x="1656184" y="1916832"/>
          <a:ext cx="5677633" cy="426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Слайд" r:id="rId3" imgW="4572180" imgH="3428972" progId="PowerPoint.Slide.8">
                  <p:embed/>
                </p:oleObj>
              </mc:Choice>
              <mc:Fallback>
                <p:oleObj name="Слайд" r:id="rId3" imgW="4572180" imgH="3428972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84" y="1916832"/>
                        <a:ext cx="5677633" cy="4263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282" y="857280"/>
            <a:ext cx="920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кроссворд!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8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752" y="62068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439" y="764704"/>
            <a:ext cx="896912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Конкурс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«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УГАДАЙ-КА</a:t>
            </a: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81" y="3861048"/>
            <a:ext cx="4705637" cy="26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964" y="39560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62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7150" y="584674"/>
            <a:ext cx="590240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УГАДАЙ-КА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988840"/>
            <a:ext cx="7200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Какие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герои басен здесь зашифрованы?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804" y="2789627"/>
            <a:ext cx="81003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</a:rPr>
              <a:t>– И – И – А 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4400" b="1" dirty="0" smtClean="0">
                <a:ln w="11430"/>
                <a:solidFill>
                  <a:srgbClr val="FF0000"/>
                </a:solidFill>
              </a:rPr>
              <a:t>О – Ё –</a:t>
            </a:r>
            <a:br>
              <a:rPr lang="ru-RU" sz="4400" b="1" dirty="0" smtClean="0">
                <a:ln w="11430"/>
                <a:solidFill>
                  <a:srgbClr val="FF0000"/>
                </a:solidFill>
              </a:rPr>
            </a:br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– О – Ь – А</a:t>
            </a:r>
            <a:r>
              <a:rPr lang="ru-RU" sz="4400" b="1" dirty="0">
                <a:ln w="1143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400" b="1" dirty="0" smtClean="0">
                <a:ln w="11430"/>
                <a:solidFill>
                  <a:srgbClr val="00B050"/>
                </a:solidFill>
              </a:rPr>
              <a:t>– О – О – Е –</a:t>
            </a:r>
            <a:br>
              <a:rPr lang="ru-RU" sz="4400" b="1" dirty="0" smtClean="0">
                <a:ln w="11430"/>
                <a:solidFill>
                  <a:srgbClr val="00B050"/>
                </a:solidFill>
              </a:rPr>
            </a:br>
            <a:r>
              <a:rPr lang="ru-RU" sz="4400" b="1" dirty="0" smtClean="0">
                <a:ln w="11430"/>
                <a:solidFill>
                  <a:srgbClr val="00B050"/>
                </a:solidFill>
              </a:rPr>
              <a:t>  </a:t>
            </a:r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В – – –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4400" b="1" dirty="0">
                <a:ln w="11430"/>
                <a:solidFill>
                  <a:srgbClr val="FF0066"/>
                </a:solidFill>
              </a:rPr>
              <a:t> </a:t>
            </a:r>
            <a:r>
              <a:rPr lang="ru-RU" sz="4400" b="1" dirty="0" smtClean="0">
                <a:ln w="11430"/>
                <a:solidFill>
                  <a:srgbClr val="FF0066"/>
                </a:solidFill>
              </a:rPr>
              <a:t>      – У – А – Е – </a:t>
            </a:r>
            <a:br>
              <a:rPr lang="ru-RU" sz="4400" b="1" dirty="0" smtClean="0">
                <a:ln w="11430"/>
                <a:solidFill>
                  <a:srgbClr val="FF0066"/>
                </a:solidFill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ru-RU" sz="44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>– Т – Е – О – А</a:t>
            </a:r>
            <a:endParaRPr lang="ru-RU" sz="4400" b="1" dirty="0">
              <a:ln w="11430"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151" y="38997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90811"/>
            <a:ext cx="605092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УГАДАЙ-КА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08" y="1916832"/>
            <a:ext cx="7200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Какие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герои басен здесь зашифрованы?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511" y="2708920"/>
            <a:ext cx="84009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</a:rPr>
              <a:t>Л И С И Ц А 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sz="4400" b="1" dirty="0" smtClean="0">
                <a:ln w="11430"/>
                <a:solidFill>
                  <a:srgbClr val="FF0000"/>
                </a:solidFill>
              </a:rPr>
              <a:t>О С Ё Л</a:t>
            </a:r>
            <a:br>
              <a:rPr lang="ru-RU" sz="4400" b="1" dirty="0" smtClean="0">
                <a:ln w="11430"/>
                <a:solidFill>
                  <a:srgbClr val="FF0000"/>
                </a:solidFill>
              </a:rPr>
            </a:br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М О С Ь К А</a:t>
            </a:r>
            <a:r>
              <a:rPr lang="ru-RU" sz="4400" b="1" dirty="0">
                <a:ln w="1143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400" b="1" dirty="0" smtClean="0">
                <a:ln w="11430"/>
                <a:solidFill>
                  <a:srgbClr val="00B050"/>
                </a:solidFill>
              </a:rPr>
              <a:t>С О Л О В Е Й</a:t>
            </a:r>
            <a:br>
              <a:rPr lang="ru-RU" sz="4400" b="1" dirty="0" smtClean="0">
                <a:ln w="11430"/>
                <a:solidFill>
                  <a:srgbClr val="00B050"/>
                </a:solidFill>
              </a:rPr>
            </a:br>
            <a:r>
              <a:rPr lang="ru-RU" sz="4400" b="1" dirty="0" smtClean="0">
                <a:ln w="11430"/>
                <a:solidFill>
                  <a:srgbClr val="00B050"/>
                </a:solidFill>
              </a:rPr>
              <a:t>      </a:t>
            </a:r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В О </a:t>
            </a:r>
            <a:r>
              <a:rPr lang="ru-RU" sz="4400" b="1" dirty="0">
                <a:ln w="11430"/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>
                <a:ln w="11430"/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4400" b="1" dirty="0">
                <a:ln w="11430"/>
                <a:solidFill>
                  <a:srgbClr val="FF0066"/>
                </a:solidFill>
              </a:rPr>
              <a:t> </a:t>
            </a:r>
            <a:r>
              <a:rPr lang="ru-RU" sz="4400" b="1" dirty="0" smtClean="0">
                <a:ln w="11430"/>
                <a:solidFill>
                  <a:srgbClr val="FF0066"/>
                </a:solidFill>
              </a:rPr>
              <a:t>   М У Р А В Е Й </a:t>
            </a:r>
            <a:br>
              <a:rPr lang="ru-RU" sz="4400" b="1" dirty="0" smtClean="0">
                <a:ln w="11430"/>
                <a:solidFill>
                  <a:srgbClr val="FF0066"/>
                </a:solidFill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ru-RU" sz="4400" b="1" dirty="0">
                <a:ln w="11430"/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44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> Т Р Е К О З А</a:t>
            </a:r>
            <a:endParaRPr lang="ru-RU" sz="4400" b="1" dirty="0">
              <a:ln w="11430"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98986" y="1151743"/>
            <a:ext cx="2160240" cy="5292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ru-RU" sz="60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62531" y="1988840"/>
            <a:ext cx="8305800" cy="1981200"/>
          </a:xfrm>
        </p:spPr>
        <p:txBody>
          <a:bodyPr>
            <a:noAutofit/>
          </a:bodyPr>
          <a:lstStyle/>
          <a:p>
            <a:pPr algn="r"/>
            <a: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298" y="514784"/>
            <a:ext cx="835292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СТАНЦИЯ №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cs typeface="David" pitchFamily="34" charset="-79"/>
              </a:rPr>
              <a:t>РАСКРЫТАЯ КНИГА</a:t>
            </a:r>
            <a:endParaRPr lang="ru-RU" sz="3200" b="1" dirty="0" smtClean="0">
              <a:ln w="11430"/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320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66" y="1392957"/>
            <a:ext cx="8862922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8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такое: </a:t>
            </a:r>
            <a:r>
              <a:rPr lang="ru-RU" sz="8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АЛЛЕГОРИЯ?</a:t>
            </a:r>
            <a:r>
              <a:rPr lang="ru-RU" sz="8800" b="1" i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88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93" y="4146418"/>
            <a:ext cx="865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Если не можете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ответить, воспользуйтесь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справочной литературой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62" y="4536788"/>
            <a:ext cx="3286637" cy="18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707" y="4572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954" y="1340768"/>
            <a:ext cx="86966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ЗАГАДОЧНЫЕ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ЖИВОТНЫЕ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56" y="4026377"/>
            <a:ext cx="2109512" cy="2489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9101" y="3915563"/>
            <a:ext cx="2822130" cy="2497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6377"/>
            <a:ext cx="1951018" cy="2366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53934"/>
            <a:ext cx="2511281" cy="25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59750" y="686885"/>
            <a:ext cx="77829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Загадочные животные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01" y="1517882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Здесь даны названия животных – героев басен.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Только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буквы в них перепутаны.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Поставьте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буквы на место, и вы получите названия животных.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5" y="4055732"/>
            <a:ext cx="3041884" cy="2190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1" y="2347572"/>
            <a:ext cx="81030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</a:rPr>
              <a:t>КВОЛ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      ПУХЕТ  </a:t>
            </a:r>
          </a:p>
          <a:p>
            <a:r>
              <a:rPr lang="ru-RU" sz="5400" b="1" dirty="0" smtClean="0">
                <a:ln w="11430"/>
                <a:solidFill>
                  <a:srgbClr val="92D050"/>
                </a:solidFill>
              </a:rPr>
              <a:t>РАЙВЕУМ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</a:t>
            </a:r>
            <a:r>
              <a:rPr lang="ru-RU" sz="5400" b="1" dirty="0" smtClean="0">
                <a:ln w="11430"/>
                <a:solidFill>
                  <a:srgbClr val="FFFF00"/>
                </a:solidFill>
              </a:rPr>
              <a:t>ГУБОЛЬ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</a:t>
            </a:r>
          </a:p>
          <a:p>
            <a:r>
              <a:rPr lang="ru-RU" sz="5400" b="1" dirty="0" smtClean="0">
                <a:ln w="11430"/>
                <a:solidFill>
                  <a:srgbClr val="0070C0"/>
                </a:solidFill>
              </a:rPr>
              <a:t>    </a:t>
            </a:r>
            <a:r>
              <a:rPr lang="ru-RU" sz="5400" b="1" dirty="0" smtClean="0">
                <a:ln w="11430"/>
                <a:solidFill>
                  <a:srgbClr val="7030A0"/>
                </a:solidFill>
              </a:rPr>
              <a:t>ЁСОЛ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</a:t>
            </a:r>
          </a:p>
          <a:p>
            <a:r>
              <a:rPr lang="ru-RU" sz="5400" b="1" dirty="0">
                <a:ln w="11430"/>
                <a:solidFill>
                  <a:srgbClr val="0070C0"/>
                </a:solidFill>
              </a:rPr>
              <a:t> 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    </a:t>
            </a:r>
            <a:r>
              <a:rPr lang="ru-RU" sz="5400" b="1" dirty="0" smtClean="0">
                <a:ln w="11430"/>
                <a:solidFill>
                  <a:srgbClr val="FF0066"/>
                </a:solidFill>
              </a:rPr>
              <a:t>ЛСОН</a:t>
            </a:r>
            <a:endParaRPr lang="ru-RU" sz="5400" b="1" dirty="0">
              <a:ln w="11430"/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521" y="4046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8288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5736" y="784649"/>
            <a:ext cx="77829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Загадочные животные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6" y="1615645"/>
            <a:ext cx="828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Здесь даны названия животных – героев басен.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Только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буквы в них перепутаны.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Поставьте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буквы на место, и вы получите названия животных.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15624"/>
            <a:ext cx="3350573" cy="1892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8653" y="2446642"/>
            <a:ext cx="82589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</a:rPr>
              <a:t>ВОЛК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      ПЕТУХ  </a:t>
            </a:r>
          </a:p>
          <a:p>
            <a:r>
              <a:rPr lang="ru-RU" sz="5400" b="1" dirty="0" smtClean="0">
                <a:ln w="11430"/>
                <a:solidFill>
                  <a:srgbClr val="92D050"/>
                </a:solidFill>
              </a:rPr>
              <a:t>МУРАВЕЙ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 </a:t>
            </a:r>
            <a:r>
              <a:rPr lang="ru-RU" sz="5400" b="1" dirty="0" smtClean="0">
                <a:ln w="11430"/>
                <a:solidFill>
                  <a:srgbClr val="FFFF00"/>
                </a:solidFill>
              </a:rPr>
              <a:t>ГОЛУБЬ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</a:t>
            </a:r>
          </a:p>
          <a:p>
            <a:r>
              <a:rPr lang="ru-RU" sz="5400" b="1" dirty="0" smtClean="0">
                <a:ln w="11430"/>
                <a:solidFill>
                  <a:srgbClr val="0070C0"/>
                </a:solidFill>
              </a:rPr>
              <a:t>    </a:t>
            </a:r>
            <a:r>
              <a:rPr lang="ru-RU" sz="5400" b="1" dirty="0" smtClean="0">
                <a:ln w="11430"/>
                <a:solidFill>
                  <a:srgbClr val="7030A0"/>
                </a:solidFill>
              </a:rPr>
              <a:t>ОСЁЛ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</a:t>
            </a:r>
          </a:p>
          <a:p>
            <a:r>
              <a:rPr lang="ru-RU" sz="5400" b="1" dirty="0">
                <a:ln w="11430"/>
                <a:solidFill>
                  <a:srgbClr val="0070C0"/>
                </a:solidFill>
              </a:rPr>
              <a:t> </a:t>
            </a:r>
            <a:r>
              <a:rPr lang="ru-RU" sz="5400" b="1" dirty="0" smtClean="0">
                <a:ln w="11430"/>
                <a:solidFill>
                  <a:srgbClr val="0070C0"/>
                </a:solidFill>
              </a:rPr>
              <a:t>       </a:t>
            </a:r>
            <a:r>
              <a:rPr lang="ru-RU" sz="5400" b="1" dirty="0" smtClean="0">
                <a:ln w="11430"/>
                <a:solidFill>
                  <a:srgbClr val="FF0066"/>
                </a:solidFill>
              </a:rPr>
              <a:t>СЛОН</a:t>
            </a:r>
            <a:endParaRPr lang="ru-RU" sz="5400" b="1" dirty="0">
              <a:ln w="11430"/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521" y="49226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22910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6408712" cy="1224136"/>
          </a:xfrm>
        </p:spPr>
        <p:txBody>
          <a:bodyPr>
            <a:noAutofit/>
          </a:bodyPr>
          <a:lstStyle/>
          <a:p>
            <a:pPr algn="l"/>
            <a: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СТАНЦИЯ №</a:t>
            </a:r>
            <a:r>
              <a:rPr lang="ru-RU" sz="6600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676" y="1271208"/>
            <a:ext cx="83529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БЮРО НАХОДОК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5964" y="3840432"/>
            <a:ext cx="3168352" cy="23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0567" y="119675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БЮРО НАХОДОК ПОСТУПИЛИ ГЕРОИ ПОТЕРЯВШИХСЯ БАСЕН.</a:t>
            </a: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ВЫ ДОЛЖНЫ ВЕРНУТЬ ГЕРОЕВ НАЗВАВ ИХ АДРЕСА, Т.Е. НАЗВАНИЯ БАСЕН. </a:t>
            </a: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КАЖДУЮ ПРАВИЛЬНО НАЗВАННУЮ БАСНЮ ВЫДАЕТСЯ БАЛЛ.</a:t>
            </a:r>
            <a:endParaRPr lang="ru-R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065" y="36015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4639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065" y="40040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2206835"/>
            <a:ext cx="5255816" cy="4651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0295" y="836712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БЮРО НАХОДОК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06" y="1503357"/>
            <a:ext cx="779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Нужно назвать басню, в которой встречается это животное. 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Можно назвать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несколько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басен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06" y="2760599"/>
            <a:ext cx="561662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«Ворона и Лисица»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457" y="3789040"/>
            <a:ext cx="5245695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«Лиса»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706" y="4795077"/>
            <a:ext cx="5400600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«Лисица и осёл»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0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065" y="40040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295" y="836712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БЮРО НАХОДОК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06" y="1503357"/>
            <a:ext cx="779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Нужно назвать басню, в которой встречается это животное. 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Можно назвать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несколько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басен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960" y="2780928"/>
            <a:ext cx="5387106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«Волк и Ягнёнок»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960" y="3789040"/>
            <a:ext cx="4758045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«Волк на псарне»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834" y="4817795"/>
            <a:ext cx="496855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«Волк и овцы»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8" y="2323620"/>
            <a:ext cx="3760667" cy="44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065" y="40040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295" y="836712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БЮРО НАХОДОК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06" y="1503357"/>
            <a:ext cx="779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Нужно назвать басню, в которой встречается это животное. 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Можно назвать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несколько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басен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1694" y="3860169"/>
            <a:ext cx="4421118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«Квартет»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4909" y="2823778"/>
            <a:ext cx="7117903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«Трудолюбивый медведь»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4260" y="4861065"/>
            <a:ext cx="496855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«Медведь у пчёл»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72" y="3456115"/>
            <a:ext cx="4286266" cy="3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065" y="40040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295" y="836712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David" pitchFamily="34" charset="-79"/>
              </a:rPr>
              <a:t>БЮРО НАХОДОК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06" y="1503357"/>
            <a:ext cx="779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Нужно назвать басню, в которой встречается это животное. </a:t>
            </a:r>
          </a:p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Можно назвать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несколько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басен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7786" y="3861048"/>
            <a:ext cx="4421118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«Квартет»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4132" y="2856320"/>
            <a:ext cx="4101187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«Обезьяна»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9" y="4884346"/>
            <a:ext cx="588941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«Зеркало и обезьяна»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443" y="2850560"/>
            <a:ext cx="3184575" cy="371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191" y="609260"/>
            <a:ext cx="863730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>
                <a:solidFill>
                  <a:srgbClr val="FF0000"/>
                </a:solidFill>
              </a:rPr>
              <a:t>«Путаница</a:t>
            </a:r>
            <a:r>
              <a:rPr lang="ru-RU" sz="8000" b="1" i="1" dirty="0" smtClean="0">
                <a:solidFill>
                  <a:srgbClr val="FF0000"/>
                </a:solidFill>
              </a:rPr>
              <a:t>»</a:t>
            </a:r>
            <a:endParaRPr lang="ru-RU" sz="8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89" y="5532504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16" y="3254999"/>
            <a:ext cx="2310904" cy="23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00" y="3748061"/>
            <a:ext cx="3816424" cy="2618767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300192" y="1020073"/>
            <a:ext cx="2664296" cy="5613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129" y="445528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СТАНЦИЯ №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200" b="1" dirty="0" smtClean="0">
                <a:ln w="11430"/>
                <a:solidFill>
                  <a:schemeClr val="accent5">
                    <a:lumMod val="75000"/>
                  </a:schemeClr>
                </a:solidFill>
                <a:cs typeface="David" pitchFamily="34" charset="-79"/>
              </a:rPr>
              <a:t>РАСКРЫТАЯ КНИГА</a:t>
            </a:r>
            <a:endParaRPr lang="ru-RU" sz="3200" b="1" dirty="0" smtClean="0">
              <a:ln w="1143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41" y="5660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05548" y="1513417"/>
            <a:ext cx="9576967" cy="227754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тветьте на вопросы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ВИКТОРИНЫ</a:t>
            </a:r>
            <a:endParaRPr lang="ru-RU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63186337"/>
              </p:ext>
            </p:extLst>
          </p:nvPr>
        </p:nvGraphicFramePr>
        <p:xfrm>
          <a:off x="899592" y="4221088"/>
          <a:ext cx="2915913" cy="133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7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07" y="2659004"/>
            <a:ext cx="90286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i="1" dirty="0">
                <a:solidFill>
                  <a:srgbClr val="FF0000"/>
                </a:solidFill>
              </a:rPr>
              <a:t>"Плутовка к берегу на цыпочках подходит, </a:t>
            </a:r>
            <a:endParaRPr lang="ru-RU" sz="4800" i="1" dirty="0" smtClean="0">
              <a:solidFill>
                <a:srgbClr val="FF0000"/>
              </a:solidFill>
            </a:endParaRPr>
          </a:p>
          <a:p>
            <a:r>
              <a:rPr lang="ru-RU" sz="4800" i="1" dirty="0" smtClean="0">
                <a:solidFill>
                  <a:srgbClr val="FF0000"/>
                </a:solidFill>
              </a:rPr>
              <a:t>вертит </a:t>
            </a:r>
            <a:r>
              <a:rPr lang="ru-RU" sz="4800" i="1" dirty="0">
                <a:solidFill>
                  <a:srgbClr val="FF0000"/>
                </a:solidFill>
              </a:rPr>
              <a:t>хвостом, с кукушки глаз не сводит".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297" y="1957722"/>
            <a:ext cx="47525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"Плутовка к </a:t>
            </a:r>
            <a:r>
              <a:rPr lang="ru-RU" sz="4000" b="1" i="1" dirty="0" smtClean="0">
                <a:solidFill>
                  <a:srgbClr val="00B050"/>
                </a:solidFill>
              </a:rPr>
              <a:t>дереву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>
                <a:solidFill>
                  <a:srgbClr val="FF0000"/>
                </a:solidFill>
              </a:rPr>
              <a:t>на цыпочках подходит, 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</a:rPr>
              <a:t>вертит </a:t>
            </a:r>
            <a:r>
              <a:rPr lang="ru-RU" sz="4000" i="1" dirty="0">
                <a:solidFill>
                  <a:srgbClr val="FF0000"/>
                </a:solidFill>
              </a:rPr>
              <a:t>хвостом, с </a:t>
            </a:r>
            <a:r>
              <a:rPr lang="ru-RU" sz="4000" b="1" i="1" dirty="0" smtClean="0">
                <a:solidFill>
                  <a:srgbClr val="00B050"/>
                </a:solidFill>
              </a:rPr>
              <a:t>вороны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>
                <a:solidFill>
                  <a:srgbClr val="FF0000"/>
                </a:solidFill>
              </a:rPr>
              <a:t>глаз не сводит".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18234"/>
          <a:stretch/>
        </p:blipFill>
        <p:spPr>
          <a:xfrm>
            <a:off x="5220072" y="2081585"/>
            <a:ext cx="3389586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90286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"Как</a:t>
            </a:r>
            <a:r>
              <a:rPr lang="ru-RU" sz="6000" i="1" dirty="0">
                <a:solidFill>
                  <a:srgbClr val="FF0000"/>
                </a:solidFill>
              </a:rPr>
              <a:t>, милый Кочеток, поешь ты громко, важно!"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4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80" y="2276872"/>
            <a:ext cx="4214698" cy="388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3705" y="2046337"/>
            <a:ext cx="438718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"Как</a:t>
            </a:r>
            <a:r>
              <a:rPr lang="ru-RU" sz="5400" i="1" dirty="0">
                <a:solidFill>
                  <a:srgbClr val="FF0000"/>
                </a:solidFill>
              </a:rPr>
              <a:t>, милый </a:t>
            </a:r>
            <a:r>
              <a:rPr lang="ru-RU" sz="5400" b="1" i="1" dirty="0" smtClean="0">
                <a:solidFill>
                  <a:srgbClr val="00B050"/>
                </a:solidFill>
              </a:rPr>
              <a:t>Петушок</a:t>
            </a:r>
            <a:r>
              <a:rPr lang="ru-RU" sz="5400" i="1" dirty="0" smtClean="0">
                <a:solidFill>
                  <a:srgbClr val="FF0000"/>
                </a:solidFill>
              </a:rPr>
              <a:t>, </a:t>
            </a:r>
            <a:r>
              <a:rPr lang="ru-RU" sz="5400" i="1" dirty="0">
                <a:solidFill>
                  <a:srgbClr val="FF0000"/>
                </a:solidFill>
              </a:rPr>
              <a:t>поешь ты громко, важно</a:t>
            </a:r>
            <a:r>
              <a:rPr lang="ru-RU" sz="5400" i="1" dirty="0" smtClean="0">
                <a:solidFill>
                  <a:srgbClr val="FF0000"/>
                </a:solidFill>
              </a:rPr>
              <a:t>!".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07" y="2659004"/>
            <a:ext cx="86240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"Однажды </a:t>
            </a:r>
            <a:r>
              <a:rPr lang="ru-RU" sz="6000" i="1" dirty="0">
                <a:solidFill>
                  <a:srgbClr val="FF0000"/>
                </a:solidFill>
              </a:rPr>
              <a:t>Лебедь, Рак да Щука везти с поклажей воз </a:t>
            </a:r>
            <a:r>
              <a:rPr lang="ru-RU" sz="6000" i="1" dirty="0" smtClean="0">
                <a:solidFill>
                  <a:srgbClr val="FF0000"/>
                </a:solidFill>
              </a:rPr>
              <a:t>впряглись".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487964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"</a:t>
            </a:r>
            <a:r>
              <a:rPr lang="ru-RU" sz="5400" i="1" dirty="0">
                <a:solidFill>
                  <a:srgbClr val="FF0000"/>
                </a:solidFill>
              </a:rPr>
              <a:t> Однажды Лебедь, Рак да Щука везти с поклажей воз </a:t>
            </a:r>
            <a:r>
              <a:rPr lang="ru-RU" sz="5400" b="1" i="1" dirty="0" smtClean="0">
                <a:solidFill>
                  <a:srgbClr val="00B050"/>
                </a:solidFill>
              </a:rPr>
              <a:t>взялись</a:t>
            </a:r>
            <a:r>
              <a:rPr lang="ru-RU" sz="5400" i="1" dirty="0" smtClean="0">
                <a:solidFill>
                  <a:srgbClr val="FF0000"/>
                </a:solidFill>
              </a:rPr>
              <a:t> ".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276488" cy="387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50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07" y="2659004"/>
            <a:ext cx="90286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"Ворона </a:t>
            </a:r>
            <a:r>
              <a:rPr lang="ru-RU" sz="7200" i="1" dirty="0">
                <a:solidFill>
                  <a:srgbClr val="FF0000"/>
                </a:solidFill>
              </a:rPr>
              <a:t>гавкнула во все воронье </a:t>
            </a:r>
            <a:r>
              <a:rPr lang="ru-RU" sz="7200" i="1" dirty="0" smtClean="0">
                <a:solidFill>
                  <a:srgbClr val="FF0000"/>
                </a:solidFill>
              </a:rPr>
              <a:t>горло".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899" y="2078946"/>
            <a:ext cx="523968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"Ворона </a:t>
            </a:r>
            <a:r>
              <a:rPr lang="ru-RU" sz="6000" b="1" i="1" dirty="0" smtClean="0">
                <a:solidFill>
                  <a:srgbClr val="00B050"/>
                </a:solidFill>
              </a:rPr>
              <a:t>каркнула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sz="6000" i="1" dirty="0">
                <a:solidFill>
                  <a:srgbClr val="FF0000"/>
                </a:solidFill>
              </a:rPr>
              <a:t>во все воронье </a:t>
            </a:r>
            <a:r>
              <a:rPr lang="ru-RU" sz="6000" i="1" dirty="0" smtClean="0">
                <a:solidFill>
                  <a:srgbClr val="FF0000"/>
                </a:solidFill>
              </a:rPr>
              <a:t>горло".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5619656" y="2293370"/>
            <a:ext cx="2871330" cy="4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637" y="2659004"/>
            <a:ext cx="902860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"Мартышка </a:t>
            </a:r>
            <a:r>
              <a:rPr lang="ru-RU" sz="6600" i="1" dirty="0">
                <a:solidFill>
                  <a:srgbClr val="FF0000"/>
                </a:solidFill>
              </a:rPr>
              <a:t>к старости слаба ушами </a:t>
            </a:r>
            <a:r>
              <a:rPr lang="ru-RU" sz="6600" i="1" dirty="0" smtClean="0">
                <a:solidFill>
                  <a:srgbClr val="FF0000"/>
                </a:solidFill>
              </a:rPr>
              <a:t>стала".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313" y="2420888"/>
            <a:ext cx="54647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"Мартышка </a:t>
            </a:r>
            <a:r>
              <a:rPr lang="ru-RU" sz="5400" i="1" dirty="0">
                <a:solidFill>
                  <a:srgbClr val="FF0000"/>
                </a:solidFill>
              </a:rPr>
              <a:t>к старости слаба </a:t>
            </a:r>
            <a:r>
              <a:rPr lang="ru-RU" sz="5400" b="1" i="1" dirty="0" smtClean="0">
                <a:solidFill>
                  <a:srgbClr val="00B050"/>
                </a:solidFill>
              </a:rPr>
              <a:t>глазами </a:t>
            </a:r>
            <a:r>
              <a:rPr lang="ru-RU" sz="5400" i="1" dirty="0" smtClean="0">
                <a:solidFill>
                  <a:srgbClr val="FF0000"/>
                </a:solidFill>
              </a:rPr>
              <a:t>стала</a:t>
            </a:r>
            <a:r>
              <a:rPr lang="ru-RU" sz="4800" i="1" dirty="0" smtClean="0">
                <a:solidFill>
                  <a:srgbClr val="FF0000"/>
                </a:solidFill>
              </a:rPr>
              <a:t>".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30" y="2640585"/>
            <a:ext cx="2517618" cy="371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4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40568" y="2060848"/>
            <a:ext cx="7200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 басням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ИВАНА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АНДРЕЕВИЧА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КРЫЛОВА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96165"/>
            <a:ext cx="936104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2715"/>
            <a:ext cx="4178574" cy="41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31" y="2055810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Отгадайте, что здесь перепутано?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06" y="2632563"/>
            <a:ext cx="90286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"Соседка</a:t>
            </a:r>
            <a:r>
              <a:rPr lang="ru-RU" sz="6000" i="1" dirty="0">
                <a:solidFill>
                  <a:srgbClr val="FF0000"/>
                </a:solidFill>
              </a:rPr>
              <a:t>, перестань срамиться" – ей </a:t>
            </a:r>
            <a:r>
              <a:rPr lang="ru-RU" sz="6000" i="1" dirty="0" smtClean="0">
                <a:solidFill>
                  <a:srgbClr val="FF0000"/>
                </a:solidFill>
              </a:rPr>
              <a:t>бабка говорит".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19864" y="5157192"/>
            <a:ext cx="1728192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95" y="609260"/>
            <a:ext cx="733743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«Путаница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632" y="3606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208" y="2204864"/>
            <a:ext cx="52478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"Соседка</a:t>
            </a:r>
            <a:r>
              <a:rPr lang="ru-RU" sz="5400" i="1" dirty="0">
                <a:solidFill>
                  <a:srgbClr val="FF0000"/>
                </a:solidFill>
              </a:rPr>
              <a:t>, перестань срамиться" – ей </a:t>
            </a:r>
            <a:r>
              <a:rPr lang="ru-RU" sz="5400" b="1" i="1" dirty="0" err="1" smtClean="0">
                <a:solidFill>
                  <a:srgbClr val="00B050"/>
                </a:solidFill>
              </a:rPr>
              <a:t>Шавка</a:t>
            </a:r>
            <a:r>
              <a:rPr lang="ru-RU" sz="5400" b="1" i="1" dirty="0" smtClean="0">
                <a:solidFill>
                  <a:srgbClr val="00B050"/>
                </a:solidFill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</a:rPr>
              <a:t>говорит".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6984"/>
          <a:stretch/>
        </p:blipFill>
        <p:spPr>
          <a:xfrm>
            <a:off x="5436096" y="2857668"/>
            <a:ext cx="3312368" cy="334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4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906485" y="2636912"/>
            <a:ext cx="836279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воз и ныне там»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33" y="1515482"/>
            <a:ext cx="6855249" cy="1143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627" y="332656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Рисунок 6" descr="540000267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160240" cy="31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613" y="3573016"/>
            <a:ext cx="63385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ЛЕБЕДЬ, </a:t>
            </a:r>
          </a:p>
          <a:p>
            <a:r>
              <a:rPr lang="ru-RU" alt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ЩУКА И РАК</a:t>
            </a:r>
            <a:r>
              <a:rPr lang="ru-RU" alt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677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396552" y="2456564"/>
            <a:ext cx="836279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«Голубушка, как хороша»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567" y="1342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824" y="260648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3.1196859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243475" cy="32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706" y="3057462"/>
            <a:ext cx="56074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«ВОРОНА И </a:t>
            </a:r>
          </a:p>
          <a:p>
            <a:pPr algn="ctr"/>
            <a:r>
              <a:rPr lang="ru-RU" alt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ЛИСИЦА»</a:t>
            </a:r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6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1973" y="2636912"/>
            <a:ext cx="836279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 виноват уж тем,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хочется мне кушать»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54" y="135981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7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1602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9984" y="3914841"/>
            <a:ext cx="43701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«ВОЛК И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ЯГНЁНОК»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6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009" y="2722382"/>
            <a:ext cx="836279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«Ай Моська!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нать она сильна,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 лает на слона»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99" y="15154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672" y="3314676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519" y="3789040"/>
            <a:ext cx="41921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«СЛОН И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МОСЬКА»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i_kalend3-fev20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566045" cy="35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527" y="2600909"/>
            <a:ext cx="836279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Васька слушает, да ест»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05" y="1412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</a:rPr>
              <a:t>ответьте: из какой басни фраза?)</a:t>
            </a:r>
            <a:endParaRPr lang="ru-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174" y="332656"/>
            <a:ext cx="8009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Конкурс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9915" y="3068961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alt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066" y="3284984"/>
            <a:ext cx="365555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«КОТ И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ПОВАР»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1"/>
            <a:ext cx="2930325" cy="34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4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1174</TotalTime>
  <Words>799</Words>
  <Application>Microsoft Office PowerPoint</Application>
  <PresentationFormat>Экран (4:3)</PresentationFormat>
  <Paragraphs>202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Бумажная</vt:lpstr>
      <vt:lpstr>Слайд</vt:lpstr>
      <vt:lpstr>СТАНЦИЯ №1</vt:lpstr>
      <vt:lpstr> </vt:lpstr>
      <vt:lpstr>Презентация PowerPoint</vt:lpstr>
      <vt:lpstr>Презентация PowerPoint</vt:lpstr>
      <vt:lpstr>(ответьте: из какой басни фраза?)</vt:lpstr>
      <vt:lpstr>(ответьте: из какой басни фраза?)</vt:lpstr>
      <vt:lpstr>(ответьте: из какой басни фраза?)</vt:lpstr>
      <vt:lpstr>(ответьте: из какой басни фраза?)</vt:lpstr>
      <vt:lpstr>(ответьте: из какой басни фраза?)</vt:lpstr>
      <vt:lpstr>(ответьте: из какой басни фраза?)</vt:lpstr>
      <vt:lpstr>Презентация PowerPoint</vt:lpstr>
      <vt:lpstr>Презентация PowerPoint</vt:lpstr>
      <vt:lpstr>Презентация PowerPoint</vt:lpstr>
      <vt:lpstr> </vt:lpstr>
      <vt:lpstr> СТАНЦИЯ №2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СТАНЦИЯ №3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 ПО БАСНЯМ</dc:title>
  <dc:creator>Katy</dc:creator>
  <cp:lastModifiedBy>Katy</cp:lastModifiedBy>
  <cp:revision>59</cp:revision>
  <dcterms:created xsi:type="dcterms:W3CDTF">2020-11-03T12:34:50Z</dcterms:created>
  <dcterms:modified xsi:type="dcterms:W3CDTF">2020-11-04T20:09:56Z</dcterms:modified>
</cp:coreProperties>
</file>