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3" r:id="rId7"/>
    <p:sldId id="265" r:id="rId8"/>
    <p:sldId id="266" r:id="rId9"/>
    <p:sldId id="267" r:id="rId10"/>
    <p:sldId id="26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9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340D0B3-433C-4839-80F4-FACB906708A5}"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340D0B3-433C-4839-80F4-FACB906708A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340D0B3-433C-4839-80F4-FACB906708A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340D0B3-433C-4839-80F4-FACB906708A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340D0B3-433C-4839-80F4-FACB906708A5}"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340D0B3-433C-4839-80F4-FACB906708A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340D0B3-433C-4839-80F4-FACB906708A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340D0B3-433C-4839-80F4-FACB906708A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340D0B3-433C-4839-80F4-FACB906708A5}"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340D0B3-433C-4839-80F4-FACB906708A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F6B9851-532C-4AA1-A99C-1AA99B592D8B}" type="datetimeFigureOut">
              <a:rPr lang="ru-RU" smtClean="0"/>
              <a:pPr/>
              <a:t>08.11.2016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340D0B3-433C-4839-80F4-FACB906708A5}"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6B9851-532C-4AA1-A99C-1AA99B592D8B}" type="datetimeFigureOut">
              <a:rPr lang="ru-RU" smtClean="0"/>
              <a:pPr/>
              <a:t>08.11.2016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340D0B3-433C-4839-80F4-FACB906708A5}"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0" y="214290"/>
            <a:ext cx="7498080" cy="1143008"/>
          </a:xfrm>
        </p:spPr>
        <p:txBody>
          <a:bodyPr>
            <a:noAutofit/>
          </a:bodyPr>
          <a:lstStyle/>
          <a:p>
            <a:r>
              <a:rPr lang="en-US" sz="7200" dirty="0" smtClean="0">
                <a:solidFill>
                  <a:srgbClr val="FF0000"/>
                </a:solidFill>
              </a:rPr>
              <a:t>Youth. Conflicts</a:t>
            </a:r>
            <a:endParaRPr lang="ru-RU" sz="7200" dirty="0"/>
          </a:p>
        </p:txBody>
      </p:sp>
      <p:pic>
        <p:nvPicPr>
          <p:cNvPr id="1026" name="Picture 2" descr="C:\Users\1\Desktop\images.jpg"/>
          <p:cNvPicPr>
            <a:picLocks noGrp="1" noChangeAspect="1" noChangeArrowheads="1"/>
          </p:cNvPicPr>
          <p:nvPr>
            <p:ph idx="1"/>
          </p:nvPr>
        </p:nvPicPr>
        <p:blipFill>
          <a:blip r:embed="rId2"/>
          <a:srcRect/>
          <a:stretch>
            <a:fillRect/>
          </a:stretch>
        </p:blipFill>
        <p:spPr bwMode="auto">
          <a:xfrm>
            <a:off x="5715008" y="4857760"/>
            <a:ext cx="2838450" cy="1609725"/>
          </a:xfrm>
          <a:prstGeom prst="rect">
            <a:avLst/>
          </a:prstGeom>
          <a:noFill/>
        </p:spPr>
      </p:pic>
      <p:pic>
        <p:nvPicPr>
          <p:cNvPr id="1027" name="Picture 3" descr="C:\Users\1\Desktop\images (1).jpg"/>
          <p:cNvPicPr>
            <a:picLocks noChangeAspect="1" noChangeArrowheads="1"/>
          </p:cNvPicPr>
          <p:nvPr/>
        </p:nvPicPr>
        <p:blipFill>
          <a:blip r:embed="rId3"/>
          <a:srcRect/>
          <a:stretch>
            <a:fillRect/>
          </a:stretch>
        </p:blipFill>
        <p:spPr bwMode="auto">
          <a:xfrm>
            <a:off x="1214414" y="1928802"/>
            <a:ext cx="2781300" cy="1647825"/>
          </a:xfrm>
          <a:prstGeom prst="rect">
            <a:avLst/>
          </a:prstGeom>
          <a:noFill/>
        </p:spPr>
      </p:pic>
      <p:pic>
        <p:nvPicPr>
          <p:cNvPr id="1028" name="Picture 4" descr="C:\Users\1\Desktop\images (2).jpg"/>
          <p:cNvPicPr>
            <a:picLocks noChangeAspect="1" noChangeArrowheads="1"/>
          </p:cNvPicPr>
          <p:nvPr/>
        </p:nvPicPr>
        <p:blipFill>
          <a:blip r:embed="rId4"/>
          <a:srcRect/>
          <a:stretch>
            <a:fillRect/>
          </a:stretch>
        </p:blipFill>
        <p:spPr bwMode="auto">
          <a:xfrm>
            <a:off x="5429256" y="2000240"/>
            <a:ext cx="2857500" cy="1600200"/>
          </a:xfrm>
          <a:prstGeom prst="rect">
            <a:avLst/>
          </a:prstGeom>
          <a:noFill/>
        </p:spPr>
      </p:pic>
      <p:pic>
        <p:nvPicPr>
          <p:cNvPr id="1029" name="Picture 5" descr="C:\Users\1\Desktop\images.png"/>
          <p:cNvPicPr>
            <a:picLocks noChangeAspect="1" noChangeArrowheads="1"/>
          </p:cNvPicPr>
          <p:nvPr/>
        </p:nvPicPr>
        <p:blipFill>
          <a:blip r:embed="rId5"/>
          <a:srcRect/>
          <a:stretch>
            <a:fillRect/>
          </a:stretch>
        </p:blipFill>
        <p:spPr bwMode="auto">
          <a:xfrm>
            <a:off x="1214414" y="4857760"/>
            <a:ext cx="2762250" cy="16573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en-US" dirty="0" smtClean="0"/>
              <a:t>Your home task: </a:t>
            </a:r>
            <a:r>
              <a:rPr lang="en-US" dirty="0" smtClean="0"/>
              <a:t>p.</a:t>
            </a:r>
            <a:r>
              <a:rPr lang="ru-RU" dirty="0" smtClean="0">
                <a:latin typeface="Times New Roman" pitchFamily="18" charset="0"/>
                <a:cs typeface="Times New Roman" pitchFamily="18" charset="0"/>
              </a:rPr>
              <a:t>42</a:t>
            </a:r>
            <a:r>
              <a:rPr lang="en-US" dirty="0" smtClean="0"/>
              <a:t>  </a:t>
            </a:r>
            <a:r>
              <a:rPr lang="en-US" dirty="0" smtClean="0"/>
              <a:t>Ex. </a:t>
            </a:r>
            <a:r>
              <a:rPr lang="ru-RU" smtClean="0">
                <a:latin typeface="Times New Roman" pitchFamily="18" charset="0"/>
                <a:cs typeface="Times New Roman" pitchFamily="18" charset="0"/>
              </a:rPr>
              <a:t>3,4</a:t>
            </a:r>
            <a:r>
              <a:rPr lang="en-US" smtClean="0"/>
              <a:t> </a:t>
            </a:r>
            <a:endParaRPr lang="en-US" dirty="0" smtClean="0"/>
          </a:p>
          <a:p>
            <a:pPr algn="ctr">
              <a:buNone/>
            </a:pPr>
            <a:endParaRPr lang="ru-RU" dirty="0" smtClean="0"/>
          </a:p>
          <a:p>
            <a:pPr algn="ctr">
              <a:buNone/>
            </a:pPr>
            <a:endParaRPr lang="ru-RU" dirty="0" smtClean="0"/>
          </a:p>
          <a:p>
            <a:pPr algn="ctr">
              <a:buNone/>
            </a:pPr>
            <a:r>
              <a:rPr lang="en-US" dirty="0" smtClean="0"/>
              <a:t> The lesson is over.</a:t>
            </a:r>
          </a:p>
          <a:p>
            <a:pPr algn="ctr">
              <a:buNone/>
            </a:pPr>
            <a:r>
              <a:rPr lang="en-US" dirty="0" smtClean="0"/>
              <a:t>Thank you for your attention</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Brain storms. Clusters</a:t>
            </a:r>
            <a:endParaRPr lang="ru-RU" dirty="0"/>
          </a:p>
        </p:txBody>
      </p:sp>
      <p:sp>
        <p:nvSpPr>
          <p:cNvPr id="3" name="Содержимое 2"/>
          <p:cNvSpPr>
            <a:spLocks noGrp="1"/>
          </p:cNvSpPr>
          <p:nvPr>
            <p:ph idx="1"/>
          </p:nvPr>
        </p:nvSpPr>
        <p:spPr/>
        <p:txBody>
          <a:bodyPr/>
          <a:lstStyle/>
          <a:p>
            <a:endParaRPr lang="ru-RU" dirty="0"/>
          </a:p>
        </p:txBody>
      </p:sp>
      <p:sp>
        <p:nvSpPr>
          <p:cNvPr id="4" name="Овал 3"/>
          <p:cNvSpPr/>
          <p:nvPr/>
        </p:nvSpPr>
        <p:spPr>
          <a:xfrm>
            <a:off x="1571604" y="2214554"/>
            <a:ext cx="1714512"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C</a:t>
            </a:r>
            <a:r>
              <a:rPr lang="en-US" sz="2000" dirty="0" err="1" smtClean="0">
                <a:solidFill>
                  <a:srgbClr val="FF0000"/>
                </a:solidFill>
                <a:latin typeface="Times New Roman" pitchFamily="18" charset="0"/>
                <a:cs typeface="Times New Roman" pitchFamily="18" charset="0"/>
              </a:rPr>
              <a:t>Conflict</a:t>
            </a:r>
            <a:endParaRPr lang="ru-RU" sz="2000" dirty="0">
              <a:solidFill>
                <a:srgbClr val="FF0000"/>
              </a:solidFill>
              <a:latin typeface="Times New Roman" pitchFamily="18" charset="0"/>
              <a:cs typeface="Times New Roman" pitchFamily="18" charset="0"/>
            </a:endParaRPr>
          </a:p>
        </p:txBody>
      </p:sp>
      <p:sp>
        <p:nvSpPr>
          <p:cNvPr id="5" name="Овал 4"/>
          <p:cNvSpPr/>
          <p:nvPr/>
        </p:nvSpPr>
        <p:spPr>
          <a:xfrm>
            <a:off x="6072198" y="4929198"/>
            <a:ext cx="1928826" cy="114300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Kinds of conflicts</a:t>
            </a:r>
            <a:endParaRPr lang="ru-RU" dirty="0">
              <a:solidFill>
                <a:srgbClr val="FF0000"/>
              </a:solidFill>
            </a:endParaRPr>
          </a:p>
        </p:txBody>
      </p:sp>
      <p:sp>
        <p:nvSpPr>
          <p:cNvPr id="6" name="Прямоугольник 5"/>
          <p:cNvSpPr/>
          <p:nvPr/>
        </p:nvSpPr>
        <p:spPr>
          <a:xfrm>
            <a:off x="3714744" y="2071678"/>
            <a:ext cx="1143008"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Struggle</a:t>
            </a:r>
            <a:endParaRPr lang="ru-RU" dirty="0">
              <a:solidFill>
                <a:schemeClr val="tx1"/>
              </a:solidFill>
            </a:endParaRPr>
          </a:p>
        </p:txBody>
      </p:sp>
      <p:sp>
        <p:nvSpPr>
          <p:cNvPr id="7" name="Прямоугольник 6"/>
          <p:cNvSpPr/>
          <p:nvPr/>
        </p:nvSpPr>
        <p:spPr>
          <a:xfrm>
            <a:off x="3571868" y="3214686"/>
            <a:ext cx="1214446" cy="6429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Quarrel</a:t>
            </a:r>
            <a:endParaRPr lang="ru-RU" dirty="0">
              <a:solidFill>
                <a:schemeClr val="tx1"/>
              </a:solidFill>
            </a:endParaRPr>
          </a:p>
        </p:txBody>
      </p:sp>
      <p:sp>
        <p:nvSpPr>
          <p:cNvPr id="8" name="Прямоугольник 7"/>
          <p:cNvSpPr/>
          <p:nvPr/>
        </p:nvSpPr>
        <p:spPr>
          <a:xfrm>
            <a:off x="1928794" y="4286256"/>
            <a:ext cx="1500198" cy="785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State</a:t>
            </a:r>
            <a:endParaRPr lang="ru-RU" dirty="0">
              <a:solidFill>
                <a:schemeClr val="tx1"/>
              </a:solidFill>
            </a:endParaRPr>
          </a:p>
        </p:txBody>
      </p:sp>
      <p:cxnSp>
        <p:nvCxnSpPr>
          <p:cNvPr id="10" name="Прямая со стрелкой 9"/>
          <p:cNvCxnSpPr/>
          <p:nvPr/>
        </p:nvCxnSpPr>
        <p:spPr>
          <a:xfrm rot="16200000" flipH="1">
            <a:off x="2536017" y="3607595"/>
            <a:ext cx="85725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endCxn id="6" idx="1"/>
          </p:cNvCxnSpPr>
          <p:nvPr/>
        </p:nvCxnSpPr>
        <p:spPr>
          <a:xfrm flipV="1">
            <a:off x="3214678" y="2321711"/>
            <a:ext cx="500066" cy="178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6200000" flipH="1">
            <a:off x="3214678" y="3071810"/>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6429388" y="3214686"/>
            <a:ext cx="1428760" cy="7858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Family</a:t>
            </a:r>
            <a:endParaRPr lang="ru-RU" dirty="0">
              <a:solidFill>
                <a:schemeClr val="tx1"/>
              </a:solidFill>
            </a:endParaRPr>
          </a:p>
        </p:txBody>
      </p:sp>
      <p:sp>
        <p:nvSpPr>
          <p:cNvPr id="16" name="Прямоугольник 15"/>
          <p:cNvSpPr/>
          <p:nvPr/>
        </p:nvSpPr>
        <p:spPr>
          <a:xfrm>
            <a:off x="3929058" y="4786322"/>
            <a:ext cx="1714512" cy="10001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School</a:t>
            </a:r>
            <a:endParaRPr lang="ru-RU" dirty="0">
              <a:solidFill>
                <a:schemeClr val="tx1"/>
              </a:solidFill>
            </a:endParaRPr>
          </a:p>
        </p:txBody>
      </p:sp>
      <p:cxnSp>
        <p:nvCxnSpPr>
          <p:cNvPr id="18" name="Прямая со стрелкой 17"/>
          <p:cNvCxnSpPr/>
          <p:nvPr/>
        </p:nvCxnSpPr>
        <p:spPr>
          <a:xfrm rot="16200000" flipV="1">
            <a:off x="6750859" y="4464851"/>
            <a:ext cx="85725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rot="10800000">
            <a:off x="5643570" y="5143512"/>
            <a:ext cx="50006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7286644" y="1857364"/>
            <a:ext cx="1357322"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Teens</a:t>
            </a:r>
            <a:endParaRPr lang="ru-RU" dirty="0">
              <a:solidFill>
                <a:schemeClr val="tx1"/>
              </a:solidFill>
            </a:endParaRPr>
          </a:p>
        </p:txBody>
      </p:sp>
      <p:cxnSp>
        <p:nvCxnSpPr>
          <p:cNvPr id="25" name="Прямая со стрелкой 24"/>
          <p:cNvCxnSpPr/>
          <p:nvPr/>
        </p:nvCxnSpPr>
        <p:spPr>
          <a:xfrm rot="5400000" flipH="1" flipV="1">
            <a:off x="6858016" y="3786190"/>
            <a:ext cx="264320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4400" dirty="0" smtClean="0"/>
              <a:t>Fill in each gap with the given words. Change the word if you need.</a:t>
            </a:r>
            <a:endParaRPr lang="ru-RU" dirty="0"/>
          </a:p>
        </p:txBody>
      </p:sp>
      <p:sp>
        <p:nvSpPr>
          <p:cNvPr id="3" name="Содержимое 2"/>
          <p:cNvSpPr>
            <a:spLocks noGrp="1"/>
          </p:cNvSpPr>
          <p:nvPr>
            <p:ph idx="1"/>
          </p:nvPr>
        </p:nvSpPr>
        <p:spPr/>
        <p:txBody>
          <a:bodyPr/>
          <a:lstStyle/>
          <a:p>
            <a:endParaRPr lang="en-US" dirty="0" smtClean="0"/>
          </a:p>
          <a:p>
            <a:r>
              <a:rPr lang="en-US" dirty="0" smtClean="0"/>
              <a:t>Teenagers have different (ambition). They want to be (to depend) and to be (take) seriously. Most of teens try to express their (individual). The main problems are family problems, school problems, (to discriminate) and (cruel). There are many ways of (to solve) them.</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sz="4000" dirty="0" smtClean="0"/>
              <a:t>Why do conflicts happen?</a:t>
            </a:r>
            <a:endParaRPr lang="ru-RU" sz="4000" dirty="0" smtClean="0"/>
          </a:p>
          <a:p>
            <a:r>
              <a:rPr lang="en-US" sz="4000" dirty="0" smtClean="0"/>
              <a:t>What or who can be involved in any conflict?</a:t>
            </a:r>
            <a:endParaRPr lang="ru-RU" sz="4000" dirty="0" smtClean="0"/>
          </a:p>
          <a:p>
            <a:r>
              <a:rPr lang="en-US" sz="4000" dirty="0" smtClean="0"/>
              <a:t>Is it necessary to prevent conflicts? Why?</a:t>
            </a:r>
            <a:endParaRPr lang="ru-RU" sz="4000" dirty="0" smtClean="0"/>
          </a:p>
          <a:p>
            <a:r>
              <a:rPr lang="en-US" sz="4000" dirty="0" smtClean="0"/>
              <a:t>What kinds of conflicts do you know?</a:t>
            </a:r>
            <a:endParaRPr lang="ru-RU" sz="4000" dirty="0" smtClean="0"/>
          </a:p>
          <a:p>
            <a:endParaRPr lang="ru-RU"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There are five steps of resolving conflicts:</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en-US" dirty="0" smtClean="0"/>
              <a:t>Decide what the problem is</a:t>
            </a:r>
            <a:endParaRPr lang="ru-RU" dirty="0" smtClean="0"/>
          </a:p>
          <a:p>
            <a:r>
              <a:rPr lang="en-US" dirty="0" smtClean="0"/>
              <a:t>Let everyone suggest an idea about how to solve a problem</a:t>
            </a:r>
            <a:endParaRPr lang="ru-RU" dirty="0" smtClean="0"/>
          </a:p>
          <a:p>
            <a:r>
              <a:rPr lang="en-US" dirty="0" smtClean="0"/>
              <a:t>Together discuss what will happen with each idea</a:t>
            </a:r>
            <a:endParaRPr lang="ru-RU" dirty="0" smtClean="0"/>
          </a:p>
          <a:p>
            <a:r>
              <a:rPr lang="en-US" dirty="0" smtClean="0"/>
              <a:t>Choose the best idea</a:t>
            </a:r>
            <a:endParaRPr lang="ru-RU" dirty="0" smtClean="0"/>
          </a:p>
          <a:p>
            <a:r>
              <a:rPr lang="en-US" dirty="0" smtClean="0"/>
              <a:t>Put the idea into action</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To cope with problems</a:t>
            </a:r>
            <a:endParaRPr lang="ru-RU" dirty="0"/>
          </a:p>
        </p:txBody>
      </p:sp>
      <p:sp>
        <p:nvSpPr>
          <p:cNvPr id="3" name="Содержимое 2"/>
          <p:cNvSpPr>
            <a:spLocks noGrp="1"/>
          </p:cNvSpPr>
          <p:nvPr>
            <p:ph sz="half" idx="1"/>
          </p:nvPr>
        </p:nvSpPr>
        <p:spPr/>
        <p:txBody>
          <a:bodyPr>
            <a:normAutofit fontScale="92500" lnSpcReduction="10000"/>
          </a:bodyPr>
          <a:lstStyle/>
          <a:p>
            <a:pPr marL="533400" indent="-533400">
              <a:buFontTx/>
              <a:buNone/>
            </a:pPr>
            <a:r>
              <a:rPr lang="en-US" b="1" dirty="0" smtClean="0">
                <a:solidFill>
                  <a:srgbClr val="FF0000"/>
                </a:solidFill>
              </a:rPr>
              <a:t>Teenagers should </a:t>
            </a:r>
          </a:p>
          <a:p>
            <a:pPr marL="533400" indent="-533400"/>
            <a:r>
              <a:rPr lang="en-US" b="1" dirty="0" smtClean="0"/>
              <a:t>Be given more rights;</a:t>
            </a:r>
          </a:p>
          <a:p>
            <a:pPr marL="533400" indent="-533400"/>
            <a:r>
              <a:rPr lang="en-US" b="1" dirty="0" smtClean="0"/>
              <a:t>Have an opportunity to talk about their problems;</a:t>
            </a:r>
          </a:p>
          <a:p>
            <a:pPr marL="533400" indent="-533400"/>
            <a:r>
              <a:rPr lang="en-US" b="1" dirty="0" smtClean="0"/>
              <a:t>Be free to decide sometimes;</a:t>
            </a:r>
          </a:p>
          <a:p>
            <a:pPr marL="533400" indent="-533400"/>
            <a:r>
              <a:rPr lang="en-US" b="1" dirty="0" smtClean="0"/>
              <a:t>Should know they are cared for.</a:t>
            </a:r>
          </a:p>
          <a:p>
            <a:endParaRPr lang="ru-RU" dirty="0"/>
          </a:p>
        </p:txBody>
      </p:sp>
      <p:sp>
        <p:nvSpPr>
          <p:cNvPr id="4" name="Содержимое 3"/>
          <p:cNvSpPr>
            <a:spLocks noGrp="1"/>
          </p:cNvSpPr>
          <p:nvPr>
            <p:ph sz="half" idx="2"/>
          </p:nvPr>
        </p:nvSpPr>
        <p:spPr/>
        <p:txBody>
          <a:bodyPr>
            <a:normAutofit fontScale="92500" lnSpcReduction="10000"/>
          </a:bodyPr>
          <a:lstStyle/>
          <a:p>
            <a:pPr marL="533400" indent="-533400">
              <a:buFontTx/>
              <a:buNone/>
            </a:pPr>
            <a:r>
              <a:rPr lang="ru-RU" b="1" dirty="0" smtClean="0"/>
              <a:t> </a:t>
            </a:r>
            <a:r>
              <a:rPr lang="en-US" b="1" dirty="0" smtClean="0">
                <a:solidFill>
                  <a:srgbClr val="FF0000"/>
                </a:solidFill>
              </a:rPr>
              <a:t>Adults should</a:t>
            </a:r>
          </a:p>
          <a:p>
            <a:pPr marL="533400" indent="-533400">
              <a:buFontTx/>
              <a:buAutoNum type="arabicPeriod"/>
            </a:pPr>
            <a:r>
              <a:rPr lang="en-US" b="1" dirty="0" smtClean="0"/>
              <a:t>Be interested in teen’s life;</a:t>
            </a:r>
          </a:p>
          <a:p>
            <a:pPr marL="533400" indent="-533400">
              <a:buFontTx/>
              <a:buAutoNum type="arabicPeriod"/>
            </a:pPr>
            <a:r>
              <a:rPr lang="en-US" b="1" dirty="0" smtClean="0"/>
              <a:t>Care about young people;</a:t>
            </a:r>
          </a:p>
          <a:p>
            <a:pPr marL="533400" indent="-533400">
              <a:buFontTx/>
              <a:buAutoNum type="arabicPeriod"/>
            </a:pPr>
            <a:r>
              <a:rPr lang="en-US" b="1" dirty="0" smtClean="0"/>
              <a:t>Help to over come difficulties</a:t>
            </a:r>
            <a:r>
              <a:rPr lang="en-US" dirty="0" smtClean="0"/>
              <a: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rmAutofit fontScale="90000"/>
          </a:bodyPr>
          <a:lstStyle/>
          <a:p>
            <a:endParaRPr lang="ru-RU" dirty="0"/>
          </a:p>
        </p:txBody>
      </p:sp>
      <p:sp>
        <p:nvSpPr>
          <p:cNvPr id="3" name="Содержимое 2"/>
          <p:cNvSpPr>
            <a:spLocks noGrp="1"/>
          </p:cNvSpPr>
          <p:nvPr>
            <p:ph idx="1"/>
          </p:nvPr>
        </p:nvSpPr>
        <p:spPr>
          <a:xfrm>
            <a:off x="1142976" y="428604"/>
            <a:ext cx="7790712" cy="6215106"/>
          </a:xfrm>
        </p:spPr>
        <p:txBody>
          <a:bodyPr>
            <a:normAutofit fontScale="55000" lnSpcReduction="20000"/>
          </a:bodyPr>
          <a:lstStyle/>
          <a:p>
            <a:r>
              <a:rPr lang="en-US" b="1" dirty="0" smtClean="0"/>
              <a:t>Family Conflicts </a:t>
            </a:r>
            <a:endParaRPr lang="ru-RU" dirty="0" smtClean="0"/>
          </a:p>
          <a:p>
            <a:r>
              <a:rPr lang="en-US" dirty="0" smtClean="0"/>
              <a:t>Every family has problems because there are no ideal relationships. Conflicts usually appear between parents and their teenage </a:t>
            </a:r>
            <a:r>
              <a:rPr lang="en-US" dirty="0" err="1" smtClean="0"/>
              <a:t>offsprings</a:t>
            </a:r>
            <a:r>
              <a:rPr lang="en-US" dirty="0" smtClean="0"/>
              <a:t>. Wise parents try to decide such problems without insulting or pressurizing children. Teenagers are rather sensitive. They are going through a difficult period, when they have to choose future occupation, friends, interests. It’s also the time of first love and tears. So, parents should understand this and try to help them instead of useless moralizing. One of the most difficult problems among adults and youngsters is the struggle for independence. At some point children realize that they want to be independent, they don’t need help or advice from parents. They want to be left alone and to decide for themselves. That’s when family conflicts start. The only solution is to hear each other and to talk about it. Unfortunately, teens don’t understand that some things or situations can be dangerous and can have unwanted effects. This is the time when many youngsters try alcohol, cigarettes or drugs, not knowing that this one try can ruin all their life. They don’t understand that parents have gone through this and know how behave in certain situation. Meanwhile, adults should understand that their children are no longer kindergarten kids. They have grown and they need special attention. Family conflict is not a disaster. It can be solved if treated sensibly. There are many family therapists and psychologists nowadays, who help to solve such problems. The main condition is not to let it become too deep  </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368280"/>
          </a:xfrm>
        </p:spPr>
        <p:txBody>
          <a:bodyPr>
            <a:normAutofit fontScale="90000"/>
          </a:bodyPr>
          <a:lstStyle/>
          <a:p>
            <a:endParaRPr lang="ru-RU" dirty="0"/>
          </a:p>
        </p:txBody>
      </p:sp>
      <p:sp>
        <p:nvSpPr>
          <p:cNvPr id="3" name="Содержимое 2"/>
          <p:cNvSpPr>
            <a:spLocks noGrp="1"/>
          </p:cNvSpPr>
          <p:nvPr>
            <p:ph idx="1"/>
          </p:nvPr>
        </p:nvSpPr>
        <p:spPr>
          <a:xfrm>
            <a:off x="1435608" y="857232"/>
            <a:ext cx="7498080" cy="5391168"/>
          </a:xfrm>
        </p:spPr>
        <p:txBody>
          <a:bodyPr>
            <a:normAutofit lnSpcReduction="10000"/>
          </a:bodyPr>
          <a:lstStyle/>
          <a:p>
            <a:pPr>
              <a:buNone/>
            </a:pPr>
            <a:r>
              <a:rPr lang="en-US" b="1" dirty="0" smtClean="0"/>
              <a:t>I know this fact V</a:t>
            </a:r>
            <a:endParaRPr lang="ru-RU" b="1" dirty="0" smtClean="0"/>
          </a:p>
          <a:p>
            <a:pPr>
              <a:buNone/>
            </a:pPr>
            <a:r>
              <a:rPr lang="en-US" b="1" dirty="0" smtClean="0"/>
              <a:t>New information +</a:t>
            </a:r>
            <a:endParaRPr lang="ru-RU" b="1" dirty="0" smtClean="0"/>
          </a:p>
          <a:p>
            <a:pPr>
              <a:buNone/>
            </a:pPr>
            <a:r>
              <a:rPr lang="ru-RU" b="1" dirty="0" err="1" smtClean="0"/>
              <a:t>Have</a:t>
            </a:r>
            <a:r>
              <a:rPr lang="ru-RU" b="1" dirty="0" smtClean="0"/>
              <a:t> </a:t>
            </a:r>
            <a:r>
              <a:rPr lang="ru-RU" b="1" dirty="0" err="1" smtClean="0"/>
              <a:t>questions</a:t>
            </a:r>
            <a:r>
              <a:rPr lang="ru-RU" b="1" dirty="0" smtClean="0"/>
              <a:t>?</a:t>
            </a:r>
          </a:p>
          <a:p>
            <a:pPr>
              <a:buNone/>
            </a:pPr>
            <a:endParaRPr lang="ru-RU" b="1" dirty="0" smtClean="0"/>
          </a:p>
          <a:p>
            <a:r>
              <a:rPr lang="ru-RU" dirty="0" smtClean="0"/>
              <a:t> </a:t>
            </a:r>
            <a:r>
              <a:rPr lang="en-US" dirty="0" smtClean="0"/>
              <a:t>If you know the given information you put a </a:t>
            </a:r>
            <a:r>
              <a:rPr lang="en-US" b="1" dirty="0" smtClean="0"/>
              <a:t>V</a:t>
            </a:r>
            <a:r>
              <a:rPr lang="en-US" dirty="0" smtClean="0"/>
              <a:t> (tick) opposite the sentence</a:t>
            </a:r>
            <a:endParaRPr lang="ru-RU" dirty="0" smtClean="0"/>
          </a:p>
          <a:p>
            <a:pPr lvl="0"/>
            <a:r>
              <a:rPr lang="en-US" dirty="0" smtClean="0"/>
              <a:t>If the information is new for you – you marked it with a </a:t>
            </a:r>
            <a:r>
              <a:rPr lang="en-US" b="1" dirty="0" smtClean="0"/>
              <a:t>+</a:t>
            </a:r>
            <a:endParaRPr lang="ru-RU" dirty="0" smtClean="0"/>
          </a:p>
          <a:p>
            <a:pPr lvl="0"/>
            <a:r>
              <a:rPr lang="en-US" dirty="0" smtClean="0"/>
              <a:t>If something is not clear to you – you to put an? </a:t>
            </a:r>
            <a:r>
              <a:rPr lang="ru-RU" dirty="0" err="1" smtClean="0"/>
              <a:t>Ask</a:t>
            </a:r>
            <a:r>
              <a:rPr lang="ru-RU" dirty="0" smtClean="0"/>
              <a:t> </a:t>
            </a:r>
            <a:r>
              <a:rPr lang="ru-RU" dirty="0" err="1" smtClean="0"/>
              <a:t>questions</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err="1" smtClean="0"/>
              <a:t>cinquain</a:t>
            </a:r>
            <a:r>
              <a:rPr lang="en-US" dirty="0" smtClean="0"/>
              <a:t>.</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en-US" dirty="0" smtClean="0"/>
              <a:t>1 Conflict</a:t>
            </a:r>
          </a:p>
          <a:p>
            <a:pPr>
              <a:buNone/>
            </a:pPr>
            <a:r>
              <a:rPr lang="en-US" dirty="0" smtClean="0"/>
              <a:t>2 </a:t>
            </a:r>
            <a:r>
              <a:rPr lang="en-US" dirty="0" err="1" smtClean="0"/>
              <a:t>Neutral,peaceful</a:t>
            </a:r>
            <a:endParaRPr lang="en-US" dirty="0" smtClean="0"/>
          </a:p>
          <a:p>
            <a:pPr>
              <a:buNone/>
            </a:pPr>
            <a:r>
              <a:rPr lang="en-US" dirty="0" smtClean="0"/>
              <a:t>3 </a:t>
            </a:r>
            <a:r>
              <a:rPr lang="en-US" dirty="0" err="1" smtClean="0"/>
              <a:t>solve,prevent,decide</a:t>
            </a:r>
            <a:endParaRPr lang="en-US" dirty="0" smtClean="0"/>
          </a:p>
          <a:p>
            <a:pPr>
              <a:buNone/>
            </a:pPr>
            <a:r>
              <a:rPr lang="en-US" dirty="0" smtClean="0"/>
              <a:t>4 We must solve conflicts by peaceful means</a:t>
            </a:r>
          </a:p>
          <a:p>
            <a:pPr>
              <a:buNone/>
            </a:pPr>
            <a:r>
              <a:rPr lang="en-US" dirty="0" smtClean="0"/>
              <a:t>5 Collision</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107</TotalTime>
  <Words>552</Words>
  <Application>Microsoft Office PowerPoint</Application>
  <PresentationFormat>Экран (4:3)</PresentationFormat>
  <Paragraphs>53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Солнцестояние</vt:lpstr>
      <vt:lpstr>Youth. Conflicts</vt:lpstr>
      <vt:lpstr>Brain storms. Clusters</vt:lpstr>
      <vt:lpstr>Fill in each gap with the given words. Change the word if you need.</vt:lpstr>
      <vt:lpstr>Слайд 4</vt:lpstr>
      <vt:lpstr>There are five steps of resolving conflicts: </vt:lpstr>
      <vt:lpstr>To cope with problems</vt:lpstr>
      <vt:lpstr>Слайд 7</vt:lpstr>
      <vt:lpstr>Слайд 8</vt:lpstr>
      <vt:lpstr>cinquain. </vt:lpstr>
      <vt:lpstr>Слайд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Conflicts</dc:title>
  <dc:creator>1</dc:creator>
  <cp:lastModifiedBy>1</cp:lastModifiedBy>
  <cp:revision>9</cp:revision>
  <dcterms:created xsi:type="dcterms:W3CDTF">2016-11-07T11:12:19Z</dcterms:created>
  <dcterms:modified xsi:type="dcterms:W3CDTF">2016-11-08T11:41:07Z</dcterms:modified>
</cp:coreProperties>
</file>