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5" r:id="rId6"/>
    <p:sldId id="260" r:id="rId7"/>
    <p:sldId id="269" r:id="rId8"/>
    <p:sldId id="263" r:id="rId9"/>
    <p:sldId id="261" r:id="rId10"/>
    <p:sldId id="262" r:id="rId11"/>
    <p:sldId id="271" r:id="rId12"/>
    <p:sldId id="270" r:id="rId13"/>
    <p:sldId id="264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A2AB2-2D16-464A-A7C4-57B123568F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1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D93C-BCA4-4F7C-9426-C3DFEACFDF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75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0349-E547-4D7D-B7F0-366EBB3EA1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5D585-62B1-4F1E-81F3-2D4A9CC2D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31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5A2F8-1E5A-4F14-BCC3-DF5954DCF7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BAB48-20A8-4592-9C84-5D5560575E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4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B4194-93B2-4515-929D-274A43D259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51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A5919-CB14-49D6-A039-ACC1FD3499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6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22C0C-03A8-41DE-AA5A-AF772ABC67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07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61D75-03C1-4735-94BD-A6C2B75F15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82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07E50-1C6F-41EC-994E-189F994DFF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7129-8E8C-46DC-A718-DEB436219A6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10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D5BFB-1737-46AB-B04A-478A6FB33A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83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18BCA-FB37-44B9-9A34-936DA0FEF1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08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FA481-42AE-470A-8E52-1C2F16BECA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3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A87D-F2E5-4D6A-BE52-F67AD14479B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3D8C7-85DF-4C0A-8ECF-ACECD678E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FF671-69B1-4B8A-A8C8-4CC9136B643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0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14414" y="17144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Двадцать </a:t>
            </a:r>
            <a:r>
              <a:rPr lang="ru-RU" b="1" i="1" smtClean="0"/>
              <a:t>седьмое октября.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Открытый урок </a:t>
            </a:r>
            <a:br>
              <a:rPr lang="ru-RU" b="1" i="1" dirty="0" smtClean="0"/>
            </a:br>
            <a:r>
              <a:rPr lang="ru-RU" b="1" i="1" dirty="0" smtClean="0"/>
              <a:t>по русскому языку </a:t>
            </a:r>
            <a:br>
              <a:rPr lang="ru-RU" b="1" i="1" dirty="0" smtClean="0"/>
            </a:br>
            <a:r>
              <a:rPr lang="ru-RU" b="1" i="1" dirty="0" smtClean="0"/>
              <a:t>в 5 классе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Исследование </a:t>
            </a:r>
            <a:r>
              <a:rPr lang="ru-RU" b="1" i="1" dirty="0" smtClean="0"/>
              <a:t>3 </a:t>
            </a:r>
            <a:r>
              <a:rPr lang="ru-RU" b="1" i="1"/>
              <a:t/>
            </a:r>
            <a:br>
              <a:rPr lang="ru-RU" b="1" i="1"/>
            </a:br>
            <a:r>
              <a:rPr lang="ru-RU" b="1" i="1" smtClean="0"/>
              <a:t>Практическая </a:t>
            </a:r>
            <a:r>
              <a:rPr lang="ru-RU" b="1" i="1" dirty="0" smtClean="0"/>
              <a:t>работа</a:t>
            </a:r>
            <a:r>
              <a:rPr lang="ru-RU" i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6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41014" y="1337790"/>
            <a:ext cx="6624736" cy="1512168"/>
          </a:xfrm>
        </p:spPr>
        <p:txBody>
          <a:bodyPr>
            <a:normAutofit fontScale="90000"/>
          </a:bodyPr>
          <a:lstStyle/>
          <a:p>
            <a:r>
              <a:rPr lang="ru-RU" sz="53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Друзья мои, </a:t>
            </a:r>
            <a:br>
              <a:rPr lang="ru-RU" sz="53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6700" i="1" dirty="0">
                <a:solidFill>
                  <a:srgbClr val="000000"/>
                </a:solidFill>
                <a:latin typeface="Times New Roman"/>
                <a:ea typeface="Times New Roman"/>
              </a:rPr>
              <a:t>   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               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14678" cy="4892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204864"/>
            <a:ext cx="71105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i="1" dirty="0">
                <a:solidFill>
                  <a:srgbClr val="000000"/>
                </a:solidFill>
                <a:latin typeface="Times New Roman"/>
                <a:ea typeface="Times New Roman"/>
                <a:cs typeface="+mj-cs"/>
              </a:rPr>
              <a:t>прекрасен наш союз! </a:t>
            </a:r>
            <a:endParaRPr lang="ru-RU" dirty="0"/>
          </a:p>
        </p:txBody>
      </p:sp>
      <p:pic>
        <p:nvPicPr>
          <p:cNvPr id="2050" name="Picture 2" descr="C:\Documents and Settings\Admin\Рабочий стол\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7358082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9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8229600" cy="1143000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i="1" dirty="0" smtClean="0"/>
              <a:t>МИНУТКА ДОБРОТЫ</a:t>
            </a:r>
            <a:r>
              <a:rPr lang="ru-RU" b="1" dirty="0" smtClean="0"/>
              <a:t>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628800"/>
            <a:ext cx="6264696" cy="44973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____________, </a:t>
            </a:r>
            <a:r>
              <a:rPr lang="ru-RU" b="1" i="1" dirty="0"/>
              <a:t>ты молодец.</a:t>
            </a:r>
          </a:p>
          <a:p>
            <a:pPr marL="0" indent="0">
              <a:buNone/>
            </a:pPr>
            <a:r>
              <a:rPr lang="ru-RU" b="1" i="1" dirty="0" smtClean="0"/>
              <a:t>____________,  </a:t>
            </a:r>
            <a:r>
              <a:rPr lang="ru-RU" b="1" i="1" dirty="0"/>
              <a:t>я доволен твоей работой на уроке.</a:t>
            </a:r>
          </a:p>
        </p:txBody>
      </p:sp>
      <p:pic>
        <p:nvPicPr>
          <p:cNvPr id="3075" name="Picture 3" descr="C:\Documents and Settings\Admin\Рабочий стол\1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143248"/>
            <a:ext cx="3857620" cy="346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6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23997" y="203109"/>
            <a:ext cx="5886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/>
                <a:ea typeface="Times New Roman"/>
              </a:rPr>
              <a:t>ТЕЛЕГРАММА</a:t>
            </a:r>
          </a:p>
          <a:p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 smtClean="0">
                <a:latin typeface="Times New Roman"/>
                <a:ea typeface="Times New Roman"/>
              </a:rPr>
              <a:t>СРОЧНАЯ</a:t>
            </a:r>
          </a:p>
          <a:p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ОРЕНБУРГСКОЕ ПКУ, предмет РУССКИЙ </a:t>
            </a:r>
            <a:r>
              <a:rPr lang="ru-RU" b="1" i="1" dirty="0" smtClean="0">
                <a:latin typeface="Times New Roman"/>
                <a:ea typeface="Times New Roman"/>
              </a:rPr>
              <a:t>ЯЗЫК</a:t>
            </a:r>
          </a:p>
          <a:p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находил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объяснял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узнал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понял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молчал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затруднялся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</a:t>
            </a:r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Сегодня на уроке я  не понял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____________________________________________</a:t>
            </a:r>
          </a:p>
          <a:p>
            <a:endParaRPr lang="ru-RU" sz="1600" b="1" dirty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 КАДЕТ 71 УЧЕБНОГО ВЗВОДА </a:t>
            </a:r>
            <a:r>
              <a:rPr lang="ru-RU" b="1" i="1" dirty="0" smtClean="0">
                <a:latin typeface="Times New Roman"/>
                <a:ea typeface="Times New Roman"/>
              </a:rPr>
              <a:t>___________________</a:t>
            </a:r>
          </a:p>
          <a:p>
            <a:endParaRPr lang="ru-RU" sz="1600" b="1" i="1" dirty="0">
              <a:effectLst/>
              <a:latin typeface="Times New Roman"/>
              <a:ea typeface="Times New Roman"/>
            </a:endParaRPr>
          </a:p>
          <a:p>
            <a:endParaRPr lang="ru-RU" sz="16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5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9124" y="1000108"/>
            <a:ext cx="4286280" cy="1928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283" y="2571744"/>
            <a:ext cx="3952022" cy="389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 rot="1139834">
            <a:off x="4523001" y="42411"/>
            <a:ext cx="4357718" cy="3500462"/>
          </a:xfrm>
          <a:prstGeom prst="cloudCallou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b="1" i="1" dirty="0" smtClean="0"/>
              <a:t>Орфографическая разминка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600200"/>
            <a:ext cx="59150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ПА(С,СС)ИВНЫЙ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УН..ВЕРС…ТЕТ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ШО(С,СС)Е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К…МП…ЮТЕР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ИСП(О,А)ЛИН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(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НА)ВЕРНОЕ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389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Admin\Рабочий стол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1" y="2244249"/>
            <a:ext cx="6357950" cy="46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0" y="274638"/>
            <a:ext cx="4906889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/>
              <a:t>А.С</a:t>
            </a:r>
            <a:r>
              <a:rPr lang="ru-RU" sz="6000" b="1" i="1" dirty="0"/>
              <a:t>.</a:t>
            </a:r>
            <a:r>
              <a:rPr lang="ru-RU" sz="6000" b="1" i="1" dirty="0" smtClean="0"/>
              <a:t> Пушкин </a:t>
            </a:r>
            <a:endParaRPr lang="ru-RU" sz="6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" y="14131"/>
            <a:ext cx="4029706" cy="4679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41014" y="1337790"/>
            <a:ext cx="6624736" cy="1512168"/>
          </a:xfrm>
        </p:spPr>
        <p:txBody>
          <a:bodyPr>
            <a:normAutofit fontScale="90000"/>
          </a:bodyPr>
          <a:lstStyle/>
          <a:p>
            <a:r>
              <a:rPr lang="ru-RU" sz="53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Друзья мои, </a:t>
            </a:r>
            <a:br>
              <a:rPr lang="ru-RU" sz="53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6700" i="1" dirty="0">
                <a:solidFill>
                  <a:srgbClr val="000000"/>
                </a:solidFill>
                <a:latin typeface="Times New Roman"/>
                <a:ea typeface="Times New Roman"/>
              </a:rPr>
              <a:t>   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               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14678" cy="4892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204864"/>
            <a:ext cx="71105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i="1" dirty="0">
                <a:solidFill>
                  <a:srgbClr val="000000"/>
                </a:solidFill>
                <a:latin typeface="Times New Roman"/>
                <a:ea typeface="Times New Roman"/>
                <a:cs typeface="+mj-cs"/>
              </a:rPr>
              <a:t>прекрасен наш союз! </a:t>
            </a:r>
            <a:endParaRPr lang="ru-RU" dirty="0"/>
          </a:p>
        </p:txBody>
      </p:sp>
      <p:pic>
        <p:nvPicPr>
          <p:cNvPr id="2050" name="Picture 2" descr="C:\Documents and Settings\Admin\Рабочий стол\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7358082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9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казки Пушкина А.С.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83075"/>
          </a:xfrm>
        </p:spPr>
      </p:pic>
    </p:spTree>
    <p:extLst>
      <p:ext uri="{BB962C8B-B14F-4D97-AF65-F5344CB8AC3E}">
        <p14:creationId xmlns:p14="http://schemas.microsoft.com/office/powerpoint/2010/main" val="34412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/>
              <a:t>Обращение</a:t>
            </a:r>
            <a:endParaRPr lang="ru-RU" sz="6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1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chemeClr val="tx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4"/>
          <p:cNvSpPr>
            <a:spLocks noChangeArrowheads="1"/>
          </p:cNvSpPr>
          <p:nvPr/>
        </p:nvSpPr>
        <p:spPr bwMode="auto">
          <a:xfrm>
            <a:off x="179388" y="4365625"/>
            <a:ext cx="2879725" cy="20875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Обращение</a:t>
            </a:r>
          </a:p>
        </p:txBody>
      </p:sp>
      <p:sp>
        <p:nvSpPr>
          <p:cNvPr id="5123" name="AutoShape 25"/>
          <p:cNvSpPr>
            <a:spLocks noChangeArrowheads="1"/>
          </p:cNvSpPr>
          <p:nvPr/>
        </p:nvSpPr>
        <p:spPr bwMode="auto">
          <a:xfrm>
            <a:off x="3203575" y="4508500"/>
            <a:ext cx="2808288" cy="194627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</a:rPr>
              <a:t>Знаки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</a:rPr>
              <a:t>препинания</a:t>
            </a:r>
          </a:p>
        </p:txBody>
      </p:sp>
      <p:sp>
        <p:nvSpPr>
          <p:cNvPr id="5124" name="AutoShape 26"/>
          <p:cNvSpPr>
            <a:spLocks noChangeArrowheads="1"/>
          </p:cNvSpPr>
          <p:nvPr/>
        </p:nvSpPr>
        <p:spPr bwMode="auto">
          <a:xfrm>
            <a:off x="6227763" y="4508500"/>
            <a:ext cx="2736850" cy="1871663"/>
          </a:xfrm>
          <a:prstGeom prst="cube">
            <a:avLst>
              <a:gd name="adj" fmla="val 256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</a:rPr>
              <a:t>Обобщаем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</a:rPr>
              <a:t>Делаем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</a:rPr>
              <a:t>выводы</a:t>
            </a:r>
          </a:p>
        </p:txBody>
      </p:sp>
      <p:sp>
        <p:nvSpPr>
          <p:cNvPr id="5125" name="AutoShape 30"/>
          <p:cNvSpPr>
            <a:spLocks noChangeArrowheads="1"/>
          </p:cNvSpPr>
          <p:nvPr/>
        </p:nvSpPr>
        <p:spPr bwMode="auto">
          <a:xfrm>
            <a:off x="3203575" y="3068638"/>
            <a:ext cx="2808288" cy="19446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Интонация</a:t>
            </a:r>
          </a:p>
        </p:txBody>
      </p:sp>
      <p:sp>
        <p:nvSpPr>
          <p:cNvPr id="5126" name="AutoShape 31"/>
          <p:cNvSpPr>
            <a:spLocks noChangeArrowheads="1"/>
          </p:cNvSpPr>
          <p:nvPr/>
        </p:nvSpPr>
        <p:spPr bwMode="auto">
          <a:xfrm>
            <a:off x="6227763" y="3213100"/>
            <a:ext cx="2736850" cy="18002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Наблюдаем</a:t>
            </a:r>
          </a:p>
        </p:txBody>
      </p:sp>
      <p:sp>
        <p:nvSpPr>
          <p:cNvPr id="5127" name="AutoShape 32"/>
          <p:cNvSpPr>
            <a:spLocks noChangeArrowheads="1"/>
          </p:cNvSpPr>
          <p:nvPr/>
        </p:nvSpPr>
        <p:spPr bwMode="auto">
          <a:xfrm>
            <a:off x="6227763" y="1844675"/>
            <a:ext cx="2736850" cy="18716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Работаем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в парах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Исследуем</a:t>
            </a:r>
          </a:p>
        </p:txBody>
      </p:sp>
      <p:sp>
        <p:nvSpPr>
          <p:cNvPr id="5128" name="AutoShape 35"/>
          <p:cNvSpPr>
            <a:spLocks noChangeArrowheads="1"/>
          </p:cNvSpPr>
          <p:nvPr/>
        </p:nvSpPr>
        <p:spPr bwMode="auto">
          <a:xfrm>
            <a:off x="770119" y="3068638"/>
            <a:ext cx="1584325" cy="898525"/>
          </a:xfrm>
          <a:prstGeom prst="wedgeRectCallout">
            <a:avLst>
              <a:gd name="adj1" fmla="val -37273"/>
              <a:gd name="adj2" fmla="val 1277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Что?</a:t>
            </a:r>
          </a:p>
        </p:txBody>
      </p:sp>
      <p:sp>
        <p:nvSpPr>
          <p:cNvPr id="5129" name="AutoShape 36"/>
          <p:cNvSpPr>
            <a:spLocks noChangeArrowheads="1"/>
          </p:cNvSpPr>
          <p:nvPr/>
        </p:nvSpPr>
        <p:spPr bwMode="auto">
          <a:xfrm>
            <a:off x="3924300" y="1773238"/>
            <a:ext cx="1800225" cy="900112"/>
          </a:xfrm>
          <a:prstGeom prst="wedgeRectCallout">
            <a:avLst>
              <a:gd name="adj1" fmla="val -38801"/>
              <a:gd name="adj2" fmla="val 1194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Зачем?</a:t>
            </a:r>
          </a:p>
        </p:txBody>
      </p:sp>
      <p:sp>
        <p:nvSpPr>
          <p:cNvPr id="5130" name="AutoShape 37"/>
          <p:cNvSpPr>
            <a:spLocks noChangeArrowheads="1"/>
          </p:cNvSpPr>
          <p:nvPr/>
        </p:nvSpPr>
        <p:spPr bwMode="auto">
          <a:xfrm>
            <a:off x="6877050" y="549275"/>
            <a:ext cx="1511300" cy="898525"/>
          </a:xfrm>
          <a:prstGeom prst="wedgeRectCallout">
            <a:avLst>
              <a:gd name="adj1" fmla="val -36657"/>
              <a:gd name="adj2" fmla="val 119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</a:rPr>
              <a:t>Как?</a:t>
            </a:r>
          </a:p>
        </p:txBody>
      </p:sp>
      <p:sp>
        <p:nvSpPr>
          <p:cNvPr id="5131" name="AutoShape 45"/>
          <p:cNvSpPr>
            <a:spLocks noChangeArrowheads="1"/>
          </p:cNvSpPr>
          <p:nvPr/>
        </p:nvSpPr>
        <p:spPr bwMode="auto">
          <a:xfrm rot="-775736">
            <a:off x="-12700" y="433388"/>
            <a:ext cx="7883525" cy="1289050"/>
          </a:xfrm>
          <a:prstGeom prst="rightArrow">
            <a:avLst>
              <a:gd name="adj1" fmla="val 50000"/>
              <a:gd name="adj2" fmla="val 1719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600" b="1" dirty="0" smtClean="0">
                <a:solidFill>
                  <a:srgbClr val="FFFFFF"/>
                </a:solidFill>
              </a:rPr>
              <a:t>Наши цели, задачи и способы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428794369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  <p:bldP spid="5124" grpId="0" animBg="1"/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Исследование </a:t>
            </a:r>
            <a:r>
              <a:rPr lang="ru-RU" b="1" i="1" dirty="0" smtClean="0"/>
              <a:t>1 </a:t>
            </a:r>
            <a:br>
              <a:rPr lang="ru-RU" b="1" i="1" dirty="0" smtClean="0"/>
            </a:br>
            <a:r>
              <a:rPr lang="ru-RU" b="1" i="1" dirty="0" smtClean="0"/>
              <a:t>Роль </a:t>
            </a:r>
            <a:r>
              <a:rPr lang="ru-RU" b="1" i="1" dirty="0"/>
              <a:t>обращений в речи</a:t>
            </a:r>
            <a:r>
              <a:rPr lang="ru-RU" i="1" dirty="0"/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30683"/>
              </p:ext>
            </p:extLst>
          </p:nvPr>
        </p:nvGraphicFramePr>
        <p:xfrm>
          <a:off x="1835696" y="2685692"/>
          <a:ext cx="6834118" cy="2545080"/>
        </p:xfrm>
        <a:graphic>
          <a:graphicData uri="http://schemas.openxmlformats.org/drawingml/2006/table">
            <a:tbl>
              <a:tblPr/>
              <a:tblGrid>
                <a:gridCol w="2821904"/>
                <a:gridCol w="596511"/>
                <a:gridCol w="3415703"/>
              </a:tblGrid>
              <a:tr h="768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60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851104" cy="1575048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Исследование 2</a:t>
            </a:r>
            <a:r>
              <a:rPr lang="ru-RU" b="1" i="1" dirty="0" smtClean="0"/>
              <a:t>.</a:t>
            </a:r>
            <a:br>
              <a:rPr lang="ru-RU" b="1" i="1" dirty="0" smtClean="0"/>
            </a:br>
            <a:r>
              <a:rPr lang="ru-RU" b="1" i="1" dirty="0" smtClean="0"/>
              <a:t> </a:t>
            </a:r>
            <a:r>
              <a:rPr lang="ru-RU" b="1" i="1" dirty="0"/>
              <a:t>Знаки препинания в предложении с обращением</a:t>
            </a:r>
            <a:r>
              <a:rPr lang="ru-RU" b="1" i="1" dirty="0" smtClean="0"/>
              <a:t>.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6229" y="1844824"/>
            <a:ext cx="6480720" cy="4735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Инсерт. </a:t>
            </a:r>
            <a:endParaRPr lang="ru-RU" sz="36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Маркировка текста  специальными    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значками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400" b="1" dirty="0">
              <a:ea typeface="Calibri"/>
              <a:cs typeface="Times New Roman"/>
            </a:endParaRPr>
          </a:p>
          <a:p>
            <a:pPr algn="just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V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я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знаю;</a:t>
            </a:r>
            <a:endParaRPr lang="ru-RU" sz="2400" b="1" dirty="0">
              <a:ea typeface="Calibri"/>
              <a:cs typeface="Times New Roman"/>
            </a:endParaRPr>
          </a:p>
          <a:p>
            <a:pPr algn="just"/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+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это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новая информация для меня;</a:t>
            </a:r>
            <a:endParaRPr lang="ru-RU" sz="2400" b="1" dirty="0">
              <a:ea typeface="Calibri"/>
              <a:cs typeface="Times New Roman"/>
            </a:endParaRPr>
          </a:p>
          <a:p>
            <a:pPr algn="just"/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-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— я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думал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по-другому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это противоречит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тому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что я знал;</a:t>
            </a:r>
            <a:endParaRPr lang="ru-RU" sz="2400" b="1" dirty="0">
              <a:ea typeface="Calibri"/>
              <a:cs typeface="Times New Roman"/>
            </a:endParaRPr>
          </a:p>
          <a:p>
            <a:pPr algn="just"/>
            <a:r>
              <a:rPr lang="ru-RU" sz="4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?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это мне непонятно, нужны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объяснения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уточнения</a:t>
            </a:r>
            <a:endParaRPr lang="ru-RU" sz="2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44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формление по умолчанию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195</Words>
  <Application>Microsoft Office PowerPoint</Application>
  <PresentationFormat>Экран (4:3)</PresentationFormat>
  <Paragraphs>60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Оформление по умолчанию</vt:lpstr>
      <vt:lpstr>Двадцать седьмое октября.  Открытый урок  по русскому языку  в 5 классе</vt:lpstr>
      <vt:lpstr>Орфографическая разминка</vt:lpstr>
      <vt:lpstr>А.С. Пушкин </vt:lpstr>
      <vt:lpstr>Друзья мои,                    </vt:lpstr>
      <vt:lpstr>Презентация PowerPoint</vt:lpstr>
      <vt:lpstr>Обращение</vt:lpstr>
      <vt:lpstr>Презентация PowerPoint</vt:lpstr>
      <vt:lpstr>Исследование 1  Роль обращений в речи.</vt:lpstr>
      <vt:lpstr>Исследование 2.  Знаки препинания в предложении с обращением.</vt:lpstr>
      <vt:lpstr>Исследование 3  Практическая работа.</vt:lpstr>
      <vt:lpstr>Друзья мои,                    </vt:lpstr>
      <vt:lpstr>«МИНУТКА ДОБРОТЫ»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pedsovet.su</dc:title>
  <dc:creator>Пашкова Екатерина</dc:creator>
  <cp:lastModifiedBy>Ольга В. Щербакова</cp:lastModifiedBy>
  <cp:revision>11</cp:revision>
  <dcterms:created xsi:type="dcterms:W3CDTF">2013-10-16T07:14:49Z</dcterms:created>
  <dcterms:modified xsi:type="dcterms:W3CDTF">2016-10-27T05:11:53Z</dcterms:modified>
</cp:coreProperties>
</file>