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9" r:id="rId5"/>
    <p:sldId id="269" r:id="rId6"/>
    <p:sldId id="275" r:id="rId7"/>
    <p:sldId id="266" r:id="rId8"/>
    <p:sldId id="276" r:id="rId9"/>
    <p:sldId id="277" r:id="rId10"/>
    <p:sldId id="278" r:id="rId11"/>
    <p:sldId id="279" r:id="rId12"/>
    <p:sldId id="280" r:id="rId13"/>
    <p:sldId id="267" r:id="rId14"/>
    <p:sldId id="281" r:id="rId15"/>
    <p:sldId id="282" r:id="rId16"/>
    <p:sldId id="283" r:id="rId17"/>
    <p:sldId id="284" r:id="rId18"/>
    <p:sldId id="268" r:id="rId19"/>
    <p:sldId id="285" r:id="rId20"/>
    <p:sldId id="286" r:id="rId21"/>
    <p:sldId id="287" r:id="rId22"/>
    <p:sldId id="270" r:id="rId23"/>
    <p:sldId id="271" r:id="rId24"/>
    <p:sldId id="272" r:id="rId25"/>
    <p:sldId id="273" r:id="rId26"/>
    <p:sldId id="274" r:id="rId27"/>
    <p:sldId id="261" r:id="rId28"/>
    <p:sldId id="264" r:id="rId29"/>
    <p:sldId id="260" r:id="rId30"/>
    <p:sldId id="262" r:id="rId31"/>
    <p:sldId id="265" r:id="rId32"/>
    <p:sldId id="263" r:id="rId33"/>
  </p:sldIdLst>
  <p:sldSz cx="9144000" cy="5143500" type="screen16x9"/>
  <p:notesSz cx="6858000" cy="9144000"/>
  <p:defaultText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0"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AF5DE-FDED-43BC-BD25-CD3CC1365BE8}" type="datetimeFigureOut">
              <a:rPr lang="ru-RU" smtClean="0"/>
              <a:t>26.10.2020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C23E6-6D70-424D-8509-1FD1B51B5EDF}" type="slidenum">
              <a:rPr lang="ru-RU" smtClean="0"/>
              <a:t>‹#›</a:t>
            </a:fld>
            <a:endParaRPr lang="ru-RU"/>
          </a:p>
        </p:txBody>
      </p:sp>
    </p:spTree>
    <p:extLst>
      <p:ext uri="{BB962C8B-B14F-4D97-AF65-F5344CB8AC3E}">
        <p14:creationId xmlns:p14="http://schemas.microsoft.com/office/powerpoint/2010/main" val="52908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7C23E6-6D70-424D-8509-1FD1B51B5EDF}" type="slidenum">
              <a:rPr lang="ru-RU" smtClean="0"/>
              <a:t>25</a:t>
            </a:fld>
            <a:endParaRPr lang="ru-RU"/>
          </a:p>
        </p:txBody>
      </p:sp>
    </p:spTree>
    <p:extLst>
      <p:ext uri="{BB962C8B-B14F-4D97-AF65-F5344CB8AC3E}">
        <p14:creationId xmlns:p14="http://schemas.microsoft.com/office/powerpoint/2010/main" val="20126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321681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398468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9127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784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85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598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54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999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55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82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045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4671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08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05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2E299-7566-4381-9446-619C6132548B}" type="datetimeFigureOut">
              <a:rPr lang="ru-RU" smtClean="0">
                <a:solidFill>
                  <a:prstClr val="black">
                    <a:tint val="75000"/>
                  </a:prstClr>
                </a:solidFill>
              </a:rPr>
              <a:pPr/>
              <a:t>26.10.2020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16A01B9-FE48-4CBE-B86E-ACDF7FD5D59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37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41843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52824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52247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74712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28581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4761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C3695D-003C-4AD2-B037-5FD66C7D5FAC}" type="datetimeFigureOut">
              <a:rPr lang="ru-RU" smtClean="0"/>
              <a:pPr/>
              <a:t>26.10.2020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65160D-95D7-4F18-A2D5-5D5B41F4C5E9}" type="slidenum">
              <a:rPr lang="ru-RU" smtClean="0"/>
              <a:pPr/>
              <a:t>‹#›</a:t>
            </a:fld>
            <a:endParaRPr lang="ru-RU"/>
          </a:p>
        </p:txBody>
      </p:sp>
    </p:spTree>
    <p:extLst>
      <p:ext uri="{BB962C8B-B14F-4D97-AF65-F5344CB8AC3E}">
        <p14:creationId xmlns:p14="http://schemas.microsoft.com/office/powerpoint/2010/main" val="11439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F0C3695D-003C-4AD2-B037-5FD66C7D5FAC}" type="datetimeFigureOut">
              <a:rPr lang="ru-RU" smtClean="0"/>
              <a:pPr/>
              <a:t>26.10.2020</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9965160D-95D7-4F18-A2D5-5D5B41F4C5E9}" type="slidenum">
              <a:rPr lang="ru-RU" smtClean="0"/>
              <a:pPr/>
              <a:t>‹#›</a:t>
            </a:fld>
            <a:endParaRPr lang="ru-RU"/>
          </a:p>
        </p:txBody>
      </p:sp>
    </p:spTree>
    <p:extLst>
      <p:ext uri="{BB962C8B-B14F-4D97-AF65-F5344CB8AC3E}">
        <p14:creationId xmlns:p14="http://schemas.microsoft.com/office/powerpoint/2010/main" val="223963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8842E299-7566-4381-9446-619C6132548B}" type="datetimeFigureOut">
              <a:rPr lang="ru-RU" smtClean="0">
                <a:solidFill>
                  <a:prstClr val="black">
                    <a:tint val="75000"/>
                  </a:prstClr>
                </a:solidFill>
              </a:rPr>
              <a:pPr defTabSz="685800"/>
              <a:t>26.10.2020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16A01B9-FE48-4CBE-B86E-ACDF7FD5D596}"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294509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deti.wikia.com/wiki/%D0%A1%D0%BC%D0%B8%D1%82,_%D0%A1%D0%B0%D0%BC%D0%B0%D0%BD%D1%82%D0%B0?action=edit&amp;section=3" TargetMode="External"/><Relationship Id="rId2" Type="http://schemas.openxmlformats.org/officeDocument/2006/relationships/hyperlink" Target="http://ru.deti.wikia.com/wiki/%D0%9B%D1%8B%D1%87%D1%91%D0%B2%D0%B0,_%D0%95%D0%BA%D0%B0%D1%82%D0%B5%D1%80%D0%B8%D0%BD%D0%B0_%D0%90%D0%BB%D0%B5%D0%BA%D1%81%D0%B0%D0%BD%D0%B4%D1%80%D0%BE%D0%B2%D0%BD%D0%B0" TargetMode="Externa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vignette4.wikia.nocookie.net/deti/images/f/fa/%D0%A1%D0%BC%D0%B8%D1%82%D1%815.jpg/revision/latest?cb=20120905232515&amp;path-prefix=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vignette1.wikia.nocookie.net/deti/images/5/58/%D0%A1%D0%BC%D0%B8%D1%824.jpg/revision/latest?cb=20120905212354&amp;path-prefix=ru" TargetMode="External"/><Relationship Id="rId1" Type="http://schemas.openxmlformats.org/officeDocument/2006/relationships/slideLayout" Target="../slideLayouts/slideLayout6.xml"/><Relationship Id="rId4" Type="http://schemas.openxmlformats.org/officeDocument/2006/relationships/hyperlink" Target="http://ru.deti.wikia.com/wiki/%D0%A1%D0%BC%D0%B8%D1%82,_%D0%A1%D0%B0%D0%BC%D0%B0%D0%BD%D1%82%D0%B0?action=edit&amp;section=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family-doktor.r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vikent.ru/author/256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icrc.org/ru"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cleanseas.ru/"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podari-zhizn.ru/main"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hyperlink" Target="http://outreach.un.org/mop/r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deti-mira.ru/programs/"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A5%D0%B8%D0%B4%D0%B5%D0%BA%D0%B8_%D0%AE%D0%BA%D0%B0%D0%B2%D0%B0" TargetMode="External"/><Relationship Id="rId3" Type="http://schemas.openxmlformats.org/officeDocument/2006/relationships/hyperlink" Target="https://ru.wikipedia.org/wiki/1958_%D0%B3%D0%BE%D0%B4" TargetMode="External"/><Relationship Id="rId7" Type="http://schemas.openxmlformats.org/officeDocument/2006/relationships/hyperlink" Target="https://ru.wikipedia.org/wiki/1955_%D0%B3%D0%BE%D0%B4" TargetMode="External"/><Relationship Id="rId2" Type="http://schemas.openxmlformats.org/officeDocument/2006/relationships/hyperlink" Target="https://ru.wikipedia.org/wiki/5_%D0%BC%D0%B0%D1%8F" TargetMode="External"/><Relationship Id="rId1" Type="http://schemas.openxmlformats.org/officeDocument/2006/relationships/slideLayout" Target="../slideLayouts/slideLayout6.xml"/><Relationship Id="rId6" Type="http://schemas.openxmlformats.org/officeDocument/2006/relationships/hyperlink" Target="https://ru.wikipedia.org/wiki/25_%D0%BE%D0%BA%D1%82%D1%8F%D0%B1%D1%80%D1%8F" TargetMode="External"/><Relationship Id="rId5" Type="http://schemas.openxmlformats.org/officeDocument/2006/relationships/hyperlink" Target="https://ru.wikipedia.org/wiki/%D0%9B%D0%B5%D0%B9%D0%BA%D0%B5%D0%BC%D0%B8%D1%8F" TargetMode="External"/><Relationship Id="rId4" Type="http://schemas.openxmlformats.org/officeDocument/2006/relationships/hyperlink" Target="https://ru.wikipedia.org/wiki/%D0%9E%D1%80%D0%B8%D0%B3%D0%B0%D0%BC%D0%B8" TargetMode="External"/><Relationship Id="rId9" Type="http://schemas.openxmlformats.org/officeDocument/2006/relationships/hyperlink" Target="https://ru.wikipedia.org/wiki/%D0%9D%D0%BE%D0%B1%D0%B5%D0%BB%D0%B5%D0%B2%D1%81%D0%BA%D0%B0%D1%8F_%D0%BF%D1%80%D0%B5%D0%BC%D0%B8%D1%8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ru.deti.wikia.com/wiki/%D0%A1%D0%BC%D0%B8%D1%82,_%D0%A1%D0%B0%D0%BC%D0%B0%D0%BD%D1%82%D0%B0?action=edit&amp;section=1"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ru.deti.wikia.com/wiki/%D0%A1%D0%BC%D0%B8%D1%82,_%D0%A1%D0%B0%D0%BC%D0%B0%D0%BD%D1%82%D0%B0?action=edit&amp;section=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6493"/>
            <a:ext cx="7772400" cy="1102519"/>
          </a:xfrm>
        </p:spPr>
        <p:txBody>
          <a:bodyPr/>
          <a:lstStyle/>
          <a:p>
            <a:r>
              <a:rPr lang="ru-RU" b="1" dirty="0" smtClean="0">
                <a:solidFill>
                  <a:srgbClr val="990033"/>
                </a:solidFill>
                <a:effectLst>
                  <a:outerShdw blurRad="38100" dist="38100" dir="2700000" algn="tl">
                    <a:srgbClr val="000000">
                      <a:alpha val="43137"/>
                    </a:srgbClr>
                  </a:outerShdw>
                </a:effectLst>
              </a:rPr>
              <a:t>Мир – высшая ценность</a:t>
            </a:r>
            <a:endParaRPr lang="ru-RU" b="1" dirty="0">
              <a:solidFill>
                <a:srgbClr val="990033"/>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6656" y="987574"/>
            <a:ext cx="5682208" cy="4261656"/>
          </a:xfrm>
          <a:prstGeom prst="rect">
            <a:avLst/>
          </a:prstGeom>
        </p:spPr>
      </p:pic>
    </p:spTree>
    <p:extLst>
      <p:ext uri="{BB962C8B-B14F-4D97-AF65-F5344CB8AC3E}">
        <p14:creationId xmlns:p14="http://schemas.microsoft.com/office/powerpoint/2010/main" val="212676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18556" y="24468"/>
            <a:ext cx="74254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с родителями выехали в СССР 7 июля 1983 года. В аэропорту её встречало много людей, неравнодушные к событию и политике. За 2 недели, что семья Смит провела в Советском Союзе, посол доброй воли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посетила Москву, Ленинград и главный пионерский лагерь «Артек» в Крыму. В лагере «Артек» руководство готовилось к приёму </a:t>
            </a:r>
            <a:r>
              <a:rPr kumimoji="0" lang="ru-RU" altLang="ru-RU" sz="1600" b="1" i="0" u="none" strike="noStrike" cap="none" normalizeH="0" baseline="0" dirty="0" err="1" smtClean="0">
                <a:ln>
                  <a:noFill/>
                </a:ln>
                <a:solidFill>
                  <a:srgbClr val="000000"/>
                </a:solidFill>
                <a:effectLst/>
                <a:latin typeface="Arial" charset="0"/>
                <a:cs typeface="Arial" charset="0"/>
              </a:rPr>
              <a:t>Саманты</a:t>
            </a:r>
            <a:r>
              <a:rPr kumimoji="0" lang="ru-RU" altLang="ru-RU" sz="1600" b="1" i="0" u="none" strike="noStrike" cap="none" normalizeH="0" baseline="0" dirty="0" smtClean="0">
                <a:ln>
                  <a:noFill/>
                </a:ln>
                <a:solidFill>
                  <a:srgbClr val="000000"/>
                </a:solidFill>
                <a:effectLst/>
                <a:latin typeface="Arial" charset="0"/>
                <a:cs typeface="Arial" charset="0"/>
              </a:rPr>
              <a:t>: достроили столовую, подготовили самую лучшую комнату и даже сшили ей пионерскую форму наугад, не зная размера. Впоследствии форма ей очень понравилась и она увезла её с собой. В лагере она соблюдала обычный распорядок дня, как и все советские дети. Хотя тяжело больной Андропов так и не встретился с </a:t>
            </a:r>
            <a:r>
              <a:rPr kumimoji="0" lang="ru-RU" altLang="ru-RU" sz="1600" b="1" i="0" u="none" strike="noStrike" cap="none" normalizeH="0" baseline="0" dirty="0" err="1" smtClean="0">
                <a:ln>
                  <a:noFill/>
                </a:ln>
                <a:solidFill>
                  <a:srgbClr val="000000"/>
                </a:solidFill>
                <a:effectLst/>
                <a:latin typeface="Arial" charset="0"/>
                <a:cs typeface="Arial" charset="0"/>
              </a:rPr>
              <a:t>Самантой</a:t>
            </a:r>
            <a:r>
              <a:rPr kumimoji="0" lang="ru-RU" altLang="ru-RU" sz="1600" b="1" i="0" u="none" strike="noStrike" cap="none" normalizeH="0" baseline="0" dirty="0" smtClean="0">
                <a:ln>
                  <a:noFill/>
                </a:ln>
                <a:solidFill>
                  <a:srgbClr val="000000"/>
                </a:solidFill>
                <a:effectLst/>
                <a:latin typeface="Arial" charset="0"/>
                <a:cs typeface="Arial" charset="0"/>
              </a:rPr>
              <a:t>, они разговаривали по телефону.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СМИ СССР, США и всего мира следили за каждым её шагом, за каждой фразой. Перед отлётом домой 22 июля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улыбнулась телекамерам и с улыбкой крикнула по-русски: «Будем жить!» А в своей книге «Путешествие в Советский Союз» </a:t>
            </a:r>
            <a:r>
              <a:rPr kumimoji="0" lang="ru-RU" altLang="ru-RU" sz="1600" b="1" i="0" u="none" strike="noStrike" cap="none" normalizeH="0" baseline="0" dirty="0" err="1" smtClean="0">
                <a:ln>
                  <a:noFill/>
                </a:ln>
                <a:solidFill>
                  <a:srgbClr val="000000"/>
                </a:solidFill>
                <a:effectLst/>
                <a:latin typeface="Arial" charset="0"/>
                <a:cs typeface="Arial" charset="0"/>
              </a:rPr>
              <a:t>Саманта</a:t>
            </a:r>
            <a:r>
              <a:rPr kumimoji="0" lang="ru-RU" altLang="ru-RU" sz="1600" b="1" i="0" u="none" strike="noStrike" cap="none" normalizeH="0" baseline="0" dirty="0" smtClean="0">
                <a:ln>
                  <a:noFill/>
                </a:ln>
                <a:solidFill>
                  <a:srgbClr val="000000"/>
                </a:solidFill>
                <a:effectLst/>
                <a:latin typeface="Arial" charset="0"/>
                <a:cs typeface="Arial" charset="0"/>
              </a:rPr>
              <a:t> заключила, что «они такие же, как мы».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В качестве ответного визита, в 1986 году США посетила советская школьница </a:t>
            </a:r>
            <a:r>
              <a:rPr kumimoji="0" lang="ru-RU" altLang="ru-RU" sz="1600" b="1" i="0" u="none" strike="noStrike" cap="none" normalizeH="0" baseline="0" dirty="0" smtClean="0">
                <a:ln>
                  <a:noFill/>
                </a:ln>
                <a:solidFill>
                  <a:srgbClr val="000000"/>
                </a:solidFill>
                <a:effectLst/>
                <a:latin typeface="Arial" charset="0"/>
                <a:cs typeface="Arial" charset="0"/>
                <a:hlinkClick r:id="rId2" tooltip="Лычёва, Екатерина Александровна"/>
              </a:rPr>
              <a:t>Катя </a:t>
            </a:r>
            <a:r>
              <a:rPr kumimoji="0" lang="ru-RU" altLang="ru-RU" sz="1600" b="1" i="0" u="none" strike="noStrike" cap="none" normalizeH="0" baseline="0" dirty="0" err="1" smtClean="0">
                <a:ln>
                  <a:noFill/>
                </a:ln>
                <a:solidFill>
                  <a:srgbClr val="000000"/>
                </a:solidFill>
                <a:effectLst/>
                <a:latin typeface="Arial" charset="0"/>
                <a:cs typeface="Arial" charset="0"/>
                <a:hlinkClick r:id="rId2" tooltip="Лычёва, Екатерина Александровна"/>
              </a:rPr>
              <a:t>Лычёва</a:t>
            </a:r>
            <a:r>
              <a:rPr kumimoji="0" lang="ru-RU" altLang="ru-RU" sz="1600" b="1" i="0" u="none" strike="noStrike" cap="none" normalizeH="0" baseline="0" dirty="0" smtClean="0">
                <a:ln>
                  <a:noFill/>
                </a:ln>
                <a:solidFill>
                  <a:srgbClr val="000000"/>
                </a:solidFill>
                <a:effectLst/>
                <a:latin typeface="Arial" charset="0"/>
                <a:cs typeface="Arial" charset="0"/>
              </a:rPr>
              <a:t>. </a:t>
            </a:r>
          </a:p>
        </p:txBody>
      </p:sp>
      <p:sp>
        <p:nvSpPr>
          <p:cNvPr id="4" name="AutoShape 2" descr="data:image/gif;base64,R0lGODlhAQABAIABAAAAAP///yH5BAEAAAEALAAAAAABAAEAQAICTAEAOw%3D%3D">
            <a:hlinkClick r:id="rId3" tooltip="Править секцию «Поездка в Советский Союз»"/>
          </p:cNvPr>
          <p:cNvSpPr>
            <a:spLocks noChangeAspect="1" noChangeArrowheads="1"/>
          </p:cNvSpPr>
          <p:nvPr/>
        </p:nvSpPr>
        <p:spPr bwMode="auto">
          <a:xfrm>
            <a:off x="2416175" y="-1943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descr="Смитс5.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613" y="915566"/>
            <a:ext cx="1656184" cy="24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2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мит4.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601" y="843558"/>
            <a:ext cx="275430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descr="data:image/gif;base64,R0lGODlhAQABAIABAAAAAP///yH5BAEAAAEALAAAAAABAAEAQAICTAEAOw%3D%3D">
            <a:hlinkClick r:id="rId4" tooltip="Править секцию «Увековечение памяти»"/>
          </p:cNvPr>
          <p:cNvSpPr>
            <a:spLocks noChangeAspect="1" noChangeArrowheads="1"/>
          </p:cNvSpPr>
          <p:nvPr/>
        </p:nvSpPr>
        <p:spPr bwMode="auto">
          <a:xfrm>
            <a:off x="1979613" y="2089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43808" y="339502"/>
            <a:ext cx="6048672" cy="3416320"/>
          </a:xfrm>
          <a:prstGeom prst="rect">
            <a:avLst/>
          </a:prstGeom>
        </p:spPr>
        <p:txBody>
          <a:bodyPr wrap="square">
            <a:spAutoFit/>
          </a:bodyPr>
          <a:lstStyle/>
          <a:p>
            <a:r>
              <a:rPr lang="ru-RU" dirty="0" err="1"/>
              <a:t>Саманта</a:t>
            </a:r>
            <a:r>
              <a:rPr lang="ru-RU" dirty="0"/>
              <a:t> Смит погибла в авиакатастрофе 25 августа 1985 года </a:t>
            </a:r>
            <a:endParaRPr lang="ru-RU" dirty="0" smtClean="0"/>
          </a:p>
          <a:p>
            <a:r>
              <a:rPr lang="ru-RU" dirty="0" smtClean="0"/>
              <a:t>22 </a:t>
            </a:r>
            <a:r>
              <a:rPr lang="ru-RU" dirty="0"/>
              <a:t>декабря 1986 г. в г. </a:t>
            </a:r>
            <a:r>
              <a:rPr lang="ru-RU" dirty="0" err="1"/>
              <a:t>Огасте</a:t>
            </a:r>
            <a:r>
              <a:rPr lang="ru-RU" dirty="0"/>
              <a:t> был торжественно открыт памятник </a:t>
            </a:r>
            <a:r>
              <a:rPr lang="ru-RU" dirty="0" err="1"/>
              <a:t>Саманте</a:t>
            </a:r>
            <a:r>
              <a:rPr lang="ru-RU" dirty="0"/>
              <a:t> </a:t>
            </a:r>
            <a:r>
              <a:rPr lang="ru-RU" dirty="0" smtClean="0"/>
              <a:t>Смит</a:t>
            </a:r>
          </a:p>
          <a:p>
            <a:r>
              <a:rPr lang="ru-RU" dirty="0"/>
              <a:t>Автор памятника скульптор </a:t>
            </a:r>
            <a:r>
              <a:rPr lang="ru-RU" dirty="0" err="1"/>
              <a:t>Гленн</a:t>
            </a:r>
            <a:r>
              <a:rPr lang="ru-RU" dirty="0"/>
              <a:t> </a:t>
            </a:r>
            <a:r>
              <a:rPr lang="ru-RU" dirty="0" err="1"/>
              <a:t>Хайнз</a:t>
            </a:r>
            <a:r>
              <a:rPr lang="ru-RU" dirty="0"/>
              <a:t> изобразил </a:t>
            </a:r>
            <a:r>
              <a:rPr lang="ru-RU" dirty="0" err="1"/>
              <a:t>Саманту</a:t>
            </a:r>
            <a:r>
              <a:rPr lang="ru-RU" dirty="0"/>
              <a:t> в полный рост, выпускающую из рук голубя. К её ногам прижимается медвежонок — покровитель штата Мэн. На постаменте памятника укреплена табличка с надписью «</a:t>
            </a:r>
            <a:r>
              <a:rPr lang="ru-RU" dirty="0" err="1"/>
              <a:t>Samantha</a:t>
            </a:r>
            <a:r>
              <a:rPr lang="ru-RU" dirty="0"/>
              <a:t> </a:t>
            </a:r>
            <a:r>
              <a:rPr lang="ru-RU" dirty="0" err="1"/>
              <a:t>Reed</a:t>
            </a:r>
            <a:r>
              <a:rPr lang="ru-RU" dirty="0"/>
              <a:t> </a:t>
            </a:r>
            <a:r>
              <a:rPr lang="ru-RU" dirty="0" err="1"/>
              <a:t>Smith</a:t>
            </a:r>
            <a:r>
              <a:rPr lang="ru-RU" dirty="0"/>
              <a:t> </a:t>
            </a:r>
            <a:r>
              <a:rPr lang="ru-RU" dirty="0" err="1"/>
              <a:t>June</a:t>
            </a:r>
            <a:r>
              <a:rPr lang="ru-RU" dirty="0"/>
              <a:t> 29, 1972 — </a:t>
            </a:r>
            <a:r>
              <a:rPr lang="ru-RU" dirty="0" err="1"/>
              <a:t>August</a:t>
            </a:r>
            <a:r>
              <a:rPr lang="ru-RU" dirty="0"/>
              <a:t> 25, 1985. </a:t>
            </a:r>
            <a:r>
              <a:rPr lang="ru-RU" dirty="0" err="1"/>
              <a:t>Maine</a:t>
            </a:r>
            <a:r>
              <a:rPr lang="ru-RU" dirty="0"/>
              <a:t> s </a:t>
            </a:r>
            <a:r>
              <a:rPr lang="ru-RU" dirty="0" err="1"/>
              <a:t>Young</a:t>
            </a:r>
            <a:r>
              <a:rPr lang="ru-RU" dirty="0"/>
              <a:t> </a:t>
            </a:r>
            <a:r>
              <a:rPr lang="ru-RU" dirty="0" err="1"/>
              <a:t>Ambassador</a:t>
            </a:r>
            <a:r>
              <a:rPr lang="ru-RU" dirty="0"/>
              <a:t> </a:t>
            </a:r>
            <a:r>
              <a:rPr lang="ru-RU" dirty="0" err="1"/>
              <a:t>of</a:t>
            </a:r>
            <a:r>
              <a:rPr lang="ru-RU" dirty="0"/>
              <a:t> </a:t>
            </a:r>
            <a:r>
              <a:rPr lang="ru-RU" dirty="0" err="1"/>
              <a:t>Good</a:t>
            </a:r>
            <a:r>
              <a:rPr lang="ru-RU" dirty="0"/>
              <a:t> </a:t>
            </a:r>
            <a:r>
              <a:rPr lang="ru-RU" dirty="0" err="1"/>
              <a:t>Will</a:t>
            </a:r>
            <a:r>
              <a:rPr lang="ru-RU" dirty="0"/>
              <a:t>» (</a:t>
            </a:r>
            <a:r>
              <a:rPr lang="ru-RU" dirty="0" err="1"/>
              <a:t>Саманта</a:t>
            </a:r>
            <a:r>
              <a:rPr lang="ru-RU" dirty="0"/>
              <a:t> Рид Смит, 29 июня 1972 — 25 августа 1985. Юный посланник доброй воли штата Мэн).</a:t>
            </a:r>
          </a:p>
        </p:txBody>
      </p:sp>
    </p:spTree>
    <p:extLst>
      <p:ext uri="{BB962C8B-B14F-4D97-AF65-F5344CB8AC3E}">
        <p14:creationId xmlns:p14="http://schemas.microsoft.com/office/powerpoint/2010/main" val="10218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0033"/>
                </a:solidFill>
                <a:effectLst>
                  <a:outerShdw blurRad="38100" dist="38100" dir="2700000" algn="tl">
                    <a:srgbClr val="000000">
                      <a:alpha val="43137"/>
                    </a:srgbClr>
                  </a:outerShdw>
                </a:effectLst>
              </a:rPr>
              <a:t>Махатма Ганди</a:t>
            </a:r>
            <a:endParaRPr lang="ru-RU" dirty="0">
              <a:solidFill>
                <a:srgbClr val="990033"/>
              </a:solidFill>
              <a:effectLst>
                <a:outerShdw blurRad="38100" dist="38100" dir="2700000" algn="tl">
                  <a:srgbClr val="000000">
                    <a:alpha val="43137"/>
                  </a:srgbClr>
                </a:outerShdw>
              </a:effectLst>
            </a:endParaRPr>
          </a:p>
        </p:txBody>
      </p:sp>
      <p:pic>
        <p:nvPicPr>
          <p:cNvPr id="35842" name="Picture 2" descr="http://www.payer.de/amarakosa7/amara709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68" y="1153883"/>
            <a:ext cx="5357850" cy="3989617"/>
          </a:xfrm>
          <a:prstGeom prst="rect">
            <a:avLst/>
          </a:prstGeom>
          <a:noFill/>
        </p:spPr>
      </p:pic>
      <p:pic>
        <p:nvPicPr>
          <p:cNvPr id="35844" name="Picture 4" descr="http://img.reitix.com/foto/15edbae4-f593-4d93-ac71-bfc163bbe97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1214428"/>
            <a:ext cx="2876303" cy="36718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11509"/>
            <a:ext cx="8568952" cy="3139321"/>
          </a:xfrm>
          <a:prstGeom prst="rect">
            <a:avLst/>
          </a:prstGeom>
        </p:spPr>
        <p:txBody>
          <a:bodyPr wrap="square">
            <a:spAutoFit/>
          </a:bodyPr>
          <a:lstStyle/>
          <a:p>
            <a:r>
              <a:rPr lang="ru-RU" dirty="0" err="1"/>
              <a:t>Мохандас</a:t>
            </a:r>
            <a:r>
              <a:rPr lang="ru-RU" dirty="0"/>
              <a:t> </a:t>
            </a:r>
            <a:r>
              <a:rPr lang="ru-RU" dirty="0" err="1"/>
              <a:t>Карамчанд</a:t>
            </a:r>
            <a:r>
              <a:rPr lang="ru-RU" dirty="0"/>
              <a:t> Ганди, более известный, как Махатма Ганди, был одним из руководителей и идеологов национально-освободительного движения Индии. Его философия ненасилия оказала серьезное влияние на национальные и международные движения сторонников мирных времен. Махатма </a:t>
            </a:r>
            <a:r>
              <a:rPr lang="ru-RU" dirty="0">
                <a:hlinkClick r:id="rId2"/>
              </a:rPr>
              <a:t>Ганди</a:t>
            </a:r>
            <a:r>
              <a:rPr lang="ru-RU" dirty="0"/>
              <a:t> категорически отвергал насилие в любой форме. Он более 30 лет настойчиво проповедовал свою философию и в конечном итоге доказал всему миру эффективность такой ненасильственной политики. В 1947 году Индия благодаря стараниям Ганди мирным путем получила независимость от Британии. Однако после этого в пробудившейся стране между религиозными группировками вспыхнула жестокая борьба за право диктовать правительству свою волю.</a:t>
            </a:r>
            <a:br>
              <a:rPr lang="ru-RU" dirty="0"/>
            </a:br>
            <a:endParaRPr lang="ru-RU" dirty="0"/>
          </a:p>
        </p:txBody>
      </p:sp>
    </p:spTree>
    <p:extLst>
      <p:ext uri="{BB962C8B-B14F-4D97-AF65-F5344CB8AC3E}">
        <p14:creationId xmlns:p14="http://schemas.microsoft.com/office/powerpoint/2010/main" val="35286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99542"/>
            <a:ext cx="8568952" cy="3970318"/>
          </a:xfrm>
          <a:prstGeom prst="rect">
            <a:avLst/>
          </a:prstGeom>
        </p:spPr>
        <p:txBody>
          <a:bodyPr wrap="square">
            <a:spAutoFit/>
          </a:bodyPr>
          <a:lstStyle/>
          <a:p>
            <a:r>
              <a:rPr lang="ru-RU" dirty="0"/>
              <a:t>Именно поэтому для Ганди 1947 год закончился разочарованием. Он по-прежнему продолжал доказывать бессмысленность насилия, однако его словно никто не слышал. В январе 1948 года в отчаянной попытке прекратить межнациональные распри Махатма Ганди прибегнул к голодовке. Он утверждал, что смерть станет для него чудесным избавлением, поскольку намного лучше просто умереть, чем стать беспомощным свидетелем самоуничтожения Индии.</a:t>
            </a:r>
            <a:br>
              <a:rPr lang="ru-RU" dirty="0"/>
            </a:br>
            <a:r>
              <a:rPr lang="ru-RU" dirty="0"/>
              <a:t/>
            </a:r>
            <a:br>
              <a:rPr lang="ru-RU" dirty="0"/>
            </a:br>
            <a:r>
              <a:rPr lang="ru-RU" dirty="0"/>
              <a:t>Жертвенная акция Ганди возымела необходимый эффект на общественное сознание. </a:t>
            </a:r>
            <a:r>
              <a:rPr lang="ru-RU" dirty="0" smtClean="0"/>
              <a:t>Лидеры </a:t>
            </a:r>
            <a:r>
              <a:rPr lang="ru-RU" dirty="0"/>
              <a:t>религиозных группировок дали согласие пойти на компромисс. Через несколько дней после того, как Махатма Ганди объявил голодовку, они приняли коллегиальное решение и заявили, что будут защищать жизнь, собственность и веру мусульман, а те инциденты на почве религиозной нетерпимости, которые имели место быть в Дели, впоследствии не повторятся.</a:t>
            </a:r>
            <a:br>
              <a:rPr lang="ru-RU" dirty="0"/>
            </a:br>
            <a:endParaRPr lang="ru-RU" dirty="0"/>
          </a:p>
        </p:txBody>
      </p:sp>
    </p:spTree>
    <p:extLst>
      <p:ext uri="{BB962C8B-B14F-4D97-AF65-F5344CB8AC3E}">
        <p14:creationId xmlns:p14="http://schemas.microsoft.com/office/powerpoint/2010/main" val="82068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059582"/>
            <a:ext cx="8496944" cy="3139321"/>
          </a:xfrm>
          <a:prstGeom prst="rect">
            <a:avLst/>
          </a:prstGeom>
        </p:spPr>
        <p:txBody>
          <a:bodyPr wrap="square">
            <a:spAutoFit/>
          </a:bodyPr>
          <a:lstStyle/>
          <a:p>
            <a:r>
              <a:rPr lang="ru-RU" dirty="0"/>
              <a:t>Махатма Ганди, окрыленный надеждой, прекратил голодовку. Однако политическое равновесие в стране было по-прежнему нестабильным. С течением времени мощное движение против прогрессивного лидера молодого независимого государства начало неуклонно набирать силу. Воинствующие проповедники </a:t>
            </a:r>
            <a:r>
              <a:rPr lang="ru-RU" dirty="0" smtClean="0"/>
              <a:t>индуизма </a:t>
            </a:r>
            <a:r>
              <a:rPr lang="ru-RU" dirty="0"/>
              <a:t>обвиняли Ганди в том, что он ущемляет их религиозные права. Они спрашивали его, почему этот </a:t>
            </a:r>
            <a:r>
              <a:rPr lang="ru-RU" dirty="0" err="1"/>
              <a:t>правдоборец</a:t>
            </a:r>
            <a:r>
              <a:rPr lang="ru-RU" dirty="0"/>
              <a:t> не выступает с решительным осуждением насилия, которому подвергаются живущие в Пакистане индусы. Они призывали народ к вооруженной интервенции, несмотря на то, что прекрасно знали, что пока Ганди жив, им ни за что не позволят применять насилие. Следовательно, им оставалось только переубедить его силой оружия.</a:t>
            </a:r>
            <a:br>
              <a:rPr lang="ru-RU" dirty="0"/>
            </a:br>
            <a:endParaRPr lang="ru-RU" dirty="0"/>
          </a:p>
        </p:txBody>
      </p:sp>
    </p:spTree>
    <p:extLst>
      <p:ext uri="{BB962C8B-B14F-4D97-AF65-F5344CB8AC3E}">
        <p14:creationId xmlns:p14="http://schemas.microsoft.com/office/powerpoint/2010/main" val="34206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309593"/>
            <a:ext cx="7632848" cy="2862322"/>
          </a:xfrm>
          <a:prstGeom prst="rect">
            <a:avLst/>
          </a:prstGeom>
        </p:spPr>
        <p:txBody>
          <a:bodyPr wrap="square">
            <a:spAutoFit/>
          </a:bodyPr>
          <a:lstStyle/>
          <a:p>
            <a:r>
              <a:rPr lang="ru-RU" dirty="0"/>
              <a:t>Имя Махатмы Ганди в Индии окружено таким же почитанием, которым окружают только имена святых. Махатма Ганди, духовный лидер нации, всю свою жизнь положил на то, чтобы бороться против религиозных распрей, раздирающих его страну, против насилия, однако на склоне лет он сам пал его жертвой.</a:t>
            </a:r>
            <a:br>
              <a:rPr lang="ru-RU" dirty="0"/>
            </a:br>
            <a:r>
              <a:rPr lang="ru-RU" dirty="0"/>
              <a:t/>
            </a:r>
            <a:br>
              <a:rPr lang="ru-RU" dirty="0"/>
            </a:br>
            <a:r>
              <a:rPr lang="ru-RU" dirty="0"/>
              <a:t>Махатма в переводе означает Великая </a:t>
            </a:r>
            <a:r>
              <a:rPr lang="ru-RU" dirty="0" smtClean="0"/>
              <a:t>душа, </a:t>
            </a:r>
            <a:r>
              <a:rPr lang="ru-RU" dirty="0"/>
              <a:t>и этот титул прекрасно раскрывает его сущность. Ганди пользовался огромным доверием индийцев, вне зависимости от их каст и вероисповеданий, тысячи людей приходили к нему за советом и помощью, и все они получали желаемое.</a:t>
            </a:r>
          </a:p>
        </p:txBody>
      </p:sp>
    </p:spTree>
    <p:extLst>
      <p:ext uri="{BB962C8B-B14F-4D97-AF65-F5344CB8AC3E}">
        <p14:creationId xmlns:p14="http://schemas.microsoft.com/office/powerpoint/2010/main" val="14655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642924"/>
            <a:ext cx="2857520" cy="857250"/>
          </a:xfrm>
        </p:spPr>
        <p:txBody>
          <a:bodyPr>
            <a:normAutofit fontScale="90000"/>
          </a:bodyPr>
          <a:lstStyle/>
          <a:p>
            <a:r>
              <a:rPr lang="ru-RU" dirty="0" smtClean="0">
                <a:solidFill>
                  <a:srgbClr val="990033"/>
                </a:solidFill>
                <a:effectLst>
                  <a:outerShdw blurRad="38100" dist="38100" dir="2700000" algn="tl">
                    <a:srgbClr val="000000">
                      <a:alpha val="43137"/>
                    </a:srgbClr>
                  </a:outerShdw>
                </a:effectLst>
              </a:rPr>
              <a:t>Мать </a:t>
            </a:r>
            <a:br>
              <a:rPr lang="ru-RU" dirty="0" smtClean="0">
                <a:solidFill>
                  <a:srgbClr val="990033"/>
                </a:solidFill>
                <a:effectLst>
                  <a:outerShdw blurRad="38100" dist="38100" dir="2700000" algn="tl">
                    <a:srgbClr val="000000">
                      <a:alpha val="43137"/>
                    </a:srgbClr>
                  </a:outerShdw>
                </a:effectLst>
              </a:rPr>
            </a:br>
            <a:r>
              <a:rPr lang="ru-RU" dirty="0" smtClean="0">
                <a:solidFill>
                  <a:srgbClr val="990033"/>
                </a:solidFill>
                <a:effectLst>
                  <a:outerShdw blurRad="38100" dist="38100" dir="2700000" algn="tl">
                    <a:srgbClr val="000000">
                      <a:alpha val="43137"/>
                    </a:srgbClr>
                  </a:outerShdw>
                </a:effectLst>
              </a:rPr>
              <a:t>Тереза</a:t>
            </a:r>
            <a:endParaRPr lang="ru-RU" dirty="0">
              <a:solidFill>
                <a:srgbClr val="990033"/>
              </a:solidFill>
              <a:effectLst>
                <a:outerShdw blurRad="38100" dist="38100" dir="2700000" algn="tl">
                  <a:srgbClr val="000000">
                    <a:alpha val="43137"/>
                  </a:srgbClr>
                </a:outerShdw>
              </a:effectLst>
            </a:endParaRPr>
          </a:p>
        </p:txBody>
      </p:sp>
      <p:pic>
        <p:nvPicPr>
          <p:cNvPr id="36866" name="Picture 2" descr="MotherTeresa 094.jpg"/>
          <p:cNvPicPr>
            <a:picLocks noChangeAspect="1" noChangeArrowheads="1"/>
          </p:cNvPicPr>
          <p:nvPr/>
        </p:nvPicPr>
        <p:blipFill>
          <a:blip r:embed="rId2"/>
          <a:srcRect/>
          <a:stretch>
            <a:fillRect/>
          </a:stretch>
        </p:blipFill>
        <p:spPr bwMode="auto">
          <a:xfrm>
            <a:off x="357158" y="142858"/>
            <a:ext cx="2667000" cy="2771776"/>
          </a:xfrm>
          <a:prstGeom prst="rect">
            <a:avLst/>
          </a:prstGeom>
          <a:noFill/>
        </p:spPr>
      </p:pic>
      <p:pic>
        <p:nvPicPr>
          <p:cNvPr id="36868" name="Picture 4" descr="http://essays-cheap.homework-buy.info/image/687474703a2f2f7777772e64657369636f6c6f7572732e636f6d2f77702d636f6e74656e742f75706c6f6164732f323030382f30352f6d6f746865726368696c6430352e6a706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5074" y="285734"/>
            <a:ext cx="2583157" cy="3929090"/>
          </a:xfrm>
          <a:prstGeom prst="rect">
            <a:avLst/>
          </a:prstGeom>
          <a:noFill/>
        </p:spPr>
      </p:pic>
      <p:pic>
        <p:nvPicPr>
          <p:cNvPr id="36870" name="Picture 6" descr="http://www.castel-regius.com/css/mother-teresa-helping-the-poor-i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4546" y="2357436"/>
            <a:ext cx="3857652" cy="25507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771550"/>
            <a:ext cx="8496944" cy="3693319"/>
          </a:xfrm>
          <a:prstGeom prst="rect">
            <a:avLst/>
          </a:prstGeom>
        </p:spPr>
        <p:txBody>
          <a:bodyPr wrap="square">
            <a:spAutoFit/>
          </a:bodyPr>
          <a:lstStyle/>
          <a:p>
            <a:r>
              <a:rPr lang="ru-RU" dirty="0"/>
              <a:t>Католическая монахиня албанского происхождения, занимающаяся служением бедным и больным. Лауреат Нобелевской премии мира за 1979 год с формулировкой: «За деятельность в помощь страждущему человеку».  </a:t>
            </a:r>
          </a:p>
          <a:p>
            <a:r>
              <a:rPr lang="ru-RU" dirty="0"/>
              <a:t>В возрасте 12 лет Тереза решила стать монахиней. В юности монашеский орден направил её из Европы на работу в Калькутту (Индия).</a:t>
            </a:r>
          </a:p>
          <a:p>
            <a:r>
              <a:rPr lang="ru-RU" dirty="0"/>
              <a:t>Здесь Тереза отдавала своё жалованье беднякам, оказывала страждущим медицинскую помощь. Через некоторое время она заболела туберкулёзом, но скоро выздоровела. Это убедило Терезу, что Бог не случайно оставил её в живых. Она увидела в этом волю Божью…</a:t>
            </a:r>
          </a:p>
          <a:p>
            <a:r>
              <a:rPr lang="ru-RU" dirty="0"/>
              <a:t>В 1948 году она основала орден милосердия «Сёстры Миссионерки Любви», деятельность которого была направлена на создание школ, приютов, больниц для бедных и больных людей (в том числе – прокажённых,  </a:t>
            </a:r>
            <a:r>
              <a:rPr lang="ru-RU" dirty="0" err="1"/>
              <a:t>неизличимых</a:t>
            </a:r>
            <a:r>
              <a:rPr lang="ru-RU" dirty="0"/>
              <a:t>), независимо от их касты, веры и национальности…</a:t>
            </a:r>
          </a:p>
        </p:txBody>
      </p:sp>
    </p:spTree>
    <p:extLst>
      <p:ext uri="{BB962C8B-B14F-4D97-AF65-F5344CB8AC3E}">
        <p14:creationId xmlns:p14="http://schemas.microsoft.com/office/powerpoint/2010/main" val="1825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95486"/>
            <a:ext cx="8712968" cy="4801314"/>
          </a:xfrm>
          <a:prstGeom prst="rect">
            <a:avLst/>
          </a:prstGeom>
        </p:spPr>
        <p:txBody>
          <a:bodyPr wrap="square">
            <a:spAutoFit/>
          </a:bodyPr>
          <a:lstStyle/>
          <a:p>
            <a:r>
              <a:rPr lang="ru-RU" dirty="0"/>
              <a:t>«… у одного журналиста, наблюдавшего по заданию редакции ежедневную возню </a:t>
            </a:r>
            <a:r>
              <a:rPr lang="ru-RU" b="1" dirty="0"/>
              <a:t>матери Терезы</a:t>
            </a:r>
            <a:r>
              <a:rPr lang="ru-RU" dirty="0"/>
              <a:t> и сестер с умирающими, вырвалось: «Я бы не сделал этого и за миллион долларов!» - «За миллион и я бы не сделала, - ответила мать Тереза. - Только бесплатно.  Из любви к Христу...» </a:t>
            </a:r>
            <a:r>
              <a:rPr lang="ru-RU" b="1" dirty="0"/>
              <a:t>[…] </a:t>
            </a:r>
            <a:r>
              <a:rPr lang="ru-RU" dirty="0"/>
              <a:t>Уже после смерти матери Терезы стало известно, что втайне от окружающих она расставалась со своими наградами, чтобы на вырученные деньги накормить больше бедных, купить лекарства для больных, построить новые приюты для сирот. За 10 тыс. рупий была продана медаль лауреата Нобелевской премии. Мать Тереза отказалась и от банкета в свою честь по поводу вручения этой награды. Отпущенные на проведение приёма деньги она использовала на благотворительный рождественский ужин для 2 тыс. калькуттских бедняков. Когда в 1964 г. Папа Римский Павел VI посетил филиал Ордена в Бомбее, он подарил матери Терезе роскошный лимузин, который сам раньше получил в подарок от американского правительства. Монахиня спокойно рассталась и с этой игрушкой и на полученные деньги построила в штате </a:t>
            </a:r>
            <a:r>
              <a:rPr lang="ru-RU" dirty="0" err="1"/>
              <a:t>Бихар</a:t>
            </a:r>
            <a:r>
              <a:rPr lang="ru-RU" dirty="0"/>
              <a:t> центр дли больных проказой. Основательница Ордена милосердия всегда и во всём следовала девизу </a:t>
            </a:r>
            <a:r>
              <a:rPr lang="ru-RU" dirty="0" err="1"/>
              <a:t>сво</a:t>
            </a:r>
            <a:r>
              <a:rPr lang="ru-RU" dirty="0"/>
              <a:t> ей организации - </a:t>
            </a:r>
            <a:r>
              <a:rPr lang="ru-RU" b="1" dirty="0"/>
              <a:t>«Преодолеть нищету можно лишь одним способом: делиться тем, что у тебя есть».</a:t>
            </a:r>
            <a:endParaRPr lang="ru-RU" dirty="0"/>
          </a:p>
        </p:txBody>
      </p:sp>
    </p:spTree>
    <p:extLst>
      <p:ext uri="{BB962C8B-B14F-4D97-AF65-F5344CB8AC3E}">
        <p14:creationId xmlns:p14="http://schemas.microsoft.com/office/powerpoint/2010/main" val="273303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9168"/>
            <a:ext cx="8229600" cy="857250"/>
          </a:xfrm>
        </p:spPr>
        <p:txBody>
          <a:bodyPr/>
          <a:lstStyle/>
          <a:p>
            <a:r>
              <a:rPr lang="ru-RU" dirty="0">
                <a:solidFill>
                  <a:srgbClr val="990033"/>
                </a:solidFill>
              </a:rPr>
              <a:t>Л</a:t>
            </a:r>
            <a:r>
              <a:rPr lang="ru-RU" dirty="0" smtClean="0">
                <a:solidFill>
                  <a:srgbClr val="990033"/>
                </a:solidFill>
              </a:rPr>
              <a:t>арец </a:t>
            </a:r>
            <a:r>
              <a:rPr lang="ru-RU" dirty="0">
                <a:solidFill>
                  <a:srgbClr val="990033"/>
                </a:solidFill>
              </a:rPr>
              <a:t>М</a:t>
            </a:r>
            <a:r>
              <a:rPr lang="ru-RU" dirty="0" smtClean="0">
                <a:solidFill>
                  <a:srgbClr val="990033"/>
                </a:solidFill>
              </a:rPr>
              <a:t>ира</a:t>
            </a:r>
            <a:endParaRPr lang="ru-RU" dirty="0">
              <a:solidFill>
                <a:srgbClr val="990033"/>
              </a:solidFill>
            </a:endParaRPr>
          </a:p>
        </p:txBody>
      </p:sp>
      <p:sp>
        <p:nvSpPr>
          <p:cNvPr id="3" name="Объект 2"/>
          <p:cNvSpPr>
            <a:spLocks noGrp="1"/>
          </p:cNvSpPr>
          <p:nvPr>
            <p:ph idx="1"/>
          </p:nvPr>
        </p:nvSpPr>
        <p:spPr>
          <a:xfrm>
            <a:off x="3923928" y="1200150"/>
            <a:ext cx="4896544" cy="2991780"/>
          </a:xfrm>
        </p:spPr>
        <p:txBody>
          <a:bodyPr>
            <a:normAutofit fontScale="55000" lnSpcReduction="20000"/>
          </a:bodyPr>
          <a:lstStyle/>
          <a:p>
            <a:pPr marL="0" indent="0" algn="just">
              <a:buNone/>
            </a:pPr>
            <a:r>
              <a:rPr lang="ru-RU" dirty="0" smtClean="0"/>
              <a:t>Дружба, земля, круг, общество, покой, согласие, спокойствие, беседа, ассоциация, братание, братство, Вселенная, гармония, доброжелательность, дружелюбие, единение, единодушие, единство, землячество, лад, лига, любовь, общение, перемирие, побратимство, свет, собрание, совет, соглашение, солидарность, сообщество, банда, бездействие, зло, лень, равнодушие, забота, справедливость, обида, тревога, насилие, ненависть, жизнь, труд.</a:t>
            </a:r>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219" y="1203599"/>
            <a:ext cx="3243127" cy="238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8370" y="4029913"/>
            <a:ext cx="6320508" cy="830995"/>
          </a:xfrm>
          <a:prstGeom prst="rect">
            <a:avLst/>
          </a:prstGeom>
          <a:noFill/>
        </p:spPr>
        <p:txBody>
          <a:bodyPr wrap="none" lIns="91438" tIns="45719" rIns="91438" bIns="45719" rtlCol="0">
            <a:spAutoFit/>
          </a:bodyPr>
          <a:lstStyle/>
          <a:p>
            <a:pPr algn="ctr"/>
            <a:r>
              <a:rPr lang="ru-RU" sz="2400" b="1" dirty="0"/>
              <a:t>Что такое </a:t>
            </a:r>
            <a:r>
              <a:rPr lang="ru-RU" sz="2400" b="1" dirty="0" smtClean="0"/>
              <a:t>мир</a:t>
            </a:r>
            <a:r>
              <a:rPr lang="ru-RU" sz="2400" b="1" dirty="0"/>
              <a:t>? </a:t>
            </a:r>
          </a:p>
          <a:p>
            <a:pPr algn="ctr"/>
            <a:r>
              <a:rPr lang="ru-RU" sz="2400" b="1" dirty="0"/>
              <a:t>Положите в </a:t>
            </a:r>
            <a:r>
              <a:rPr lang="ru-RU" sz="2400" b="1" dirty="0" smtClean="0"/>
              <a:t>ларец близкие </a:t>
            </a:r>
            <a:r>
              <a:rPr lang="ru-RU" sz="2400" b="1" dirty="0"/>
              <a:t>вам слова о мире.</a:t>
            </a:r>
          </a:p>
        </p:txBody>
      </p:sp>
    </p:spTree>
    <p:extLst>
      <p:ext uri="{BB962C8B-B14F-4D97-AF65-F5344CB8AC3E}">
        <p14:creationId xmlns:p14="http://schemas.microsoft.com/office/powerpoint/2010/main" val="5229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367" y="555526"/>
            <a:ext cx="8712968" cy="3970318"/>
          </a:xfrm>
          <a:prstGeom prst="rect">
            <a:avLst/>
          </a:prstGeom>
        </p:spPr>
        <p:txBody>
          <a:bodyPr wrap="square">
            <a:spAutoFit/>
          </a:bodyPr>
          <a:lstStyle/>
          <a:p>
            <a:r>
              <a:rPr lang="ru-RU" dirty="0"/>
              <a:t>«</a:t>
            </a:r>
            <a:r>
              <a:rPr lang="ru-RU" b="1" dirty="0"/>
              <a:t>Мать Тереза</a:t>
            </a:r>
            <a:r>
              <a:rPr lang="ru-RU" dirty="0"/>
              <a:t> собирала средства для нуждающихся по всему миру. Сама она говорила, что «самые малые дела нужно делать с большой любовью». Папа </a:t>
            </a:r>
            <a:r>
              <a:rPr lang="ru-RU" b="1" dirty="0">
                <a:hlinkClick r:id="rId2"/>
              </a:rPr>
              <a:t>Иоанн Павел II</a:t>
            </a:r>
            <a:r>
              <a:rPr lang="ru-RU" dirty="0"/>
              <a:t> спросил мать Терезу, чем может помочь ей. Последовал ответ:</a:t>
            </a:r>
            <a:br>
              <a:rPr lang="ru-RU" dirty="0"/>
            </a:br>
            <a:r>
              <a:rPr lang="ru-RU" dirty="0"/>
              <a:t>«Подарите мне кусок своего Ватикана, я устрою там больницу».</a:t>
            </a:r>
            <a:br>
              <a:rPr lang="ru-RU" dirty="0"/>
            </a:br>
            <a:r>
              <a:rPr lang="ru-RU" dirty="0"/>
              <a:t>После аварии в Чернобыле мать Тереза приехала в СССР. Советское государство </a:t>
            </a:r>
            <a:r>
              <a:rPr lang="ru-RU" b="1" dirty="0"/>
              <a:t>не</a:t>
            </a:r>
            <a:r>
              <a:rPr lang="ru-RU" dirty="0"/>
              <a:t> могло понять её самоотверженности, и мать Терезу заподозрили в шпионаже. К тому же помощь обездоленным была воспринята в советской стране как «пропаганда католичества». </a:t>
            </a:r>
            <a:r>
              <a:rPr lang="ru-RU" b="1" dirty="0"/>
              <a:t>Мать Тереза</a:t>
            </a:r>
            <a:r>
              <a:rPr lang="ru-RU" dirty="0"/>
              <a:t> с другими сестрами Ордена ухаживала за больными. К собственным физическим недугам она относилась с равнодушием. Мать Тереза перенесла туберкулёз, инфаркты, малярию, страдала от артрита. До глубокой старости она, несмотря на свои недуги, продолжала отдавать всю себя больным и обездоленным. В 1997 г. мать Тереза умерла. Через три года после её смерти Орден милосердия содержал более </a:t>
            </a:r>
            <a:r>
              <a:rPr lang="ru-RU" b="1" dirty="0"/>
              <a:t>600</a:t>
            </a:r>
            <a:r>
              <a:rPr lang="ru-RU" dirty="0"/>
              <a:t> больниц и приютов. Деятельность Ордена распространяется на </a:t>
            </a:r>
            <a:r>
              <a:rPr lang="ru-RU" b="1" dirty="0"/>
              <a:t>128</a:t>
            </a:r>
            <a:r>
              <a:rPr lang="ru-RU" dirty="0"/>
              <a:t> стран».</a:t>
            </a:r>
          </a:p>
        </p:txBody>
      </p:sp>
    </p:spTree>
    <p:extLst>
      <p:ext uri="{BB962C8B-B14F-4D97-AF65-F5344CB8AC3E}">
        <p14:creationId xmlns:p14="http://schemas.microsoft.com/office/powerpoint/2010/main" val="19060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990033"/>
                </a:solidFill>
                <a:effectLst>
                  <a:outerShdw blurRad="38100" dist="38100" dir="2700000" algn="tl">
                    <a:srgbClr val="000000">
                      <a:alpha val="43137"/>
                    </a:srgbClr>
                  </a:outerShdw>
                </a:effectLst>
              </a:rPr>
              <a:t>Символы мира</a:t>
            </a:r>
            <a:endParaRPr lang="ru-RU" dirty="0">
              <a:solidFill>
                <a:srgbClr val="990033"/>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3757610" cy="857250"/>
          </a:xfrm>
        </p:spPr>
        <p:txBody>
          <a:bodyPr/>
          <a:lstStyle/>
          <a:p>
            <a:r>
              <a:rPr lang="ru-RU" dirty="0" smtClean="0"/>
              <a:t> </a:t>
            </a:r>
            <a:r>
              <a:rPr lang="ru-RU" dirty="0" smtClean="0">
                <a:solidFill>
                  <a:srgbClr val="990033"/>
                </a:solidFill>
                <a:effectLst>
                  <a:outerShdw blurRad="38100" dist="38100" dir="2700000" algn="tl">
                    <a:srgbClr val="000000">
                      <a:alpha val="43137"/>
                    </a:srgbClr>
                  </a:outerShdw>
                </a:effectLst>
              </a:rPr>
              <a:t>Голубь мира</a:t>
            </a:r>
            <a:endParaRPr lang="ru-RU" dirty="0">
              <a:solidFill>
                <a:srgbClr val="990033"/>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749028"/>
            <a:ext cx="8229600" cy="3394472"/>
          </a:xfrm>
        </p:spPr>
        <p:txBody>
          <a:bodyPr>
            <a:normAutofit fontScale="62500" lnSpcReduction="20000"/>
          </a:bodyPr>
          <a:lstStyle/>
          <a:p>
            <a:r>
              <a:rPr lang="ru-RU" dirty="0" smtClean="0"/>
              <a:t>ещё в древности голубь считался символом плодородия, а впоследствии и мира.</a:t>
            </a:r>
          </a:p>
          <a:p>
            <a:r>
              <a:rPr lang="ru-RU" dirty="0" smtClean="0"/>
              <a:t>Древние люди думали, что у голубя нет желчного пузыря, а желчь со времён Гиппократа считалась причиной злого, сварливого нрава.</a:t>
            </a:r>
          </a:p>
          <a:p>
            <a:r>
              <a:rPr lang="ru-RU" dirty="0" smtClean="0"/>
              <a:t>Голуби считались священными птицами и вестниками богов в странах Востока.</a:t>
            </a:r>
          </a:p>
          <a:p>
            <a:r>
              <a:rPr lang="ru-RU" dirty="0" smtClean="0"/>
              <a:t>В христианстве голубь считался символом Святого Духа. В Библии голубка, выпущенная Ноем, принесла ему оливковый лист как символ примирения стихии. Это считается знаком прощения людей. В средневековье голубь был непременным атрибутом Благовещения, Крещения, Сошествия Святого Духа и Троицы.</a:t>
            </a:r>
          </a:p>
          <a:p>
            <a:pPr>
              <a:buNone/>
            </a:pPr>
            <a:endParaRPr lang="ru-RU" dirty="0"/>
          </a:p>
        </p:txBody>
      </p:sp>
      <p:pic>
        <p:nvPicPr>
          <p:cNvPr id="39938" name="Picture 2" descr="http://a2.muscache.com/pictures/55677598/x_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2" y="142858"/>
            <a:ext cx="2385860" cy="1591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6"/>
            <a:ext cx="8229600" cy="2643206"/>
          </a:xfrm>
        </p:spPr>
        <p:txBody>
          <a:bodyPr>
            <a:normAutofit fontScale="70000" lnSpcReduction="20000"/>
          </a:bodyPr>
          <a:lstStyle/>
          <a:p>
            <a:r>
              <a:rPr lang="ru-RU" dirty="0" smtClean="0"/>
              <a:t>Голубь появлялся на плече пророка Мухаммеда, олицетворяя сходящее на него Божественное вдохновение.</a:t>
            </a:r>
          </a:p>
          <a:p>
            <a:r>
              <a:rPr lang="ru-RU" dirty="0" smtClean="0"/>
              <a:t>Считалось, что дьявол и ведьмы могут принимать любые обличия, кроме голубя, </a:t>
            </a:r>
            <a:r>
              <a:rPr lang="ru-RU" dirty="0" err="1" smtClean="0"/>
              <a:t>осла</a:t>
            </a:r>
            <a:r>
              <a:rPr lang="ru-RU" dirty="0" smtClean="0"/>
              <a:t> и овцы.</a:t>
            </a:r>
          </a:p>
          <a:p>
            <a:r>
              <a:rPr lang="ru-RU" dirty="0" smtClean="0"/>
              <a:t>В Древнем Риме символом мира считались голубки Венеры, которые свили себе гнездо в опрокинутом шлеме Марса.</a:t>
            </a:r>
          </a:p>
          <a:p>
            <a:r>
              <a:rPr lang="ru-RU" dirty="0" smtClean="0"/>
              <a:t>Из-за преданности своему потомству, голубь символизировал материнские чувства. Иногда голубь являлся знаком мудрости.</a:t>
            </a:r>
          </a:p>
          <a:p>
            <a:pPr>
              <a:buNone/>
            </a:pPr>
            <a:endParaRPr lang="ru-RU" dirty="0"/>
          </a:p>
        </p:txBody>
      </p:sp>
      <p:pic>
        <p:nvPicPr>
          <p:cNvPr id="38914" name="Picture 2" descr="http://www.empireposter.de/bilder/bilder_XL/3997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546" y="2571750"/>
            <a:ext cx="3643338" cy="24483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otvet.imgsmail.ru/download/625fd03efd034ed6692133a4fbfef60f_i-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714362"/>
            <a:ext cx="4548180" cy="4139615"/>
          </a:xfrm>
          <a:prstGeom prst="rect">
            <a:avLst/>
          </a:prstGeom>
          <a:noFill/>
        </p:spPr>
      </p:pic>
      <p:sp>
        <p:nvSpPr>
          <p:cNvPr id="2" name="Заголовок 1"/>
          <p:cNvSpPr>
            <a:spLocks noGrp="1"/>
          </p:cNvSpPr>
          <p:nvPr>
            <p:ph type="title"/>
          </p:nvPr>
        </p:nvSpPr>
        <p:spPr>
          <a:xfrm>
            <a:off x="4357686" y="205979"/>
            <a:ext cx="4329114" cy="857250"/>
          </a:xfrm>
        </p:spPr>
        <p:txBody>
          <a:bodyPr/>
          <a:lstStyle/>
          <a:p>
            <a:r>
              <a:rPr lang="ru-RU" dirty="0" smtClean="0">
                <a:solidFill>
                  <a:srgbClr val="990033"/>
                </a:solidFill>
                <a:effectLst>
                  <a:outerShdw blurRad="38100" dist="38100" dir="2700000" algn="tl">
                    <a:srgbClr val="000000">
                      <a:alpha val="43137"/>
                    </a:srgbClr>
                  </a:outerShdw>
                </a:effectLst>
              </a:rPr>
              <a:t>Оливковая ветвь</a:t>
            </a:r>
            <a:endParaRPr lang="ru-RU" dirty="0">
              <a:solidFill>
                <a:srgbClr val="990033"/>
              </a:solidFill>
              <a:effectLst>
                <a:outerShdw blurRad="38100" dist="38100" dir="2700000" algn="tl">
                  <a:srgbClr val="000000">
                    <a:alpha val="43137"/>
                  </a:srgbClr>
                </a:outerShdw>
              </a:effectLst>
            </a:endParaRPr>
          </a:p>
        </p:txBody>
      </p:sp>
      <p:sp>
        <p:nvSpPr>
          <p:cNvPr id="4" name="Прямоугольник 3"/>
          <p:cNvSpPr/>
          <p:nvPr/>
        </p:nvSpPr>
        <p:spPr>
          <a:xfrm>
            <a:off x="4643438" y="1285866"/>
            <a:ext cx="3857652" cy="2585323"/>
          </a:xfrm>
          <a:prstGeom prst="rect">
            <a:avLst/>
          </a:prstGeom>
        </p:spPr>
        <p:txBody>
          <a:bodyPr wrap="square">
            <a:spAutoFit/>
          </a:bodyPr>
          <a:lstStyle/>
          <a:p>
            <a:r>
              <a:rPr lang="ru-RU" dirty="0" smtClean="0"/>
              <a:t>Оливковая ветвь является символом мира, перемирия. По Библии, была принесена Ною голубем в знак того, что гнев Бога на людей стих, и Всемирный потоп прекратился.</a:t>
            </a:r>
            <a:r>
              <a:rPr lang="ru-RU" baseline="30000" dirty="0" smtClean="0"/>
              <a:t> </a:t>
            </a:r>
            <a:r>
              <a:rPr lang="ru-RU" dirty="0" smtClean="0"/>
              <a:t>Оливковое деревце выросло самым первым после потопа, и поэтому его ветвь стала вестью о мире между Богом и человеком. </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i31.tinypic.com/i1miq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388" y="2285998"/>
            <a:ext cx="2571768" cy="2571768"/>
          </a:xfrm>
          <a:prstGeom prst="rect">
            <a:avLst/>
          </a:prstGeom>
          <a:noFill/>
        </p:spPr>
      </p:pic>
      <p:sp>
        <p:nvSpPr>
          <p:cNvPr id="2" name="Заголовок 1"/>
          <p:cNvSpPr>
            <a:spLocks noGrp="1"/>
          </p:cNvSpPr>
          <p:nvPr>
            <p:ph type="title"/>
          </p:nvPr>
        </p:nvSpPr>
        <p:spPr>
          <a:xfrm>
            <a:off x="500034" y="0"/>
            <a:ext cx="5257808" cy="857250"/>
          </a:xfrm>
        </p:spPr>
        <p:txBody>
          <a:bodyPr/>
          <a:lstStyle/>
          <a:p>
            <a:r>
              <a:rPr lang="ru-RU" dirty="0" err="1" smtClean="0">
                <a:solidFill>
                  <a:srgbClr val="990033"/>
                </a:solidFill>
                <a:effectLst>
                  <a:outerShdw blurRad="38100" dist="38100" dir="2700000" algn="tl">
                    <a:srgbClr val="000000">
                      <a:alpha val="43137"/>
                    </a:srgbClr>
                  </a:outerShdw>
                </a:effectLst>
              </a:rPr>
              <a:t>Пацифик</a:t>
            </a:r>
            <a:endParaRPr lang="ru-RU" dirty="0">
              <a:solidFill>
                <a:srgbClr val="990033"/>
              </a:solidFill>
              <a:effectLst>
                <a:outerShdw blurRad="38100" dist="38100" dir="2700000" algn="tl">
                  <a:srgbClr val="000000">
                    <a:alpha val="43137"/>
                  </a:srgbClr>
                </a:outerShdw>
              </a:effectLst>
            </a:endParaRPr>
          </a:p>
        </p:txBody>
      </p:sp>
      <p:pic>
        <p:nvPicPr>
          <p:cNvPr id="43010" name="Picture 2" descr="http://otvet.imgsmail.ru/download/34dca60e081c7242dfaf2c8b18a3fe4c_h-8.jpg"/>
          <p:cNvPicPr>
            <a:picLocks noChangeAspect="1" noChangeArrowheads="1"/>
          </p:cNvPicPr>
          <p:nvPr/>
        </p:nvPicPr>
        <p:blipFill>
          <a:blip r:embed="rId4"/>
          <a:srcRect/>
          <a:stretch>
            <a:fillRect/>
          </a:stretch>
        </p:blipFill>
        <p:spPr bwMode="auto">
          <a:xfrm>
            <a:off x="6572264" y="285734"/>
            <a:ext cx="2214578" cy="1000939"/>
          </a:xfrm>
          <a:prstGeom prst="rect">
            <a:avLst/>
          </a:prstGeom>
          <a:noFill/>
        </p:spPr>
      </p:pic>
      <p:sp>
        <p:nvSpPr>
          <p:cNvPr id="5" name="Прямоугольник 4"/>
          <p:cNvSpPr/>
          <p:nvPr/>
        </p:nvSpPr>
        <p:spPr>
          <a:xfrm>
            <a:off x="4786314" y="1428742"/>
            <a:ext cx="3643338" cy="1477328"/>
          </a:xfrm>
          <a:prstGeom prst="rect">
            <a:avLst/>
          </a:prstGeom>
        </p:spPr>
        <p:txBody>
          <a:bodyPr wrap="square">
            <a:spAutoFit/>
          </a:bodyPr>
          <a:lstStyle/>
          <a:p>
            <a:r>
              <a:rPr lang="ru-RU" dirty="0" smtClean="0"/>
              <a:t>4. Ещё одним возможным значением знака </a:t>
            </a:r>
            <a:r>
              <a:rPr lang="ru-RU" dirty="0" err="1" smtClean="0"/>
              <a:t>Пацифик</a:t>
            </a:r>
            <a:r>
              <a:rPr lang="ru-RU" dirty="0" smtClean="0"/>
              <a:t> может быть объединение всех дорог в одну как символ единства человечества.</a:t>
            </a:r>
            <a:endParaRPr lang="ru-RU" dirty="0"/>
          </a:p>
        </p:txBody>
      </p:sp>
      <p:sp>
        <p:nvSpPr>
          <p:cNvPr id="6" name="Прямоугольник 5"/>
          <p:cNvSpPr/>
          <p:nvPr/>
        </p:nvSpPr>
        <p:spPr>
          <a:xfrm>
            <a:off x="214282" y="857238"/>
            <a:ext cx="4572000" cy="1754326"/>
          </a:xfrm>
          <a:prstGeom prst="rect">
            <a:avLst/>
          </a:prstGeom>
        </p:spPr>
        <p:txBody>
          <a:bodyPr>
            <a:spAutoFit/>
          </a:bodyPr>
          <a:lstStyle/>
          <a:p>
            <a:r>
              <a:rPr lang="ru-RU" dirty="0" smtClean="0"/>
              <a:t>1. Я изобразил себя, человека в отчаянии, с руками опущенными и вытянутыми в стороны, как у крестьянина перед расстрельным взводом у Гойи. Я формализовал рисунок в линию, и сделал круг вокруг него. (</a:t>
            </a:r>
            <a:r>
              <a:rPr lang="ru-RU" dirty="0" err="1" smtClean="0"/>
              <a:t>Джеральд</a:t>
            </a:r>
            <a:r>
              <a:rPr lang="ru-RU" dirty="0" smtClean="0"/>
              <a:t> </a:t>
            </a:r>
            <a:r>
              <a:rPr lang="ru-RU" dirty="0" err="1" smtClean="0"/>
              <a:t>Холтом</a:t>
            </a:r>
            <a:r>
              <a:rPr lang="ru-RU" dirty="0" smtClean="0"/>
              <a:t>)</a:t>
            </a:r>
            <a:endParaRPr lang="ru-RU" dirty="0"/>
          </a:p>
        </p:txBody>
      </p:sp>
      <p:pic>
        <p:nvPicPr>
          <p:cNvPr id="43014" name="Picture 6" descr="http://25.media.tumblr.com/tumblr_lt7au5zVzc1qklw8ro1_12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786" y="2643188"/>
            <a:ext cx="2928958" cy="2257551"/>
          </a:xfrm>
          <a:prstGeom prst="rect">
            <a:avLst/>
          </a:prstGeom>
          <a:noFill/>
        </p:spPr>
      </p:pic>
      <p:sp>
        <p:nvSpPr>
          <p:cNvPr id="8" name="TextBox 7"/>
          <p:cNvSpPr txBox="1"/>
          <p:nvPr/>
        </p:nvSpPr>
        <p:spPr>
          <a:xfrm>
            <a:off x="71406" y="2786064"/>
            <a:ext cx="428628" cy="369332"/>
          </a:xfrm>
          <a:prstGeom prst="rect">
            <a:avLst/>
          </a:prstGeom>
          <a:noFill/>
        </p:spPr>
        <p:txBody>
          <a:bodyPr wrap="square" rtlCol="0">
            <a:spAutoFit/>
          </a:bodyPr>
          <a:lstStyle/>
          <a:p>
            <a:r>
              <a:rPr lang="ru-RU" dirty="0" smtClean="0"/>
              <a:t>2.</a:t>
            </a:r>
            <a:endParaRPr lang="ru-RU" dirty="0"/>
          </a:p>
        </p:txBody>
      </p:sp>
      <p:sp>
        <p:nvSpPr>
          <p:cNvPr id="9" name="TextBox 8"/>
          <p:cNvSpPr txBox="1"/>
          <p:nvPr/>
        </p:nvSpPr>
        <p:spPr>
          <a:xfrm>
            <a:off x="6286512" y="214296"/>
            <a:ext cx="428628" cy="369332"/>
          </a:xfrm>
          <a:prstGeom prst="rect">
            <a:avLst/>
          </a:prstGeom>
          <a:noFill/>
        </p:spPr>
        <p:txBody>
          <a:bodyPr wrap="square" rtlCol="0">
            <a:spAutoFit/>
          </a:bodyPr>
          <a:lstStyle/>
          <a:p>
            <a:r>
              <a:rPr lang="ru-RU" dirty="0" smtClean="0"/>
              <a:t>3.</a:t>
            </a:r>
            <a:endParaRPr lang="ru-RU" dirty="0"/>
          </a:p>
        </p:txBody>
      </p:sp>
      <p:sp>
        <p:nvSpPr>
          <p:cNvPr id="10" name="Прямоугольник 9"/>
          <p:cNvSpPr/>
          <p:nvPr/>
        </p:nvSpPr>
        <p:spPr>
          <a:xfrm>
            <a:off x="0" y="4881890"/>
            <a:ext cx="6572280" cy="261610"/>
          </a:xfrm>
          <a:prstGeom prst="rect">
            <a:avLst/>
          </a:prstGeom>
        </p:spPr>
        <p:txBody>
          <a:bodyPr wrap="square">
            <a:spAutoFit/>
          </a:bodyPr>
          <a:lstStyle/>
          <a:p>
            <a:r>
              <a:rPr lang="ru-RU" sz="1100" dirty="0" smtClean="0"/>
              <a:t>Сочетание семафорных сигналов N и D, что означает «ядерное разоружение» (англ. </a:t>
            </a:r>
            <a:r>
              <a:rPr lang="ru-RU" sz="1100" i="1" dirty="0" err="1" smtClean="0"/>
              <a:t>nuclear</a:t>
            </a:r>
            <a:r>
              <a:rPr lang="ru-RU" sz="1100" i="1" dirty="0" smtClean="0"/>
              <a:t> </a:t>
            </a:r>
            <a:r>
              <a:rPr lang="ru-RU" sz="1100" i="1" dirty="0" err="1" smtClean="0"/>
              <a:t>disarmament</a:t>
            </a:r>
            <a:r>
              <a:rPr lang="ru-RU" sz="1100" dirty="0" smtClean="0"/>
              <a:t>).</a:t>
            </a:r>
            <a:endParaRPr lang="ru-RU"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Рисунок 1" descr="colombe-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350" y="282390"/>
            <a:ext cx="1207294" cy="12072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Рисунок 2" descr="4d51c40d80346_369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7316" y="282390"/>
            <a:ext cx="1207294" cy="1207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Рисунок 20" descr="16724820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8764" y="250031"/>
            <a:ext cx="1250156" cy="13001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8" descr="1487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3829" y="525066"/>
            <a:ext cx="1328738" cy="750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Рисунок 7" descr="look.com.ua-6817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225" y="2005466"/>
            <a:ext cx="1214438"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9" descr="ZZnMi0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5932" y="479686"/>
            <a:ext cx="850106" cy="8501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Рисунок 15" descr="main_bi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80698" y="1710646"/>
            <a:ext cx="1486111" cy="1304018"/>
          </a:xfrm>
          <a:prstGeom prst="rect">
            <a:avLst/>
          </a:prstGeom>
          <a:noFill/>
          <a:extLst>
            <a:ext uri="{909E8E84-426E-40DD-AFC4-6F175D3DCCD1}">
              <a14:hiddenFill xmlns:a14="http://schemas.microsoft.com/office/drawing/2010/main">
                <a:solidFill>
                  <a:srgbClr val="FFFFFF"/>
                </a:solidFill>
              </a14:hiddenFill>
            </a:ext>
          </a:extLst>
        </p:spPr>
      </p:pic>
      <p:pic>
        <p:nvPicPr>
          <p:cNvPr id="2061" name="Рисунок 18" descr="7d0ae76d96e3b22c38197e05770995e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48763" y="1670300"/>
            <a:ext cx="1371600" cy="1585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0" y="-167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pic>
        <p:nvPicPr>
          <p:cNvPr id="2077" name="Рисунок 19" descr="information_items_2092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467" y="1765348"/>
            <a:ext cx="1850231" cy="1350169"/>
          </a:xfrm>
          <a:prstGeom prst="rect">
            <a:avLst/>
          </a:prstGeom>
          <a:noFill/>
          <a:extLst>
            <a:ext uri="{909E8E84-426E-40DD-AFC4-6F175D3DCCD1}">
              <a14:hiddenFill xmlns:a14="http://schemas.microsoft.com/office/drawing/2010/main">
                <a:solidFill>
                  <a:srgbClr val="FFFFFF"/>
                </a:solidFill>
              </a14:hiddenFill>
            </a:ext>
          </a:extLst>
        </p:spPr>
      </p:pic>
      <p:pic>
        <p:nvPicPr>
          <p:cNvPr id="2076" name="Рисунок 27" descr="341491_798_363851122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57345" y="1802957"/>
            <a:ext cx="1107281"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Рисунок 21" descr="51f22307-b960-82e4-b960-82eba3090304_photo_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2883" y="3368489"/>
            <a:ext cx="1278731"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Рисунок 22" descr="i"/>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209224" y="3478167"/>
            <a:ext cx="1593056" cy="1157288"/>
          </a:xfrm>
          <a:prstGeom prst="rect">
            <a:avLst/>
          </a:prstGeom>
          <a:noFill/>
          <a:extLst>
            <a:ext uri="{909E8E84-426E-40DD-AFC4-6F175D3DCCD1}">
              <a14:hiddenFill xmlns:a14="http://schemas.microsoft.com/office/drawing/2010/main">
                <a:solidFill>
                  <a:srgbClr val="FFFFFF"/>
                </a:solidFill>
              </a14:hiddenFill>
            </a:ext>
          </a:extLst>
        </p:spPr>
      </p:pic>
      <p:pic>
        <p:nvPicPr>
          <p:cNvPr id="2073" name="Рисунок 23" descr="4770028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83831" y="3317853"/>
            <a:ext cx="1021556" cy="1300163"/>
          </a:xfrm>
          <a:prstGeom prst="rect">
            <a:avLst/>
          </a:prstGeom>
          <a:noFill/>
          <a:extLst>
            <a:ext uri="{909E8E84-426E-40DD-AFC4-6F175D3DCCD1}">
              <a14:hiddenFill xmlns:a14="http://schemas.microsoft.com/office/drawing/2010/main">
                <a:solidFill>
                  <a:srgbClr val="FFFFFF"/>
                </a:solidFill>
              </a14:hiddenFill>
            </a:ext>
          </a:extLst>
        </p:spPr>
      </p:pic>
      <p:pic>
        <p:nvPicPr>
          <p:cNvPr id="2072" name="Рисунок 26" descr="LogoDZh"/>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39893" y="3438035"/>
            <a:ext cx="2250281" cy="1128713"/>
          </a:xfrm>
          <a:prstGeom prst="rect">
            <a:avLst/>
          </a:prstGeom>
          <a:noFill/>
          <a:extLst>
            <a:ext uri="{909E8E84-426E-40DD-AFC4-6F175D3DCCD1}">
              <a14:hiddenFill xmlns:a14="http://schemas.microsoft.com/office/drawing/2010/main">
                <a:solidFill>
                  <a:srgbClr val="FFFFFF"/>
                </a:solidFill>
              </a14:hiddenFill>
            </a:ext>
          </a:extLst>
        </p:spPr>
      </p:pic>
      <p:pic>
        <p:nvPicPr>
          <p:cNvPr id="2068" name="Рисунок 32" descr="53db661a38e2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355293" y="1836785"/>
            <a:ext cx="1057275" cy="12001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1"/>
          <p:cNvSpPr>
            <a:spLocks noChangeArrowheads="1"/>
          </p:cNvSpPr>
          <p:nvPr/>
        </p:nvSpPr>
        <p:spPr bwMode="auto">
          <a:xfrm>
            <a:off x="0" y="-1673"/>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sp>
        <p:nvSpPr>
          <p:cNvPr id="13" name="Rectangle 32"/>
          <p:cNvSpPr>
            <a:spLocks noChangeArrowheads="1"/>
          </p:cNvSpPr>
          <p:nvPr/>
        </p:nvSpPr>
        <p:spPr bwMode="auto">
          <a:xfrm>
            <a:off x="4392446" y="1469939"/>
            <a:ext cx="29719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14" name="Rectangle 33"/>
          <p:cNvSpPr>
            <a:spLocks noChangeArrowheads="1"/>
          </p:cNvSpPr>
          <p:nvPr/>
        </p:nvSpPr>
        <p:spPr bwMode="auto">
          <a:xfrm>
            <a:off x="4445345" y="2820108"/>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0" name="Rectangle 39"/>
          <p:cNvSpPr>
            <a:spLocks noChangeArrowheads="1"/>
          </p:cNvSpPr>
          <p:nvPr/>
        </p:nvSpPr>
        <p:spPr bwMode="auto">
          <a:xfrm>
            <a:off x="4445345" y="1011387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1" name="Rectangle 40"/>
          <p:cNvSpPr>
            <a:spLocks noChangeArrowheads="1"/>
          </p:cNvSpPr>
          <p:nvPr/>
        </p:nvSpPr>
        <p:spPr bwMode="auto">
          <a:xfrm>
            <a:off x="4445345" y="1131402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2" name="Rectangle 41"/>
          <p:cNvSpPr>
            <a:spLocks noChangeArrowheads="1"/>
          </p:cNvSpPr>
          <p:nvPr/>
        </p:nvSpPr>
        <p:spPr bwMode="auto">
          <a:xfrm>
            <a:off x="4445345" y="12514177"/>
            <a:ext cx="1913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algn="just" defTabSz="685783" eaLnBrk="0" fontAlgn="base" hangingPunct="0">
              <a:spcBef>
                <a:spcPct val="0"/>
              </a:spcBef>
              <a:spcAft>
                <a:spcPct val="0"/>
              </a:spcAft>
            </a:pPr>
            <a:r>
              <a:rPr kumimoji="0" lang="ru-RU" altLang="ru-RU"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altLang="ru-RU" sz="1400">
              <a:latin typeface="Arial" panose="020B0604020202020204" pitchFamily="34" charset="0"/>
            </a:endParaRPr>
          </a:p>
        </p:txBody>
      </p:sp>
      <p:sp>
        <p:nvSpPr>
          <p:cNvPr id="23" name="Rectangle 42"/>
          <p:cNvSpPr>
            <a:spLocks noChangeArrowheads="1"/>
          </p:cNvSpPr>
          <p:nvPr/>
        </p:nvSpPr>
        <p:spPr bwMode="auto">
          <a:xfrm>
            <a:off x="-30956" y="1371432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endParaRPr lang="ru-RU"/>
          </a:p>
        </p:txBody>
      </p:sp>
      <p:pic>
        <p:nvPicPr>
          <p:cNvPr id="44" name="Рисунок 28" descr="sj"/>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36039" y="301093"/>
            <a:ext cx="1471613" cy="1107281"/>
          </a:xfrm>
          <a:prstGeom prst="rect">
            <a:avLst/>
          </a:prstGeom>
          <a:noFill/>
          <a:extLst>
            <a:ext uri="{909E8E84-426E-40DD-AFC4-6F175D3DCCD1}">
              <a14:hiddenFill xmlns:a14="http://schemas.microsoft.com/office/drawing/2010/main">
                <a:solidFill>
                  <a:srgbClr val="FFFFFF"/>
                </a:solidFill>
              </a14:hiddenFill>
            </a:ext>
          </a:extLst>
        </p:spPr>
      </p:pic>
      <p:pic>
        <p:nvPicPr>
          <p:cNvPr id="45" name="Рисунок 30" descr="kto"/>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89081" y="1863180"/>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46" name="Рисунок 31" descr="5LavAN_original"/>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062653" y="3350207"/>
            <a:ext cx="1014413"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мира</a:t>
            </a:r>
            <a:endParaRPr lang="ru-RU" dirty="0"/>
          </a:p>
        </p:txBody>
      </p:sp>
      <p:sp>
        <p:nvSpPr>
          <p:cNvPr id="3" name="Объект 2"/>
          <p:cNvSpPr>
            <a:spLocks noGrp="1"/>
          </p:cNvSpPr>
          <p:nvPr>
            <p:ph idx="1"/>
          </p:nvPr>
        </p:nvSpPr>
        <p:spPr>
          <a:xfrm>
            <a:off x="1506488" y="987574"/>
            <a:ext cx="6131024" cy="507503"/>
          </a:xfrm>
        </p:spPr>
        <p:txBody>
          <a:bodyPr>
            <a:noAutofit/>
          </a:bodyPr>
          <a:lstStyle/>
          <a:p>
            <a:pPr marL="0" indent="0" algn="ctr">
              <a:buNone/>
            </a:pPr>
            <a:r>
              <a:rPr lang="ru-RU" sz="2400" dirty="0" smtClean="0">
                <a:hlinkClick r:id="rId2"/>
              </a:rPr>
              <a:t>Международный Комитет Красного Креста</a:t>
            </a:r>
            <a:endParaRPr lang="ru-RU" sz="2400" dirty="0"/>
          </a:p>
        </p:txBody>
      </p:sp>
      <p:sp>
        <p:nvSpPr>
          <p:cNvPr id="4" name="TextBox 3"/>
          <p:cNvSpPr txBox="1"/>
          <p:nvPr/>
        </p:nvSpPr>
        <p:spPr>
          <a:xfrm>
            <a:off x="827584" y="4011910"/>
            <a:ext cx="7488832" cy="369332"/>
          </a:xfrm>
          <a:prstGeom prst="rect">
            <a:avLst/>
          </a:prstGeom>
          <a:noFill/>
        </p:spPr>
        <p:txBody>
          <a:bodyPr wrap="square" rtlCol="0">
            <a:spAutoFit/>
          </a:bodyPr>
          <a:lstStyle/>
          <a:p>
            <a:pPr algn="ctr"/>
            <a:r>
              <a:rPr lang="ru-RU" b="1" dirty="0" smtClean="0"/>
              <a:t>Приведите примеры деятельности Красного Креста в защиту мира.</a:t>
            </a:r>
            <a:endParaRPr lang="ru-RU" b="1"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1743657"/>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666898"/>
            <a:ext cx="2698303" cy="224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4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Сохранение мира</a:t>
            </a:r>
            <a:endParaRPr lang="ru-RU" dirty="0"/>
          </a:p>
        </p:txBody>
      </p:sp>
      <p:sp>
        <p:nvSpPr>
          <p:cNvPr id="3" name="Объект 2"/>
          <p:cNvSpPr>
            <a:spLocks noGrp="1"/>
          </p:cNvSpPr>
          <p:nvPr>
            <p:ph idx="1"/>
          </p:nvPr>
        </p:nvSpPr>
        <p:spPr>
          <a:xfrm>
            <a:off x="2710115" y="1063294"/>
            <a:ext cx="3610744" cy="507503"/>
          </a:xfrm>
        </p:spPr>
        <p:txBody>
          <a:bodyPr>
            <a:normAutofit fontScale="85000" lnSpcReduction="10000"/>
          </a:bodyPr>
          <a:lstStyle/>
          <a:p>
            <a:pPr marL="0" indent="0" algn="ctr">
              <a:buNone/>
            </a:pPr>
            <a:r>
              <a:rPr lang="ru-RU" dirty="0" smtClean="0">
                <a:hlinkClick r:id="rId2"/>
              </a:rPr>
              <a:t>Фонд «Чистые моря»</a:t>
            </a:r>
            <a:endParaRPr lang="ru-RU" dirty="0"/>
          </a:p>
        </p:txBody>
      </p:sp>
      <p:sp>
        <p:nvSpPr>
          <p:cNvPr id="4" name="TextBox 3"/>
          <p:cNvSpPr txBox="1"/>
          <p:nvPr/>
        </p:nvSpPr>
        <p:spPr>
          <a:xfrm>
            <a:off x="899592" y="3939902"/>
            <a:ext cx="6984776" cy="646331"/>
          </a:xfrm>
          <a:prstGeom prst="rect">
            <a:avLst/>
          </a:prstGeom>
          <a:noFill/>
        </p:spPr>
        <p:txBody>
          <a:bodyPr wrap="square" rtlCol="0">
            <a:spAutoFit/>
          </a:bodyPr>
          <a:lstStyle/>
          <a:p>
            <a:pPr algn="ctr"/>
            <a:r>
              <a:rPr lang="ru-RU" b="1" dirty="0" smtClean="0"/>
              <a:t>С какими полезными делами по сохранению мира связана деятельность этого фонда?</a:t>
            </a:r>
            <a:endParaRPr lang="ru-RU" b="1"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563638"/>
            <a:ext cx="378395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1441" y="1637201"/>
            <a:ext cx="3876088" cy="223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Укрепление мира</a:t>
            </a:r>
            <a:endParaRPr lang="ru-RU" dirty="0"/>
          </a:p>
        </p:txBody>
      </p:sp>
      <p:sp>
        <p:nvSpPr>
          <p:cNvPr id="3" name="Объект 2"/>
          <p:cNvSpPr>
            <a:spLocks noGrp="1"/>
          </p:cNvSpPr>
          <p:nvPr>
            <p:ph idx="1"/>
          </p:nvPr>
        </p:nvSpPr>
        <p:spPr>
          <a:xfrm>
            <a:off x="2828486" y="987574"/>
            <a:ext cx="3662068" cy="651519"/>
          </a:xfrm>
        </p:spPr>
        <p:txBody>
          <a:bodyPr>
            <a:normAutofit/>
          </a:bodyPr>
          <a:lstStyle/>
          <a:p>
            <a:pPr marL="0" indent="0">
              <a:buNone/>
            </a:pPr>
            <a:r>
              <a:rPr lang="ru-RU" sz="2800" dirty="0" smtClean="0">
                <a:hlinkClick r:id="rId2"/>
              </a:rPr>
              <a:t>Фонд «Подари жизнь»</a:t>
            </a:r>
            <a:endParaRPr lang="ru-RU" sz="2800" dirty="0"/>
          </a:p>
        </p:txBody>
      </p:sp>
      <p:sp>
        <p:nvSpPr>
          <p:cNvPr id="4" name="TextBox 3"/>
          <p:cNvSpPr txBox="1"/>
          <p:nvPr/>
        </p:nvSpPr>
        <p:spPr>
          <a:xfrm>
            <a:off x="1707192" y="4299942"/>
            <a:ext cx="5904656" cy="369332"/>
          </a:xfrm>
          <a:prstGeom prst="rect">
            <a:avLst/>
          </a:prstGeom>
          <a:noFill/>
        </p:spPr>
        <p:txBody>
          <a:bodyPr wrap="square" rtlCol="0">
            <a:spAutoFit/>
          </a:bodyPr>
          <a:lstStyle/>
          <a:p>
            <a:r>
              <a:rPr lang="ru-RU" b="1" dirty="0" smtClean="0"/>
              <a:t>Как деятельность фонда помогает укреплению мира?</a:t>
            </a:r>
            <a:endParaRPr lang="ru-RU" b="1"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535058"/>
            <a:ext cx="3832009" cy="23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659425"/>
            <a:ext cx="3669779" cy="206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3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мира</a:t>
            </a:r>
            <a:endParaRPr lang="ru-RU" dirty="0"/>
          </a:p>
        </p:txBody>
      </p:sp>
      <p:sp>
        <p:nvSpPr>
          <p:cNvPr id="3" name="Объект 2"/>
          <p:cNvSpPr>
            <a:spLocks noGrp="1"/>
          </p:cNvSpPr>
          <p:nvPr>
            <p:ph idx="1"/>
          </p:nvPr>
        </p:nvSpPr>
        <p:spPr>
          <a:xfrm>
            <a:off x="3275856" y="987574"/>
            <a:ext cx="2541049" cy="432048"/>
          </a:xfrm>
        </p:spPr>
        <p:txBody>
          <a:bodyPr>
            <a:normAutofit fontScale="85000" lnSpcReduction="20000"/>
          </a:bodyPr>
          <a:lstStyle/>
          <a:p>
            <a:pPr marL="0" indent="0">
              <a:buNone/>
            </a:pPr>
            <a:r>
              <a:rPr lang="ru-RU" u="sng" dirty="0" smtClean="0">
                <a:hlinkClick r:id="rId2"/>
              </a:rPr>
              <a:t>Посланцы мира</a:t>
            </a:r>
            <a:endParaRPr lang="ru-RU" u="sng" dirty="0"/>
          </a:p>
        </p:txBody>
      </p:sp>
      <p:sp>
        <p:nvSpPr>
          <p:cNvPr id="5" name="TextBox 4"/>
          <p:cNvSpPr txBox="1"/>
          <p:nvPr/>
        </p:nvSpPr>
        <p:spPr>
          <a:xfrm>
            <a:off x="2123728" y="4299942"/>
            <a:ext cx="4983672" cy="369332"/>
          </a:xfrm>
          <a:prstGeom prst="rect">
            <a:avLst/>
          </a:prstGeom>
          <a:noFill/>
        </p:spPr>
        <p:txBody>
          <a:bodyPr wrap="none" rtlCol="0">
            <a:spAutoFit/>
          </a:bodyPr>
          <a:lstStyle/>
          <a:p>
            <a:r>
              <a:rPr lang="ru-RU" b="1" dirty="0" smtClean="0"/>
              <a:t>Как Посланец мира способствует защите мира?</a:t>
            </a:r>
            <a:endParaRPr lang="ru-RU"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1" y="1460084"/>
            <a:ext cx="176742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1158" y="1464053"/>
            <a:ext cx="1832977" cy="11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3337" y="1460084"/>
            <a:ext cx="1597496" cy="104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3426" y="1203598"/>
            <a:ext cx="1807677" cy="11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306" y="2654944"/>
            <a:ext cx="176742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3728" y="2640434"/>
            <a:ext cx="1747839" cy="161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88561" y="2444381"/>
            <a:ext cx="1560583" cy="101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13830" y="1596628"/>
            <a:ext cx="1623510" cy="105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68396" y="2787774"/>
            <a:ext cx="1914378" cy="124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691001" y="2501442"/>
            <a:ext cx="1569817" cy="102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394787" y="3147814"/>
            <a:ext cx="1523012" cy="99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Укрепление мира</a:t>
            </a:r>
            <a:endParaRPr lang="ru-RU" dirty="0"/>
          </a:p>
        </p:txBody>
      </p:sp>
      <p:sp>
        <p:nvSpPr>
          <p:cNvPr id="3" name="Объект 2"/>
          <p:cNvSpPr>
            <a:spLocks noGrp="1"/>
          </p:cNvSpPr>
          <p:nvPr>
            <p:ph idx="1"/>
          </p:nvPr>
        </p:nvSpPr>
        <p:spPr>
          <a:xfrm>
            <a:off x="2339752" y="1059582"/>
            <a:ext cx="4541676" cy="432048"/>
          </a:xfrm>
        </p:spPr>
        <p:txBody>
          <a:bodyPr>
            <a:normAutofit fontScale="70000" lnSpcReduction="20000"/>
          </a:bodyPr>
          <a:lstStyle/>
          <a:p>
            <a:pPr marL="0" indent="0">
              <a:buNone/>
            </a:pPr>
            <a:r>
              <a:rPr lang="ru-RU" sz="2800" dirty="0" smtClean="0">
                <a:hlinkClick r:id="rId2"/>
              </a:rPr>
              <a:t>Благотворительный фонд «Дети Мира»</a:t>
            </a:r>
            <a:endParaRPr lang="ru-RU" sz="2800" dirty="0"/>
          </a:p>
        </p:txBody>
      </p:sp>
      <p:sp>
        <p:nvSpPr>
          <p:cNvPr id="4" name="TextBox 3"/>
          <p:cNvSpPr txBox="1"/>
          <p:nvPr/>
        </p:nvSpPr>
        <p:spPr>
          <a:xfrm>
            <a:off x="683568" y="4011910"/>
            <a:ext cx="7992888" cy="646331"/>
          </a:xfrm>
          <a:prstGeom prst="rect">
            <a:avLst/>
          </a:prstGeom>
          <a:noFill/>
        </p:spPr>
        <p:txBody>
          <a:bodyPr wrap="square" rtlCol="0">
            <a:spAutoFit/>
          </a:bodyPr>
          <a:lstStyle/>
          <a:p>
            <a:pPr algn="ctr"/>
            <a:r>
              <a:rPr lang="ru-RU" b="1" dirty="0" smtClean="0"/>
              <a:t>Что такое благотворительность? Приведите примеры деятельности благотворительного фонда.</a:t>
            </a:r>
            <a:endParaRPr lang="ru-RU"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2216756"/>
            <a:ext cx="3600400" cy="76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1502688"/>
            <a:ext cx="1781574" cy="250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4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7494"/>
            <a:ext cx="7886700" cy="826994"/>
          </a:xfrm>
        </p:spPr>
        <p:txBody>
          <a:bodyPr>
            <a:normAutofit fontScale="90000"/>
          </a:bodyPr>
          <a:lstStyle/>
          <a:p>
            <a:pPr algn="ctr"/>
            <a:r>
              <a:rPr lang="ru-RU" sz="3000" b="1" dirty="0" smtClean="0">
                <a:solidFill>
                  <a:srgbClr val="990033"/>
                </a:solidFill>
              </a:rPr>
              <a:t>Внимание! </a:t>
            </a:r>
            <a:br>
              <a:rPr lang="ru-RU" sz="3000" b="1" dirty="0" smtClean="0">
                <a:solidFill>
                  <a:srgbClr val="990033"/>
                </a:solidFill>
              </a:rPr>
            </a:br>
            <a:r>
              <a:rPr lang="ru-RU" sz="3000" b="1" dirty="0" smtClean="0">
                <a:solidFill>
                  <a:srgbClr val="990033"/>
                </a:solidFill>
              </a:rPr>
              <a:t>Конкурс «Мир </a:t>
            </a:r>
            <a:r>
              <a:rPr lang="ru-RU" sz="3000" b="1" dirty="0">
                <a:solidFill>
                  <a:srgbClr val="990033"/>
                </a:solidFill>
              </a:rPr>
              <a:t>защитить, сохранить, </a:t>
            </a:r>
            <a:r>
              <a:rPr lang="ru-RU" sz="3000" b="1" dirty="0" smtClean="0">
                <a:solidFill>
                  <a:srgbClr val="990033"/>
                </a:solidFill>
              </a:rPr>
              <a:t>укрепить!»</a:t>
            </a:r>
            <a:endParaRPr lang="ru-RU" sz="3000" b="1" dirty="0">
              <a:solidFill>
                <a:srgbClr val="990033"/>
              </a:solidFill>
            </a:endParaRPr>
          </a:p>
        </p:txBody>
      </p:sp>
      <p:sp>
        <p:nvSpPr>
          <p:cNvPr id="3" name="Объект 2"/>
          <p:cNvSpPr>
            <a:spLocks noGrp="1"/>
          </p:cNvSpPr>
          <p:nvPr>
            <p:ph idx="1"/>
          </p:nvPr>
        </p:nvSpPr>
        <p:spPr>
          <a:xfrm>
            <a:off x="527798" y="1419622"/>
            <a:ext cx="7886700" cy="3001310"/>
          </a:xfrm>
        </p:spPr>
        <p:txBody>
          <a:bodyPr/>
          <a:lstStyle/>
          <a:p>
            <a:pPr marL="0" indent="0" algn="just">
              <a:buNone/>
            </a:pPr>
            <a:r>
              <a:rPr lang="ru-RU" b="1" dirty="0" smtClean="0">
                <a:solidFill>
                  <a:schemeClr val="accent1">
                    <a:lumMod val="50000"/>
                  </a:schemeClr>
                </a:solidFill>
              </a:rPr>
              <a:t>На выбор:</a:t>
            </a:r>
          </a:p>
          <a:p>
            <a:pPr marL="0" indent="0" algn="just">
              <a:buNone/>
            </a:pPr>
            <a:endParaRPr lang="ru-RU" b="1" dirty="0" smtClean="0">
              <a:solidFill>
                <a:schemeClr val="accent1">
                  <a:lumMod val="50000"/>
                </a:schemeClr>
              </a:solidFill>
            </a:endParaRPr>
          </a:p>
          <a:p>
            <a:pPr marL="385754" indent="-385754" algn="just">
              <a:buFont typeface="+mj-lt"/>
              <a:buAutoNum type="arabicPeriod"/>
            </a:pPr>
            <a:r>
              <a:rPr lang="ru-RU" dirty="0">
                <a:solidFill>
                  <a:schemeClr val="accent1">
                    <a:lumMod val="50000"/>
                  </a:schemeClr>
                </a:solidFill>
              </a:rPr>
              <a:t>Составьте свою </a:t>
            </a:r>
            <a:r>
              <a:rPr lang="ru-RU" i="1" dirty="0">
                <a:solidFill>
                  <a:schemeClr val="accent1">
                    <a:lumMod val="50000"/>
                  </a:schemeClr>
                </a:solidFill>
              </a:rPr>
              <a:t>формулу </a:t>
            </a:r>
            <a:r>
              <a:rPr lang="ru-RU" i="1" dirty="0" smtClean="0">
                <a:solidFill>
                  <a:schemeClr val="accent1">
                    <a:lumMod val="50000"/>
                  </a:schemeClr>
                </a:solidFill>
              </a:rPr>
              <a:t>мира</a:t>
            </a:r>
            <a:r>
              <a:rPr lang="ru-RU" dirty="0">
                <a:solidFill>
                  <a:schemeClr val="accent1">
                    <a:lumMod val="50000"/>
                  </a:schemeClr>
                </a:solidFill>
              </a:rPr>
              <a:t>. Попробуйте раскрыть с </a:t>
            </a:r>
            <a:r>
              <a:rPr lang="ru-RU" dirty="0" smtClean="0">
                <a:solidFill>
                  <a:schemeClr val="accent1">
                    <a:lumMod val="50000"/>
                  </a:schemeClr>
                </a:solidFill>
              </a:rPr>
              <a:t>её </a:t>
            </a:r>
            <a:r>
              <a:rPr lang="ru-RU" dirty="0">
                <a:solidFill>
                  <a:schemeClr val="accent1">
                    <a:lumMod val="50000"/>
                  </a:schemeClr>
                </a:solidFill>
              </a:rPr>
              <a:t>помощью секрет защиты, сохранения и укрепления </a:t>
            </a:r>
            <a:r>
              <a:rPr lang="ru-RU" dirty="0" smtClean="0">
                <a:solidFill>
                  <a:schemeClr val="accent1">
                    <a:lumMod val="50000"/>
                  </a:schemeClr>
                </a:solidFill>
              </a:rPr>
              <a:t>мира.</a:t>
            </a:r>
            <a:endParaRPr lang="ru-RU" dirty="0">
              <a:solidFill>
                <a:schemeClr val="accent1">
                  <a:lumMod val="50000"/>
                </a:schemeClr>
              </a:solidFill>
            </a:endParaRPr>
          </a:p>
          <a:p>
            <a:pPr marL="385754" indent="-385754" algn="just">
              <a:buFont typeface="+mj-lt"/>
              <a:buAutoNum type="arabicPeriod"/>
            </a:pPr>
            <a:r>
              <a:rPr lang="ru-RU" dirty="0">
                <a:solidFill>
                  <a:schemeClr val="accent1">
                    <a:lumMod val="50000"/>
                  </a:schemeClr>
                </a:solidFill>
              </a:rPr>
              <a:t> Изобразите </a:t>
            </a:r>
            <a:r>
              <a:rPr lang="ru-RU" i="1" dirty="0">
                <a:solidFill>
                  <a:schemeClr val="accent1">
                    <a:lumMod val="50000"/>
                  </a:schemeClr>
                </a:solidFill>
              </a:rPr>
              <a:t>эмблему </a:t>
            </a:r>
            <a:r>
              <a:rPr lang="ru-RU" i="1" dirty="0" smtClean="0">
                <a:solidFill>
                  <a:schemeClr val="accent1">
                    <a:lumMod val="50000"/>
                  </a:schemeClr>
                </a:solidFill>
              </a:rPr>
              <a:t>мира</a:t>
            </a:r>
            <a:r>
              <a:rPr lang="ru-RU" dirty="0">
                <a:solidFill>
                  <a:schemeClr val="accent1">
                    <a:lumMod val="50000"/>
                  </a:schemeClr>
                </a:solidFill>
              </a:rPr>
              <a:t>, отражающую его основное содержание и предназначение.</a:t>
            </a:r>
          </a:p>
          <a:p>
            <a:pPr marL="385754" indent="-385754" algn="just">
              <a:buFont typeface="+mj-lt"/>
              <a:buAutoNum type="arabicPeriod"/>
            </a:pPr>
            <a:r>
              <a:rPr lang="ru-RU" dirty="0">
                <a:solidFill>
                  <a:schemeClr val="accent1">
                    <a:lumMod val="50000"/>
                  </a:schemeClr>
                </a:solidFill>
              </a:rPr>
              <a:t>Создайте свой </a:t>
            </a:r>
            <a:r>
              <a:rPr lang="ru-RU" i="1" dirty="0">
                <a:solidFill>
                  <a:schemeClr val="accent1">
                    <a:lumMod val="50000"/>
                  </a:schemeClr>
                </a:solidFill>
              </a:rPr>
              <a:t>календарь д</a:t>
            </a:r>
            <a:r>
              <a:rPr lang="ru-RU" i="1" dirty="0" smtClean="0">
                <a:solidFill>
                  <a:schemeClr val="accent1">
                    <a:lumMod val="50000"/>
                  </a:schemeClr>
                </a:solidFill>
              </a:rPr>
              <a:t>обрых дел</a:t>
            </a:r>
            <a:r>
              <a:rPr lang="ru-RU" dirty="0" smtClean="0">
                <a:solidFill>
                  <a:schemeClr val="accent1">
                    <a:lumMod val="50000"/>
                  </a:schemeClr>
                </a:solidFill>
              </a:rPr>
              <a:t>. </a:t>
            </a:r>
            <a:r>
              <a:rPr lang="ru-RU" dirty="0">
                <a:solidFill>
                  <a:schemeClr val="accent1">
                    <a:lumMod val="50000"/>
                  </a:schemeClr>
                </a:solidFill>
              </a:rPr>
              <a:t>Укажите даты и </a:t>
            </a:r>
            <a:r>
              <a:rPr lang="ru-RU" dirty="0" smtClean="0">
                <a:solidFill>
                  <a:schemeClr val="accent1">
                    <a:lumMod val="50000"/>
                  </a:schemeClr>
                </a:solidFill>
              </a:rPr>
              <a:t>названия </a:t>
            </a:r>
            <a:r>
              <a:rPr lang="ru-RU" dirty="0">
                <a:solidFill>
                  <a:schemeClr val="accent1">
                    <a:lumMod val="50000"/>
                  </a:schemeClr>
                </a:solidFill>
              </a:rPr>
              <a:t>полезных </a:t>
            </a:r>
            <a:r>
              <a:rPr lang="ru-RU" dirty="0" smtClean="0">
                <a:solidFill>
                  <a:schemeClr val="accent1">
                    <a:lumMod val="50000"/>
                  </a:schemeClr>
                </a:solidFill>
              </a:rPr>
              <a:t>дел, которые помогут сделать мир лучше.</a:t>
            </a:r>
            <a:endParaRPr lang="ru-RU" dirty="0">
              <a:solidFill>
                <a:schemeClr val="accent1">
                  <a:lumMod val="50000"/>
                </a:schemeClr>
              </a:solidFill>
            </a:endParaRPr>
          </a:p>
          <a:p>
            <a:pPr algn="just"/>
            <a:endParaRPr lang="ru-RU" dirty="0">
              <a:solidFill>
                <a:schemeClr val="accent1">
                  <a:lumMod val="50000"/>
                </a:schemeClr>
              </a:solidFill>
            </a:endParaRPr>
          </a:p>
        </p:txBody>
      </p:sp>
    </p:spTree>
    <p:extLst>
      <p:ext uri="{BB962C8B-B14F-4D97-AF65-F5344CB8AC3E}">
        <p14:creationId xmlns:p14="http://schemas.microsoft.com/office/powerpoint/2010/main" val="136850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990033"/>
                </a:solidFill>
                <a:effectLst>
                  <a:outerShdw blurRad="38100" dist="38100" dir="2700000" algn="tl">
                    <a:srgbClr val="000000">
                      <a:alpha val="43137"/>
                    </a:srgbClr>
                  </a:outerShdw>
                </a:effectLst>
              </a:rPr>
              <a:t>Садако</a:t>
            </a:r>
            <a:r>
              <a:rPr lang="ru-RU" dirty="0" smtClean="0">
                <a:solidFill>
                  <a:srgbClr val="990033"/>
                </a:solidFill>
                <a:effectLst>
                  <a:outerShdw blurRad="38100" dist="38100" dir="2700000" algn="tl">
                    <a:srgbClr val="000000">
                      <a:alpha val="43137"/>
                    </a:srgbClr>
                  </a:outerShdw>
                </a:effectLst>
              </a:rPr>
              <a:t> </a:t>
            </a:r>
            <a:r>
              <a:rPr lang="ru-RU" dirty="0" err="1" smtClean="0">
                <a:solidFill>
                  <a:srgbClr val="990033"/>
                </a:solidFill>
                <a:effectLst>
                  <a:outerShdw blurRad="38100" dist="38100" dir="2700000" algn="tl">
                    <a:srgbClr val="000000">
                      <a:alpha val="43137"/>
                    </a:srgbClr>
                  </a:outerShdw>
                </a:effectLst>
              </a:rPr>
              <a:t>Сасаки</a:t>
            </a:r>
            <a:endParaRPr lang="ru-RU" dirty="0">
              <a:solidFill>
                <a:srgbClr val="990033"/>
              </a:solidFill>
              <a:effectLst>
                <a:outerShdw blurRad="38100" dist="38100" dir="2700000" algn="tl">
                  <a:srgbClr val="000000">
                    <a:alpha val="43137"/>
                  </a:srgbClr>
                </a:outerShdw>
              </a:effectLst>
            </a:endParaRPr>
          </a:p>
        </p:txBody>
      </p:sp>
      <p:pic>
        <p:nvPicPr>
          <p:cNvPr id="37890" name="Picture 2" descr="http://www.optimushaber.com/d/other/hirosimaya-selamlar-IHA-20120831AW000091-2-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2976" y="1071552"/>
            <a:ext cx="2857520" cy="3876702"/>
          </a:xfrm>
          <a:prstGeom prst="rect">
            <a:avLst/>
          </a:prstGeom>
          <a:noFill/>
        </p:spPr>
      </p:pic>
      <p:pic>
        <p:nvPicPr>
          <p:cNvPr id="37892" name="Picture 4" descr="http://www.travel-times.ru/images/article/1056/f16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1071552"/>
            <a:ext cx="2857491" cy="39413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rot="10800000" flipV="1">
            <a:off x="539552" y="341134"/>
            <a:ext cx="792088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FF0000"/>
                </a:solidFill>
                <a:effectLst/>
                <a:latin typeface="Arial" charset="0"/>
                <a:cs typeface="Arial" charset="0"/>
              </a:rPr>
              <a:t>Памятник под названием Дети атомной бомбы был открыт </a:t>
            </a:r>
            <a:r>
              <a:rPr kumimoji="0" lang="ru-RU" altLang="ru-RU" sz="1400" b="0" i="0" u="none" strike="noStrike" cap="none" normalizeH="0" baseline="0" dirty="0" smtClean="0">
                <a:ln>
                  <a:noFill/>
                </a:ln>
                <a:solidFill>
                  <a:srgbClr val="FF0000"/>
                </a:solidFill>
                <a:effectLst/>
                <a:latin typeface="Arial" charset="0"/>
                <a:cs typeface="Arial" charset="0"/>
                <a:hlinkClick r:id="rId2" tooltip="5 мая"/>
              </a:rPr>
              <a:t>5 мая</a:t>
            </a:r>
            <a:r>
              <a:rPr kumimoji="0" lang="ru-RU" altLang="ru-RU" sz="1400" b="0" i="0" u="none" strike="noStrike" cap="none" normalizeH="0" baseline="0" dirty="0" smtClean="0">
                <a:ln>
                  <a:noFill/>
                </a:ln>
                <a:solidFill>
                  <a:srgbClr val="FF0000"/>
                </a:solidFill>
                <a:effectLst/>
                <a:latin typeface="Arial" charset="0"/>
                <a:cs typeface="Arial" charset="0"/>
              </a:rPr>
              <a:t> </a:t>
            </a:r>
            <a:r>
              <a:rPr kumimoji="0" lang="ru-RU" altLang="ru-RU" sz="1400" b="0" i="0" u="none" strike="noStrike" cap="none" normalizeH="0" baseline="0" dirty="0" smtClean="0">
                <a:ln>
                  <a:noFill/>
                </a:ln>
                <a:solidFill>
                  <a:srgbClr val="FF0000"/>
                </a:solidFill>
                <a:effectLst/>
                <a:latin typeface="Arial" charset="0"/>
                <a:cs typeface="Arial" charset="0"/>
                <a:hlinkClick r:id="rId3" tooltip="1958 год"/>
              </a:rPr>
              <a:t>1958 года</a:t>
            </a:r>
            <a:r>
              <a:rPr kumimoji="0" lang="ru-RU" altLang="ru-RU" sz="1400" b="0" i="0" u="none" strike="noStrike" cap="none" normalizeH="0" baseline="0" dirty="0" smtClean="0">
                <a:ln>
                  <a:noFill/>
                </a:ln>
                <a:solidFill>
                  <a:srgbClr val="FF0000"/>
                </a:solidFill>
                <a:effectLst/>
                <a:latin typeface="Arial" charset="0"/>
                <a:cs typeface="Arial" charset="0"/>
              </a:rPr>
              <a:t> (День детей в Японии).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Arial" charset="0"/>
                <a:cs typeface="Arial" charset="0"/>
              </a:rPr>
              <a:t>Садако</a:t>
            </a:r>
            <a:r>
              <a:rPr kumimoji="0" lang="ru-RU" altLang="ru-RU" sz="1400" b="0" i="0" u="none" strike="noStrike" cap="none" normalizeH="0" baseline="0" dirty="0" smtClean="0">
                <a:ln>
                  <a:noFill/>
                </a:ln>
                <a:solidFill>
                  <a:schemeClr val="tx1"/>
                </a:solidFill>
                <a:effectLst/>
                <a:latin typeface="Arial" charset="0"/>
                <a:cs typeface="Arial" charset="0"/>
              </a:rPr>
              <a:t> увековечена в статуе в верхней части монумента, с журавликом-</a:t>
            </a:r>
            <a:r>
              <a:rPr kumimoji="0" lang="ru-RU" altLang="ru-RU" sz="1400" b="0" i="0" u="none" strike="noStrike" cap="none" normalizeH="0" baseline="0" dirty="0" smtClean="0">
                <a:ln>
                  <a:noFill/>
                </a:ln>
                <a:solidFill>
                  <a:schemeClr val="tx1"/>
                </a:solidFill>
                <a:effectLst/>
                <a:latin typeface="Arial" charset="0"/>
                <a:cs typeface="Arial" charset="0"/>
                <a:hlinkClick r:id="rId4" tooltip="Оригами"/>
              </a:rPr>
              <a:t>оригами</a:t>
            </a:r>
            <a:r>
              <a:rPr kumimoji="0" lang="ru-RU" altLang="ru-RU" sz="1400" b="0" i="0" u="none" strike="noStrike" cap="none" normalizeH="0" baseline="0" dirty="0" smtClean="0">
                <a:ln>
                  <a:noFill/>
                </a:ln>
                <a:solidFill>
                  <a:schemeClr val="tx1"/>
                </a:solidFill>
                <a:effectLst/>
                <a:latin typeface="Arial" charset="0"/>
                <a:cs typeface="Arial" charset="0"/>
              </a:rPr>
              <a:t> в руках. Тысяча журавликов-оригами со всего мира каждый день запускаются вокруг памятника. По древней японской традиции, тот, кто сложит тысячу журавликов сможет загадать желание, которое обязательно исполнится. Журавлики-оригами символизируют то, что дети, сделавшие их и те, кто приходят к памятнику, чтобы запустить их, желают мира без атомной войны. Традиция ежедневно запускать тысячу журавликов-оригами у памятника, связана с историей о том, что болевшая </a:t>
            </a:r>
            <a:r>
              <a:rPr kumimoji="0" lang="ru-RU" altLang="ru-RU" sz="1400" b="0" i="1" u="none" strike="noStrike" cap="none" normalizeH="0" baseline="0" dirty="0" smtClean="0">
                <a:ln>
                  <a:noFill/>
                </a:ln>
                <a:solidFill>
                  <a:schemeClr val="tx1"/>
                </a:solidFill>
                <a:effectLst/>
                <a:latin typeface="Arial" charset="0"/>
                <a:cs typeface="Arial" charset="0"/>
                <a:hlinkClick r:id="rId5" tooltip="Лейкемия"/>
              </a:rPr>
              <a:t>лейкемией</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Садако</a:t>
            </a:r>
            <a:r>
              <a:rPr kumimoji="0" lang="ru-RU" altLang="ru-RU" sz="1400" b="0" i="0" u="none" strike="noStrike" cap="none" normalizeH="0" baseline="0" dirty="0" smtClean="0">
                <a:ln>
                  <a:noFill/>
                </a:ln>
                <a:solidFill>
                  <a:schemeClr val="tx1"/>
                </a:solidFill>
                <a:effectLst/>
                <a:latin typeface="Arial" charset="0"/>
                <a:cs typeface="Arial" charset="0"/>
              </a:rPr>
              <a:t> умерла, не успев сделать их тысячу. Однако, известно, что к концу августа 1955 года девочка достигла цели, но продолжила делать журавликов. К сожалению, её желание не исполнилось, она умерла от лейкемии в возрасте 12 лет </a:t>
            </a:r>
            <a:r>
              <a:rPr kumimoji="0" lang="ru-RU" altLang="ru-RU" sz="1400" b="0" i="0" u="none" strike="noStrike" cap="none" normalizeH="0" baseline="0" dirty="0" smtClean="0">
                <a:ln>
                  <a:noFill/>
                </a:ln>
                <a:solidFill>
                  <a:schemeClr val="tx1"/>
                </a:solidFill>
                <a:effectLst/>
                <a:latin typeface="Arial" charset="0"/>
                <a:cs typeface="Arial" charset="0"/>
                <a:hlinkClick r:id="rId6" tooltip="25 октября"/>
              </a:rPr>
              <a:t>25 октября</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smtClean="0">
                <a:ln>
                  <a:noFill/>
                </a:ln>
                <a:solidFill>
                  <a:schemeClr val="tx1"/>
                </a:solidFill>
                <a:effectLst/>
                <a:latin typeface="Arial" charset="0"/>
                <a:cs typeface="Arial" charset="0"/>
                <a:hlinkClick r:id="rId7" tooltip="1955 год"/>
              </a:rPr>
              <a:t>1955 года</a:t>
            </a:r>
            <a:r>
              <a:rPr kumimoji="0" lang="ru-RU" altLang="ru-RU" sz="14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Статуя стоит на бронзовом постаменте по форме похожем на журавлика, который звенит от дуновения ветра, когда звонят в подвешенный в нём традиционный колокол мира. Обе части были пожертвованы </a:t>
            </a:r>
            <a:r>
              <a:rPr kumimoji="0" lang="ru-RU" altLang="ru-RU" sz="1400" b="0" i="1" u="none" strike="noStrike" cap="none" normalizeH="0" baseline="0" dirty="0" err="1" smtClean="0">
                <a:ln>
                  <a:noFill/>
                </a:ln>
                <a:solidFill>
                  <a:schemeClr val="tx1"/>
                </a:solidFill>
                <a:effectLst/>
                <a:latin typeface="Arial" charset="0"/>
                <a:cs typeface="Arial" charset="0"/>
                <a:hlinkClick r:id="rId8" tooltip="Хидеки Юкава"/>
              </a:rPr>
              <a:t>Хидеки</a:t>
            </a:r>
            <a:r>
              <a:rPr kumimoji="0" lang="ru-RU" altLang="ru-RU" sz="1400" b="0" i="1" u="none" strike="noStrike" cap="none" normalizeH="0" baseline="0" dirty="0" smtClean="0">
                <a:ln>
                  <a:noFill/>
                </a:ln>
                <a:solidFill>
                  <a:schemeClr val="tx1"/>
                </a:solidFill>
                <a:effectLst/>
                <a:latin typeface="Arial" charset="0"/>
                <a:cs typeface="Arial" charset="0"/>
                <a:hlinkClick r:id="rId8" tooltip="Хидеки Юкава"/>
              </a:rPr>
              <a:t> </a:t>
            </a:r>
            <a:r>
              <a:rPr kumimoji="0" lang="ru-RU" altLang="ru-RU" sz="1400" b="0" i="1" u="none" strike="noStrike" cap="none" normalizeH="0" baseline="0" dirty="0" err="1" smtClean="0">
                <a:ln>
                  <a:noFill/>
                </a:ln>
                <a:solidFill>
                  <a:schemeClr val="tx1"/>
                </a:solidFill>
                <a:effectLst/>
                <a:latin typeface="Arial" charset="0"/>
                <a:cs typeface="Arial" charset="0"/>
                <a:hlinkClick r:id="rId8" tooltip="Хидеки Юкава"/>
              </a:rPr>
              <a:t>Юкава</a:t>
            </a:r>
            <a:r>
              <a:rPr kumimoji="0" lang="ru-RU" altLang="ru-RU" sz="1400" b="0" i="0" u="none" strike="noStrike" cap="none" normalizeH="0" baseline="0" dirty="0" smtClean="0">
                <a:ln>
                  <a:noFill/>
                </a:ln>
                <a:solidFill>
                  <a:schemeClr val="tx1"/>
                </a:solidFill>
                <a:effectLst/>
                <a:latin typeface="Arial" charset="0"/>
                <a:cs typeface="Arial" charset="0"/>
              </a:rPr>
              <a:t>, лауреатом </a:t>
            </a:r>
            <a:r>
              <a:rPr kumimoji="0" lang="ru-RU" altLang="ru-RU" sz="1400" b="0" i="0" u="none" strike="noStrike" cap="none" normalizeH="0" baseline="0" dirty="0" smtClean="0">
                <a:ln>
                  <a:noFill/>
                </a:ln>
                <a:solidFill>
                  <a:schemeClr val="tx1"/>
                </a:solidFill>
                <a:effectLst/>
                <a:latin typeface="Arial" charset="0"/>
                <a:cs typeface="Arial" charset="0"/>
                <a:hlinkClick r:id="rId9" tooltip="Нобелевская премия"/>
              </a:rPr>
              <a:t>Нобелевской премии в области физики</a:t>
            </a:r>
            <a:r>
              <a:rPr kumimoji="0" lang="ru-RU" altLang="ru-RU" sz="14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В основании памятника находится чёрная мраморная плита, на которой начертано на японском языке:</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Arial" charset="0"/>
                <a:cs typeface="Arial" charset="0"/>
              </a:rPr>
              <a:t>これはぼくらの叫びです</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これは私たちの祈りです</a:t>
            </a:r>
            <a:r>
              <a:rPr kumimoji="0" lang="ru-RU" altLang="ru-RU" sz="1400" b="0" i="0" u="none" strike="noStrike" cap="none" normalizeH="0" baseline="0" dirty="0" smtClean="0">
                <a:ln>
                  <a:noFill/>
                </a:ln>
                <a:solidFill>
                  <a:schemeClr val="tx1"/>
                </a:solidFill>
                <a:effectLst/>
                <a:latin typeface="Arial" charset="0"/>
                <a:cs typeface="Arial" charset="0"/>
              </a:rPr>
              <a:t>　</a:t>
            </a:r>
            <a:r>
              <a:rPr kumimoji="0" lang="ru-RU" altLang="ru-RU" sz="1400" b="0" i="0" u="none" strike="noStrike" cap="none" normalizeH="0" baseline="0" dirty="0" err="1" smtClean="0">
                <a:ln>
                  <a:noFill/>
                </a:ln>
                <a:solidFill>
                  <a:schemeClr val="tx1"/>
                </a:solidFill>
                <a:effectLst/>
                <a:latin typeface="Arial" charset="0"/>
                <a:cs typeface="Arial" charset="0"/>
              </a:rPr>
              <a:t>世界に平和をきずくための</a:t>
            </a:r>
            <a:endParaRPr kumimoji="0" lang="ru-RU" altLang="ru-RU" sz="14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err="1" smtClean="0">
                <a:ln>
                  <a:noFill/>
                </a:ln>
                <a:solidFill>
                  <a:schemeClr val="tx1"/>
                </a:solidFill>
                <a:effectLst/>
                <a:latin typeface="Arial" charset="0"/>
                <a:cs typeface="Arial" charset="0"/>
              </a:rPr>
              <a:t>Корэ</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бокура</a:t>
            </a:r>
            <a:r>
              <a:rPr kumimoji="0" lang="ru-RU" altLang="ru-RU" sz="1400" b="0" i="1" u="none" strike="noStrike" cap="none" normalizeH="0" baseline="0" dirty="0" smtClean="0">
                <a:ln>
                  <a:noFill/>
                </a:ln>
                <a:solidFill>
                  <a:schemeClr val="tx1"/>
                </a:solidFill>
                <a:effectLst/>
                <a:latin typeface="Arial" charset="0"/>
                <a:cs typeface="Arial" charset="0"/>
              </a:rPr>
              <a:t> но </a:t>
            </a:r>
            <a:r>
              <a:rPr kumimoji="0" lang="ru-RU" altLang="ru-RU" sz="1400" b="0" i="1" u="none" strike="noStrike" cap="none" normalizeH="0" baseline="0" dirty="0" err="1" smtClean="0">
                <a:ln>
                  <a:noFill/>
                </a:ln>
                <a:solidFill>
                  <a:schemeClr val="tx1"/>
                </a:solidFill>
                <a:effectLst/>
                <a:latin typeface="Arial" charset="0"/>
                <a:cs typeface="Arial" charset="0"/>
              </a:rPr>
              <a:t>сакэби</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дэсу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Корэ</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ватаситати</a:t>
            </a:r>
            <a:r>
              <a:rPr kumimoji="0" lang="ru-RU" altLang="ru-RU" sz="1400" b="0" i="1" u="none" strike="noStrike" cap="none" normalizeH="0" baseline="0" dirty="0" smtClean="0">
                <a:ln>
                  <a:noFill/>
                </a:ln>
                <a:solidFill>
                  <a:schemeClr val="tx1"/>
                </a:solidFill>
                <a:effectLst/>
                <a:latin typeface="Arial" charset="0"/>
                <a:cs typeface="Arial" charset="0"/>
              </a:rPr>
              <a:t> но </a:t>
            </a:r>
            <a:r>
              <a:rPr kumimoji="0" lang="ru-RU" altLang="ru-RU" sz="1400" b="0" i="1" u="none" strike="noStrike" cap="none" normalizeH="0" baseline="0" dirty="0" err="1" smtClean="0">
                <a:ln>
                  <a:noFill/>
                </a:ln>
                <a:solidFill>
                  <a:schemeClr val="tx1"/>
                </a:solidFill>
                <a:effectLst/>
                <a:latin typeface="Arial" charset="0"/>
                <a:cs typeface="Arial" charset="0"/>
              </a:rPr>
              <a:t>инори</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дэсу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Сэкай</a:t>
            </a:r>
            <a:r>
              <a:rPr kumimoji="0" lang="ru-RU" altLang="ru-RU" sz="1400" b="0" i="1" u="none" strike="noStrike" cap="none" normalizeH="0" baseline="0" dirty="0" smtClean="0">
                <a:ln>
                  <a:noFill/>
                </a:ln>
                <a:solidFill>
                  <a:schemeClr val="tx1"/>
                </a:solidFill>
                <a:effectLst/>
                <a:latin typeface="Arial" charset="0"/>
                <a:cs typeface="Arial" charset="0"/>
              </a:rPr>
              <a:t> ни </a:t>
            </a:r>
            <a:r>
              <a:rPr kumimoji="0" lang="ru-RU" altLang="ru-RU" sz="1400" b="0" i="1" u="none" strike="noStrike" cap="none" normalizeH="0" baseline="0" dirty="0" err="1" smtClean="0">
                <a:ln>
                  <a:noFill/>
                </a:ln>
                <a:solidFill>
                  <a:schemeClr val="tx1"/>
                </a:solidFill>
                <a:effectLst/>
                <a:latin typeface="Arial" charset="0"/>
                <a:cs typeface="Arial" charset="0"/>
              </a:rPr>
              <a:t>хэйва</a:t>
            </a:r>
            <a:r>
              <a:rPr kumimoji="0" lang="ru-RU" altLang="ru-RU" sz="1400" b="0" i="1" u="none" strike="noStrike" cap="none" normalizeH="0" baseline="0" dirty="0" smtClean="0">
                <a:ln>
                  <a:noFill/>
                </a:ln>
                <a:solidFill>
                  <a:schemeClr val="tx1"/>
                </a:solidFill>
                <a:effectLst/>
                <a:latin typeface="Arial" charset="0"/>
                <a:cs typeface="Arial" charset="0"/>
              </a:rPr>
              <a:t> о </a:t>
            </a:r>
            <a:r>
              <a:rPr kumimoji="0" lang="ru-RU" altLang="ru-RU" sz="1400" b="0" i="1" u="none" strike="noStrike" cap="none" normalizeH="0" baseline="0" dirty="0" err="1" smtClean="0">
                <a:ln>
                  <a:noFill/>
                </a:ln>
                <a:solidFill>
                  <a:schemeClr val="tx1"/>
                </a:solidFill>
                <a:effectLst/>
                <a:latin typeface="Arial" charset="0"/>
                <a:cs typeface="Arial" charset="0"/>
              </a:rPr>
              <a:t>кидзуку</a:t>
            </a:r>
            <a:r>
              <a:rPr kumimoji="0" lang="ru-RU" altLang="ru-RU" sz="1400" b="0" i="1" u="none" strike="noStrike" cap="none" normalizeH="0" baseline="0" dirty="0" smtClean="0">
                <a:ln>
                  <a:noFill/>
                </a:ln>
                <a:solidFill>
                  <a:schemeClr val="tx1"/>
                </a:solidFill>
                <a:effectLst/>
                <a:latin typeface="Arial" charset="0"/>
                <a:cs typeface="Arial" charset="0"/>
              </a:rPr>
              <a:t> </a:t>
            </a:r>
            <a:r>
              <a:rPr kumimoji="0" lang="ru-RU" altLang="ru-RU" sz="1400" b="0" i="1" u="none" strike="noStrike" cap="none" normalizeH="0" baseline="0" dirty="0" err="1" smtClean="0">
                <a:ln>
                  <a:noFill/>
                </a:ln>
                <a:solidFill>
                  <a:schemeClr val="tx1"/>
                </a:solidFill>
                <a:effectLst/>
                <a:latin typeface="Arial" charset="0"/>
                <a:cs typeface="Arial" charset="0"/>
              </a:rPr>
              <a:t>тамэ</a:t>
            </a:r>
            <a:r>
              <a:rPr kumimoji="0" lang="ru-RU" altLang="ru-RU" sz="1400" b="0" i="1" u="none" strike="noStrike" cap="none" normalizeH="0" baseline="0" dirty="0" smtClean="0">
                <a:ln>
                  <a:noFill/>
                </a:ln>
                <a:solidFill>
                  <a:schemeClr val="tx1"/>
                </a:solidFill>
                <a:effectLst/>
                <a:latin typeface="Arial" charset="0"/>
                <a:cs typeface="Arial" charset="0"/>
              </a:rPr>
              <a:t> но.</a:t>
            </a:r>
            <a:endParaRPr kumimoji="0" lang="ru-RU" altLang="ru-RU" sz="14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charset="0"/>
                <a:cs typeface="Arial" charset="0"/>
              </a:rPr>
              <a:t>Это наш крик. Это наша молитва. Ради установления мира во всем мире.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651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990033"/>
                </a:solidFill>
                <a:effectLst>
                  <a:outerShdw blurRad="38100" dist="38100" dir="2700000" algn="tl">
                    <a:srgbClr val="000000">
                      <a:alpha val="43137"/>
                    </a:srgbClr>
                  </a:outerShdw>
                </a:effectLst>
              </a:rPr>
              <a:t>Саманта</a:t>
            </a:r>
            <a:r>
              <a:rPr lang="ru-RU" dirty="0" smtClean="0">
                <a:solidFill>
                  <a:srgbClr val="990033"/>
                </a:solidFill>
                <a:effectLst>
                  <a:outerShdw blurRad="38100" dist="38100" dir="2700000" algn="tl">
                    <a:srgbClr val="000000">
                      <a:alpha val="43137"/>
                    </a:srgbClr>
                  </a:outerShdw>
                </a:effectLst>
              </a:rPr>
              <a:t> Смит</a:t>
            </a:r>
            <a:endParaRPr lang="ru-RU" dirty="0">
              <a:solidFill>
                <a:srgbClr val="990033"/>
              </a:solidFill>
              <a:effectLst>
                <a:outerShdw blurRad="38100" dist="38100" dir="2700000" algn="tl">
                  <a:srgbClr val="000000">
                    <a:alpha val="43137"/>
                  </a:srgbClr>
                </a:outerShdw>
              </a:effectLst>
            </a:endParaRPr>
          </a:p>
        </p:txBody>
      </p:sp>
      <p:sp>
        <p:nvSpPr>
          <p:cNvPr id="1026" name="AutoShape 2"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img-fotki.yandex.ru/get/4119/12959330.c6/0_12a0ac_e3ad00e0_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0_12a0ac_e3ad00e0_ori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5918" y="1000114"/>
            <a:ext cx="5643602" cy="3912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915565"/>
            <a:ext cx="8496944" cy="3693319"/>
          </a:xfrm>
          <a:prstGeom prst="rect">
            <a:avLst/>
          </a:prstGeom>
        </p:spPr>
        <p:txBody>
          <a:bodyPr wrap="square">
            <a:spAutoFit/>
          </a:bodyPr>
          <a:lstStyle/>
          <a:p>
            <a:r>
              <a:rPr lang="ru-RU" b="1" dirty="0" err="1"/>
              <a:t>Саманта</a:t>
            </a:r>
            <a:r>
              <a:rPr lang="ru-RU" b="1" dirty="0"/>
              <a:t> Рид Смит</a:t>
            </a:r>
            <a:r>
              <a:rPr lang="ru-RU" dirty="0"/>
              <a:t> (англ. </a:t>
            </a:r>
            <a:r>
              <a:rPr lang="ru-RU" i="1" dirty="0" err="1"/>
              <a:t>Samantha</a:t>
            </a:r>
            <a:r>
              <a:rPr lang="ru-RU" i="1" dirty="0"/>
              <a:t> </a:t>
            </a:r>
            <a:r>
              <a:rPr lang="ru-RU" i="1" dirty="0" err="1"/>
              <a:t>Reed</a:t>
            </a:r>
            <a:r>
              <a:rPr lang="ru-RU" i="1" dirty="0"/>
              <a:t> </a:t>
            </a:r>
            <a:r>
              <a:rPr lang="ru-RU" i="1" dirty="0" err="1"/>
              <a:t>Smith</a:t>
            </a:r>
            <a:r>
              <a:rPr lang="ru-RU" dirty="0"/>
              <a:t>; 29 июня 1972, </a:t>
            </a:r>
            <a:r>
              <a:rPr lang="ru-RU" dirty="0" err="1"/>
              <a:t>Хьюлтон</a:t>
            </a:r>
            <a:r>
              <a:rPr lang="ru-RU" dirty="0"/>
              <a:t>, Мэн — 25 августа 1985, </a:t>
            </a:r>
            <a:r>
              <a:rPr lang="ru-RU" dirty="0" err="1"/>
              <a:t>Оборн</a:t>
            </a:r>
            <a:r>
              <a:rPr lang="ru-RU" dirty="0"/>
              <a:t>, Мэн) — американская школьница из штата Мэн, ставшая всемирно известной благодаря письму, которое она написала только что ставшему председателем Президиума Верховного Совета и генеральным секретарем ЦК КПСС Андропову в самый разгар холодной войны. </a:t>
            </a:r>
          </a:p>
          <a:p>
            <a:r>
              <a:rPr lang="ru-RU" dirty="0" err="1"/>
              <a:t>Саманта</a:t>
            </a:r>
            <a:r>
              <a:rPr lang="ru-RU" dirty="0"/>
              <a:t> как-то увидела на обложке журнала «</a:t>
            </a:r>
            <a:r>
              <a:rPr lang="ru-RU" dirty="0" err="1"/>
              <a:t>Time</a:t>
            </a:r>
            <a:r>
              <a:rPr lang="ru-RU" dirty="0"/>
              <a:t> </a:t>
            </a:r>
            <a:r>
              <a:rPr lang="ru-RU" dirty="0" err="1"/>
              <a:t>Magazine</a:t>
            </a:r>
            <a:r>
              <a:rPr lang="ru-RU" dirty="0"/>
              <a:t>» президента США Рейгана и нового советского руководителя Андропова в качестве человека года. В одной из статей того журнала было сказано, что новый руководитель СССР является весьма опасной личностью, и что под его руководством Советский Союз является как никогда угрожающим безопасности США. Тогда </a:t>
            </a:r>
            <a:r>
              <a:rPr lang="ru-RU" dirty="0" err="1"/>
              <a:t>Саманта</a:t>
            </a:r>
            <a:r>
              <a:rPr lang="ru-RU" dirty="0"/>
              <a:t> спросила у своей матери, что «если Андропова все так боятся, почему не напишут ему письмо и не спросят, собирается ли он начинать войну?». Мать шутя ответила: «Ну, напиши сама», и </a:t>
            </a:r>
            <a:r>
              <a:rPr lang="ru-RU" dirty="0" err="1"/>
              <a:t>Саманта</a:t>
            </a:r>
            <a:r>
              <a:rPr lang="ru-RU" dirty="0"/>
              <a:t> написала. </a:t>
            </a:r>
          </a:p>
        </p:txBody>
      </p:sp>
    </p:spTree>
    <p:extLst>
      <p:ext uri="{BB962C8B-B14F-4D97-AF65-F5344CB8AC3E}">
        <p14:creationId xmlns:p14="http://schemas.microsoft.com/office/powerpoint/2010/main" val="28893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3567" y="123478"/>
            <a:ext cx="736257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Письмо </a:t>
            </a:r>
            <a:r>
              <a:rPr kumimoji="0" lang="ru-RU" altLang="ru-RU" sz="1600" b="1" i="0" u="none" strike="noStrike" cap="none" normalizeH="0" baseline="0" dirty="0" err="1" smtClean="0">
                <a:ln>
                  <a:noFill/>
                </a:ln>
                <a:solidFill>
                  <a:schemeClr val="tx1"/>
                </a:solidFill>
                <a:effectLst/>
                <a:latin typeface="Arial" charset="0"/>
                <a:cs typeface="Arial" charset="0"/>
              </a:rPr>
              <a:t>Саманты</a:t>
            </a:r>
            <a:endParaRPr kumimoji="0" lang="ru-RU" altLang="ru-RU"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Arial" charset="0"/>
                <a:cs typeface="Arial" charset="0"/>
              </a:rPr>
              <a:t>Уважаемый мистер Андропов, </a:t>
            </a:r>
            <a:endParaRPr kumimoji="0" lang="ru-RU" altLang="ru-RU"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Меня зовут </a:t>
            </a: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Смит. Мне десять лет. Поздравляю Вас с Вашей новой работой. Я очень беспокоюсь, не начнется ли ядерная война между Россией и Соединенными Штатами. Вы собираетесь проголосовать за начало войны или нет? Если Вы против, пожалуйста, скажите, как Вы собираетесь помочь предотвратить войну? Вы, конечно, не обязаны отвечать на этот вопрос, но я хотела бы знать, почему Вы хотите завоевать мир или, по крайней мере, нашу страну. Господь сотворил землю, чтобы мы все вместе могли жить в мире и не воевать.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Искренне Ваша, </a:t>
            </a: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Смит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charset="0"/>
                <a:cs typeface="Arial" charset="0"/>
              </a:rPr>
              <a:t>Письмо </a:t>
            </a:r>
            <a:r>
              <a:rPr kumimoji="0" lang="ru-RU" altLang="ru-RU" sz="1600" b="1" i="0" u="none" strike="noStrike" cap="none" normalizeH="0" baseline="0" dirty="0" err="1" smtClean="0">
                <a:ln>
                  <a:noFill/>
                </a:ln>
                <a:solidFill>
                  <a:schemeClr val="tx1"/>
                </a:solidFill>
                <a:effectLst/>
                <a:latin typeface="Arial" charset="0"/>
                <a:cs typeface="Arial" charset="0"/>
              </a:rPr>
              <a:t>Саманты</a:t>
            </a:r>
            <a:r>
              <a:rPr kumimoji="0" lang="ru-RU" altLang="ru-RU" sz="1600" b="1" i="0" u="none" strike="noStrike" cap="none" normalizeH="0" baseline="0" dirty="0" smtClean="0">
                <a:ln>
                  <a:noFill/>
                </a:ln>
                <a:solidFill>
                  <a:schemeClr val="tx1"/>
                </a:solidFill>
                <a:effectLst/>
                <a:latin typeface="Arial" charset="0"/>
                <a:cs typeface="Arial" charset="0"/>
              </a:rPr>
              <a:t> было опубликовано в газете «Правда».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Arial" charset="0"/>
                <a:cs typeface="Arial" charset="0"/>
              </a:rPr>
              <a:t>Саманта</a:t>
            </a:r>
            <a:r>
              <a:rPr kumimoji="0" lang="ru-RU" altLang="ru-RU" sz="1600" b="1" i="0" u="none" strike="noStrike" cap="none" normalizeH="0" baseline="0" dirty="0" smtClean="0">
                <a:ln>
                  <a:noFill/>
                </a:ln>
                <a:solidFill>
                  <a:schemeClr val="tx1"/>
                </a:solidFill>
                <a:effectLst/>
                <a:latin typeface="Arial" charset="0"/>
                <a:cs typeface="Arial" charset="0"/>
              </a:rPr>
              <a:t> была счастлива, когда узнала об этом, но ответа на своё письмо к тому моменту она ещё не получила. Тогда она написала письмо советскому послу в США, спрашивая: собирается ли Андропов ответить ей. 26 апреля 1983 она получила письмо от Андропова. </a:t>
            </a:r>
          </a:p>
        </p:txBody>
      </p:sp>
      <p:sp>
        <p:nvSpPr>
          <p:cNvPr id="4" name="AutoShape 2" descr="data:image/gif;base64,R0lGODlhAQABAIABAAAAAP///yH5BAEAAAEALAAAAAABAAEAQAICTAEAOw%3D%3D">
            <a:hlinkClick r:id="rId2" tooltip="Править секцию «Письмо Саманты»"/>
          </p:cNvPr>
          <p:cNvSpPr>
            <a:spLocks noChangeAspect="1" noChangeArrowheads="1"/>
          </p:cNvSpPr>
          <p:nvPr/>
        </p:nvSpPr>
        <p:spPr bwMode="auto">
          <a:xfrm>
            <a:off x="1616075" y="-677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7717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504" y="-92546"/>
            <a:ext cx="903649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chemeClr val="tx1"/>
                </a:solidFill>
                <a:effectLst/>
                <a:latin typeface="Arial" charset="0"/>
                <a:cs typeface="Arial" charset="0"/>
              </a:rPr>
              <a:t>Ответ Андропова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Письмо на русском языке, набранное на тонированной бумаге и подписанное синими чернилами, было датировано 19 апреля 1983 года и сопровождалось переводом на английский язык. Ниже приведена русская версия письма.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Дорогая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Получил твое письмо, как и многие другие, поступающие ко мне в эти дни из твоей страны, из других стран мира.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Мне кажется — я сужу по письму, — что ты смелая и честная девочка, похожая на Бекки, подружку Тома </a:t>
            </a:r>
            <a:r>
              <a:rPr kumimoji="0" lang="ru-RU" altLang="ru-RU" sz="1000" i="0" u="none" strike="noStrike" cap="none" normalizeH="0" baseline="0" dirty="0" err="1" smtClean="0">
                <a:ln>
                  <a:noFill/>
                </a:ln>
                <a:solidFill>
                  <a:srgbClr val="000000"/>
                </a:solidFill>
                <a:effectLst/>
                <a:latin typeface="Arial" charset="0"/>
                <a:cs typeface="Arial" charset="0"/>
              </a:rPr>
              <a:t>Сойера</a:t>
            </a:r>
            <a:r>
              <a:rPr kumimoji="0" lang="ru-RU" altLang="ru-RU" sz="1000" i="0" u="none" strike="noStrike" cap="none" normalizeH="0" baseline="0" dirty="0" smtClean="0">
                <a:ln>
                  <a:noFill/>
                </a:ln>
                <a:solidFill>
                  <a:srgbClr val="000000"/>
                </a:solidFill>
                <a:effectLst/>
                <a:latin typeface="Arial" charset="0"/>
                <a:cs typeface="Arial" charset="0"/>
              </a:rPr>
              <a:t> из знаменитой книги твоего соотечественника Марка Твена. Эту книгу знают и очень любят в нашей стране все мальчишки и девчонки.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Ты пишешь, что очень обеспокоена, не случится ли ядерная война между двумя нашими странами. И спрашиваешь, делаем ли мы что-нибудь, чтобы не дать вспыхнуть войне.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Твой вопрос — самый главный из тех, что мог бы задать каждый думающий человек. Отвечу тебе на него серьезно и честно.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Да,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мы в Советском Союзе стараемся делать все для того, чтобы не было войны между нашими странами, чтобы вообще не было войны на земле. Так хочет каждый советский человек. Так учил нас великий основатель нашего государства Владимир Ленин.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Советские люди хорошо знают, какая ужасная и разрушительная вещь война. 42 года тому назад нацистская Германия, которая стремилась к господству надо всем миром, напала на нашу страну, сожгла и разорила многие тысячи наших городов и сел, убила миллионы советских мужчин, женщин и детей.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В той войне, которая закончилась нашей победой, мы были в союзе с Соединенными Штатами, вместе боролись за освобождение от нацистских захватчиков многих народов. Я надеюсь, что ты это знаешь по урокам истории в школе. И сегодня мы очень хотим жить в мире, торговать и сотрудничать со всеми своими соседями по земному шару — и с далекими, и с близкими. И, конечно, с такой великой страной, как Соединенные Штаты Америки.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И у Америки, и у нас есть ядерное оружие — страшное оружие, которое может в один миг убить миллионы людей. Но мы не хотим, чтобы оно когда-либо было пущено в ход. Именно поэтому Советский Союз торжественно, на весь мир объявил, что никогда — никогда! — не применит ядерное оружие первым ни против какой страны. И вообще мы предлагаем прекратить его дальнейшее производство и приступить к уничтожению всех его запасов на земле.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Мне кажется, что это — достаточный ответ на твой второй вопрос: «Почему вы хотите завоевать весь мир или по крайней мере Соединенные Штаты?» Ничего подобного мы не хотим. Никто в нашей стране — ни рабочие и крестьяне, ни писатели и врачи, ни взрослые и дети, ни члены правительства не хотят ни большой, ни «малой» войны.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Мы хотим мира — нам есть чем заняться: выращивать хлеб, строить и изобретать, писать книги и летать в космос. Мы хотим мира для себя и для всех народов планеты. Для своих детей и для тебя, </a:t>
            </a:r>
            <a:r>
              <a:rPr kumimoji="0" lang="ru-RU" altLang="ru-RU" sz="1000" i="0" u="none" strike="noStrike" cap="none" normalizeH="0" baseline="0" dirty="0" err="1" smtClean="0">
                <a:ln>
                  <a:noFill/>
                </a:ln>
                <a:solidFill>
                  <a:srgbClr val="000000"/>
                </a:solidFill>
                <a:effectLst/>
                <a:latin typeface="Arial" charset="0"/>
                <a:cs typeface="Arial" charset="0"/>
              </a:rPr>
              <a:t>Саманта</a:t>
            </a:r>
            <a:r>
              <a:rPr kumimoji="0" lang="ru-RU" altLang="ru-RU" sz="1000" i="0" u="none" strike="noStrike" cap="none" normalizeH="0" baseline="0" dirty="0" smtClean="0">
                <a:ln>
                  <a:noFill/>
                </a:ln>
                <a:solidFill>
                  <a:srgbClr val="000000"/>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Приглашаю тебя, если пустят родители, приехать к нам, лучше всего — летом. Узнаешь нашу страну, встретишься со сверстниками, побываешь в интернациональном лагере детворы — в Артеке на море. И сама убедишься: в Советском Союзе все — за мир и дружбу между народами.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smtClean="0">
                <a:ln>
                  <a:noFill/>
                </a:ln>
                <a:solidFill>
                  <a:srgbClr val="000000"/>
                </a:solidFill>
                <a:effectLst/>
                <a:latin typeface="Arial" charset="0"/>
                <a:cs typeface="Arial" charset="0"/>
              </a:rPr>
              <a:t>Спасибо за твоё поздравление. Желаю тебе всего самого хорошего в твоей только что начавшейся жизни.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1" u="none" strike="noStrike" cap="none" normalizeH="0" baseline="0" dirty="0" smtClean="0">
                <a:ln>
                  <a:noFill/>
                </a:ln>
                <a:solidFill>
                  <a:srgbClr val="000000"/>
                </a:solidFill>
                <a:effectLst/>
                <a:latin typeface="Arial" charset="0"/>
                <a:cs typeface="Arial" charset="0"/>
              </a:rPr>
              <a:t>Ю. Андропов</a:t>
            </a:r>
            <a:r>
              <a:rPr kumimoji="0" lang="ru-RU" altLang="ru-RU" sz="1000" i="0" u="none" strike="noStrike" cap="none" normalizeH="0" baseline="0" dirty="0" smtClean="0">
                <a:ln>
                  <a:noFill/>
                </a:ln>
                <a:solidFill>
                  <a:srgbClr val="000000"/>
                </a:solidFill>
                <a:effectLst/>
                <a:latin typeface="Arial" charset="0"/>
                <a:cs typeface="Arial" charset="0"/>
              </a:rPr>
              <a:t> </a:t>
            </a:r>
          </a:p>
        </p:txBody>
      </p:sp>
      <p:sp>
        <p:nvSpPr>
          <p:cNvPr id="4" name="AutoShape 2" descr="data:image/gif;base64,R0lGODlhAQABAIABAAAAAP///yH5BAEAAAEALAAAAAABAAEAQAICTAEAOw%3D%3D">
            <a:hlinkClick r:id="rId2" tooltip="Править секцию «Ответ Андропова»"/>
          </p:cNvPr>
          <p:cNvSpPr>
            <a:spLocks noChangeAspect="1" noChangeArrowheads="1"/>
          </p:cNvSpPr>
          <p:nvPr/>
        </p:nvSpPr>
        <p:spPr bwMode="auto">
          <a:xfrm>
            <a:off x="1636713" y="-4087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5669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2439</Words>
  <Application>Microsoft Office PowerPoint</Application>
  <PresentationFormat>Экран (16:9)</PresentationFormat>
  <Paragraphs>101</Paragraphs>
  <Slides>31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31</vt:i4>
      </vt:variant>
    </vt:vector>
  </HeadingPairs>
  <TitlesOfParts>
    <vt:vector size="37" baseType="lpstr">
      <vt:lpstr>Arial</vt:lpstr>
      <vt:lpstr>Calibri</vt:lpstr>
      <vt:lpstr>Calibri Light</vt:lpstr>
      <vt:lpstr>Times New Roman</vt:lpstr>
      <vt:lpstr>Тема Office</vt:lpstr>
      <vt:lpstr>1_Тема Office</vt:lpstr>
      <vt:lpstr>Мир – высшая ценность</vt:lpstr>
      <vt:lpstr>Ларец Мира</vt:lpstr>
      <vt:lpstr>Защита мира</vt:lpstr>
      <vt:lpstr>Садако Сасаки</vt:lpstr>
      <vt:lpstr>Презентация PowerPoint</vt:lpstr>
      <vt:lpstr>Саманта Смит</vt:lpstr>
      <vt:lpstr>Презентация PowerPoint</vt:lpstr>
      <vt:lpstr>Презентация PowerPoint</vt:lpstr>
      <vt:lpstr>Презентация PowerPoint</vt:lpstr>
      <vt:lpstr>Презентация PowerPoint</vt:lpstr>
      <vt:lpstr>Презентация PowerPoint</vt:lpstr>
      <vt:lpstr>Махатма Ганди</vt:lpstr>
      <vt:lpstr>Презентация PowerPoint</vt:lpstr>
      <vt:lpstr>Презентация PowerPoint</vt:lpstr>
      <vt:lpstr>Презентация PowerPoint</vt:lpstr>
      <vt:lpstr>Презентация PowerPoint</vt:lpstr>
      <vt:lpstr>Мать  Тереза</vt:lpstr>
      <vt:lpstr>Презентация PowerPoint</vt:lpstr>
      <vt:lpstr>Презентация PowerPoint</vt:lpstr>
      <vt:lpstr>Презентация PowerPoint</vt:lpstr>
      <vt:lpstr>Символы мира</vt:lpstr>
      <vt:lpstr> Голубь мира</vt:lpstr>
      <vt:lpstr>Презентация PowerPoint</vt:lpstr>
      <vt:lpstr>Оливковая ветвь</vt:lpstr>
      <vt:lpstr>Пацифик</vt:lpstr>
      <vt:lpstr>Презентация PowerPoint</vt:lpstr>
      <vt:lpstr>Защита мира</vt:lpstr>
      <vt:lpstr>Сохранение мира</vt:lpstr>
      <vt:lpstr>Укрепление мира</vt:lpstr>
      <vt:lpstr>Укрепление мира</vt:lpstr>
      <vt:lpstr>Внимание!  Конкурс «Мир защитить, сохранить, укрепить!»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 высшая ценность</dc:title>
  <dc:creator>Антон Козлов</dc:creator>
  <cp:lastModifiedBy>Репсиева Светлана</cp:lastModifiedBy>
  <cp:revision>34</cp:revision>
  <dcterms:created xsi:type="dcterms:W3CDTF">2015-08-21T15:17:05Z</dcterms:created>
  <dcterms:modified xsi:type="dcterms:W3CDTF">2020-10-26T09:23:14Z</dcterms:modified>
</cp:coreProperties>
</file>