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7"/>
  </p:notesMasterIdLst>
  <p:sldIdLst>
    <p:sldId id="259" r:id="rId3"/>
    <p:sldId id="275" r:id="rId4"/>
    <p:sldId id="261" r:id="rId5"/>
    <p:sldId id="267" r:id="rId6"/>
    <p:sldId id="265" r:id="rId7"/>
    <p:sldId id="266" r:id="rId8"/>
    <p:sldId id="268" r:id="rId9"/>
    <p:sldId id="270" r:id="rId10"/>
    <p:sldId id="271" r:id="rId11"/>
    <p:sldId id="264" r:id="rId12"/>
    <p:sldId id="272" r:id="rId13"/>
    <p:sldId id="276" r:id="rId14"/>
    <p:sldId id="274" r:id="rId15"/>
    <p:sldId id="26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066"/>
    <a:srgbClr val="1F0A3E"/>
    <a:srgbClr val="6C3084"/>
    <a:srgbClr val="D8C2DC"/>
    <a:srgbClr val="48000E"/>
    <a:srgbClr val="5A3C78"/>
    <a:srgbClr val="6D4991"/>
    <a:srgbClr val="783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E26FC4-DF81-400F-92B0-02CAB7C2B025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0EF4F3-A581-4059-86C8-465D5F70F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629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48EEEC-C482-479F-B211-E790622860E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54F19E-5FE0-44E5-9E0D-549F8D13EF8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6477000" cy="2362200"/>
          </a:xfrm>
        </p:spPr>
        <p:txBody>
          <a:bodyPr/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67200"/>
            <a:ext cx="48006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39357-E6EC-4598-8CB3-D1B3DF26A3F3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97AA36-8319-4564-8EC8-ECE0C6E8E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C25BB-F94D-4741-ACF3-421BA261FACB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933E3-4BDE-4F37-A66B-785E96CE3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952C2-9903-470D-B488-091F04B1362F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87542-848D-4018-9469-ADCD3C242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963AD-3023-436B-90A4-053903D53832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B411-3F40-47D8-A128-14C8D488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7C43-CDF7-4382-92ED-0A07A8EAF44D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441AF-A5F3-472B-8FD0-1D3497B26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4AEDD-6CB9-4FD3-BE3F-DAC1283030B7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2C86D-43FF-4D07-A402-C63A38357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CF9B-CB71-4D0D-B164-A98CAB2F7A02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D658-8BC0-4EE4-B3A9-7B7AD14D6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8FCF5-03E7-44A2-88A2-79701006B75D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B3B54-3427-4BE9-A7E2-E6A4DB95E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13E2-C377-4B76-9C15-88B5F1EED244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A7F75-A7F3-4C4B-9251-613D8BF91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F953-B434-4557-9899-48379A9C5307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22EEB-6AA4-44D1-B6F5-3D6191DB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B7F43-51B2-4E1A-ADDC-28CCDB9CE502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A68F-C284-47DD-8096-24A55D55A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ADEE0-3397-423B-BCC9-6DE59BB6A97F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FC92-E395-4B82-89F5-EC71B3707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F6A71-7701-463B-A6E5-489A419415E5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926C0-333E-4F04-B096-290E31E85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E9F22-DA58-4865-9136-6857A60593D2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FE3F3-84F2-434E-8B46-9A1F9BF57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FDA9-2BDB-49B0-8F00-95F98CC19888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9C595-3107-4F31-BF31-A84A4C237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F25A7-9310-4A14-B4E1-D213295FBDFC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BD431-2115-42BA-A298-B0F8F2014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8351E-9F05-480A-8442-CC003E45899F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337E8-23B4-4275-AD63-8790193E3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7C80B-A01D-4CC8-BA73-E71866CC35E4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33C7D-0CF6-4335-8F5C-4F5FA6450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4C0B2-79C9-4924-B439-422C0950D3A7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EBC6F-AFC7-4D23-8ADA-319B52920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246A2-423A-4D58-845D-62ABB974D48A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B7FE3-B104-449A-A741-DA2FAD53D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1805-7523-4082-A086-36AFD5BBCB61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9AF60-0A47-41DF-8A12-3F24FC29A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9868B-6809-46D3-B844-BFF9CF12640F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79C78-230C-404D-A680-732AAE554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15EF8F97-1EB5-41BB-8229-6CFF66093A22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04514FF5-84E1-48F2-BD36-A45C52ECE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Majestic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Majestic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Majestic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Majestic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Majestic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Majestic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Majestic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Majestic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20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5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914B6C-E4F8-4BCC-AB05-6F8677237246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854518-9C4F-4EF5-8C2E-1C630F699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1" r:id="rId2"/>
    <p:sldLayoutId id="2147483740" r:id="rId3"/>
    <p:sldLayoutId id="2147483739" r:id="rId4"/>
    <p:sldLayoutId id="2147483738" r:id="rId5"/>
    <p:sldLayoutId id="2147483737" r:id="rId6"/>
    <p:sldLayoutId id="2147483736" r:id="rId7"/>
    <p:sldLayoutId id="2147483735" r:id="rId8"/>
    <p:sldLayoutId id="2147483734" r:id="rId9"/>
    <p:sldLayoutId id="2147483733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5;&#1088;&#1077;&#1087;&#1086;&#1076;&#1072;&#1074;&#1072;&#1090;&#1077;&#1083;&#1080;\&#1047;&#1086;&#1079;&#1091;&#1083;&#1103;%20&#1043;.%20&#1052;\&#1048;&#1075;&#1088;&#1072;%20&#1055;&#1086;&#1083;&#1077;%20&#1095;&#1091;&#1076;&#1077;&#1089;%20&#1054;&#1073;&#1089;&#1083;&#1091;&#1078;&#1080;&#1074;&#1072;&#1085;&#1080;&#1077;%202019%20&#1075;\&#1042;&#1089;&#1090;&#1091;&#1087;&#1083;&#1077;&#1085;&#1080;&#1077;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google.ru/search?q=%D0%BA%D0%B0%D1%80%D1%82%D0%B8%D0%BD%D0%BA%D0%B0+%D0%BA%D0%BE%D0%BB%D0%B5%D1%81%D0%BE+%D0%BF%D0%BE%D0%BB%D0%B5+%D1%87%D1%83%D0%B4%D0%B5%D1%81&amp;newwindow=1&amp;rlz=1C1AOHY_ruRU711RU711&amp;espv=2&amp;biw=807&amp;bih=484&amp;tbm=isch&amp;tbo=u&amp;source=u" TargetMode="External"/><Relationship Id="rId5" Type="http://schemas.openxmlformats.org/officeDocument/2006/relationships/hyperlink" Target="http://safonovo-toys.ru/goods/%D0%98%D0%B3%D1%80%D0%B0-%D0%BD%D0%B0%D1%81%D1%82%D0%BE%D0%BB%D1%8C%D0%BD%D0%B0%D1%8F-quot-%D0%9F%D0%BE%D0%BB%D0%B5-%D1%87%D1%83%D0%B4%D0%B5%D1%81-quot" TargetMode="Externa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5;&#1088;&#1077;&#1087;&#1086;&#1076;&#1072;&#1074;&#1072;&#1090;&#1077;&#1083;&#1080;\&#1047;&#1086;&#1079;&#1091;&#1083;&#1103;%20&#1043;.%20&#1052;\&#1048;&#1075;&#1088;&#1072;%20&#1055;&#1086;&#1083;&#1077;%20&#1095;&#1091;&#1076;&#1077;&#1089;%20&#1054;&#1073;&#1089;&#1083;&#1091;&#1078;&#1080;&#1074;&#1072;&#1085;&#1080;&#1077;%202019%20&#1075;\&#1053;&#1072;&#1095;&#1072;&#1083;&#1086;%20&#1080;&#1075;&#1088;&#1099;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F:\&#1048;&#1075;&#1088;&#1072;%20&#1055;&#1086;&#1083;&#1077;%20&#1095;&#1091;&#1076;&#1077;&#1089;%20&#1054;&#1073;&#1089;&#1083;&#1091;&#1078;&#1080;&#1074;&#1072;&#1085;&#1080;&#1077;%202019%20&#1075;\&#1053;&#1072;&#1095;&#1072;&#1083;&#1086;%20&#1080;&#1075;&#1088;&#1099;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F:\&#1048;&#1075;&#1088;&#1072;%20&#1055;&#1086;&#1083;&#1077;%20&#1095;&#1091;&#1076;&#1077;&#1089;%20&#1054;&#1073;&#1089;&#1083;&#1091;&#1078;&#1080;&#1074;&#1072;&#1085;&#1080;&#1077;%202019%20&#1075;\&#1053;&#1072;&#1095;&#1072;&#1083;&#1086;%20&#1080;&#1075;&#1088;&#1099;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F:\&#1048;&#1075;&#1088;&#1072;%20&#1055;&#1086;&#1083;&#1077;%20&#1095;&#1091;&#1076;&#1077;&#1089;%20&#1054;&#1073;&#1089;&#1083;&#1091;&#1078;&#1080;&#1074;&#1072;&#1085;&#1080;&#1077;%202019%20&#1075;\&#1053;&#1072;&#1095;&#1072;&#1083;&#1086;%20&#1080;&#1075;&#1088;&#1099;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80975" y="1125538"/>
            <a:ext cx="4752975" cy="4606925"/>
            <a:chOff x="-818172" y="2321435"/>
            <a:chExt cx="5821523" cy="5924249"/>
          </a:xfrm>
        </p:grpSpPr>
        <p:sp>
          <p:nvSpPr>
            <p:cNvPr id="3" name="TextBox 2"/>
            <p:cNvSpPr txBox="1"/>
            <p:nvPr/>
          </p:nvSpPr>
          <p:spPr>
            <a:xfrm rot="15508784">
              <a:off x="3707448" y="5014945"/>
              <a:ext cx="857403" cy="4433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13" dirty="0">
                  <a:solidFill>
                    <a:srgbClr val="4B5456"/>
                  </a:solidFill>
                  <a:latin typeface="+mn-lt"/>
                  <a:sym typeface="Wingdings" pitchFamily="2" charset="2"/>
                </a:rPr>
                <a:t>Б</a:t>
              </a:r>
              <a:endParaRPr lang="ru-RU" sz="1013" dirty="0">
                <a:solidFill>
                  <a:srgbClr val="4B5456"/>
                </a:solidFill>
                <a:latin typeface="+mn-lt"/>
              </a:endParaRPr>
            </a:p>
          </p:txBody>
        </p:sp>
        <p:pic>
          <p:nvPicPr>
            <p:cNvPr id="26632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818172" y="2321435"/>
              <a:ext cx="5821523" cy="5924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4663" y="3406775"/>
            <a:ext cx="49752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МДК.03.01 «Организация обслуживания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гостей в процессе проживания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»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Monotype Corsiva" pitchFamily="66" charset="0"/>
              </a:rPr>
              <a:t>3 курс</a:t>
            </a:r>
          </a:p>
          <a:p>
            <a:pPr algn="ctr"/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28" name="Прямоугольник 4"/>
          <p:cNvSpPr>
            <a:spLocks noChangeArrowheads="1"/>
          </p:cNvSpPr>
          <p:nvPr/>
        </p:nvSpPr>
        <p:spPr bwMode="auto">
          <a:xfrm>
            <a:off x="5054600" y="6308725"/>
            <a:ext cx="356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latin typeface="Monotype Corsiva" pitchFamily="66" charset="0"/>
              </a:rPr>
              <a:t>Специальность: «Гостиничный сервис»</a:t>
            </a:r>
          </a:p>
        </p:txBody>
      </p:sp>
      <p:pic>
        <p:nvPicPr>
          <p:cNvPr id="8" name="Вступлени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15375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WordArt 2"/>
          <p:cNvSpPr txBox="1">
            <a:spLocks noChangeArrowheads="1" noChangeShapeType="1" noTextEdit="1"/>
          </p:cNvSpPr>
          <p:nvPr/>
        </p:nvSpPr>
        <p:spPr bwMode="auto">
          <a:xfrm>
            <a:off x="3860708" y="5160963"/>
            <a:ext cx="5276850" cy="7112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2800" b="1" kern="10" spc="-360" dirty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 pitchFamily="66" charset="0"/>
                <a:cs typeface="Arial"/>
              </a:rPr>
              <a:t>Тема: </a:t>
            </a:r>
            <a:r>
              <a:rPr lang="ru-RU" sz="2800" b="1" kern="10" spc="-36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 pitchFamily="66" charset="0"/>
                <a:cs typeface="Arial"/>
              </a:rPr>
              <a:t>« Моя   будущая   профессия -   Менеджер</a:t>
            </a:r>
            <a:endParaRPr lang="ru-RU" sz="2800" b="1" kern="10" spc="-360" dirty="0">
              <a:ln w="127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Monotype Corsiva" pitchFamily="66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502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913" y="476250"/>
          <a:ext cx="6480175" cy="4572000"/>
        </p:xfrm>
        <a:graphic>
          <a:graphicData uri="http://schemas.openxmlformats.org/drawingml/2006/table">
            <a:tbl>
              <a:tblPr/>
              <a:tblGrid>
                <a:gridCol w="1139825"/>
                <a:gridCol w="53403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alibri" pitchFamily="34" charset="0"/>
                        </a:rPr>
                        <a:t>Количество очков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alibri" pitchFamily="34" charset="0"/>
                        </a:rPr>
                        <a:t>Призы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Ручка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Набор салфеток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Ежедневник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Набор для письма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Набор тряпок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Чашка для чая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Чашка для кофе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Чайная пара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Блинница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0A3E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– «На освобождение от защиты курсовой работы»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 descr="якубович1.jpg"/>
          <p:cNvPicPr>
            <a:picLocks noChangeAspect="1"/>
          </p:cNvPicPr>
          <p:nvPr/>
        </p:nvPicPr>
        <p:blipFill>
          <a:blip r:embed="rId3" cstate="print"/>
          <a:srcRect r="1226" b="46835"/>
          <a:stretch>
            <a:fillRect/>
          </a:stretch>
        </p:blipFill>
        <p:spPr>
          <a:xfrm>
            <a:off x="5940152" y="4509120"/>
            <a:ext cx="2917215" cy="1944257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Скругленная прямоугольная выноска 3"/>
          <p:cNvSpPr/>
          <p:nvPr/>
        </p:nvSpPr>
        <p:spPr>
          <a:xfrm flipH="1">
            <a:off x="1042988" y="5084763"/>
            <a:ext cx="4249737" cy="1223962"/>
          </a:xfrm>
          <a:prstGeom prst="wedgeRoundRectCallout">
            <a:avLst>
              <a:gd name="adj1" fmla="val -80498"/>
              <a:gd name="adj2" fmla="val 1995"/>
              <a:gd name="adj3" fmla="val 16667"/>
            </a:avLst>
          </a:prstGeom>
          <a:solidFill>
            <a:srgbClr val="D8C2DC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1F0A3E"/>
                </a:solidFill>
                <a:latin typeface="Comic Sans MS" pitchFamily="66" charset="0"/>
              </a:rPr>
              <a:t>Вы заработали определенное количество очков. Теперь можете выбрать на это количество призы!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31640" y="1340768"/>
          <a:ext cx="6480000" cy="3240000"/>
        </p:xfrm>
        <a:graphic>
          <a:graphicData uri="http://schemas.openxmlformats.org/drawingml/2006/table">
            <a:tbl>
              <a:tblPr>
                <a:effectLst>
                  <a:outerShdw blurRad="254000" dist="889000" dir="5400000" sx="80000" sy="80000" algn="t" rotWithShape="0">
                    <a:srgbClr val="7030A0">
                      <a:alpha val="60000"/>
                    </a:srgbClr>
                  </a:outerShdw>
                </a:effectLst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04048" y="116632"/>
            <a:ext cx="2635659" cy="163121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txBody>
          <a:bodyPr wrap="none"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чудес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9672" y="116632"/>
            <a:ext cx="2978342" cy="163121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Поле</a:t>
            </a:r>
          </a:p>
        </p:txBody>
      </p:sp>
      <p:pic>
        <p:nvPicPr>
          <p:cNvPr id="6" name="Рисунок 5" descr="якубович1.jpg"/>
          <p:cNvPicPr>
            <a:picLocks noChangeAspect="1"/>
          </p:cNvPicPr>
          <p:nvPr/>
        </p:nvPicPr>
        <p:blipFill>
          <a:blip r:embed="rId3" cstate="print"/>
          <a:srcRect r="1226"/>
          <a:stretch>
            <a:fillRect/>
          </a:stretch>
        </p:blipFill>
        <p:spPr>
          <a:xfrm>
            <a:off x="6660232" y="4024362"/>
            <a:ext cx="2052812" cy="2573413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Скругленная прямоугольная выноска 6"/>
          <p:cNvSpPr/>
          <p:nvPr/>
        </p:nvSpPr>
        <p:spPr>
          <a:xfrm flipH="1">
            <a:off x="3276600" y="4365625"/>
            <a:ext cx="2879725" cy="1655763"/>
          </a:xfrm>
          <a:prstGeom prst="wedgeRoundRectCallout">
            <a:avLst>
              <a:gd name="adj1" fmla="val -77866"/>
              <a:gd name="adj2" fmla="val -26843"/>
              <a:gd name="adj3" fmla="val 16667"/>
            </a:avLst>
          </a:prstGeom>
          <a:solidFill>
            <a:schemeClr val="bg1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1F0A3E"/>
                </a:solidFill>
                <a:latin typeface="Comic Sans MS" pitchFamily="66" charset="0"/>
              </a:rPr>
              <a:t>Будете ли Вы участвовать в СУПЕРИГРЕ?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7664" y="116632"/>
            <a:ext cx="3032887" cy="16312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Поле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024" y="116632"/>
            <a:ext cx="3024335" cy="16312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чудес</a:t>
            </a:r>
          </a:p>
        </p:txBody>
      </p:sp>
      <p:sp>
        <p:nvSpPr>
          <p:cNvPr id="15" name="Овал 14">
            <a:hlinkClick r:id="rId4" action="ppaction://hlinksldjump"/>
          </p:cNvPr>
          <p:cNvSpPr/>
          <p:nvPr/>
        </p:nvSpPr>
        <p:spPr>
          <a:xfrm>
            <a:off x="1835150" y="2276475"/>
            <a:ext cx="2089150" cy="122396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ДА</a:t>
            </a:r>
          </a:p>
        </p:txBody>
      </p:sp>
      <p:sp>
        <p:nvSpPr>
          <p:cNvPr id="16" name="Овал 15">
            <a:hlinkClick r:id="rId5" action="ppaction://hlinksldjump"/>
          </p:cNvPr>
          <p:cNvSpPr/>
          <p:nvPr/>
        </p:nvSpPr>
        <p:spPr>
          <a:xfrm>
            <a:off x="5219700" y="2276475"/>
            <a:ext cx="2089150" cy="122396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187624" y="1124744"/>
          <a:ext cx="4608512" cy="3240120"/>
        </p:xfrm>
        <a:graphic>
          <a:graphicData uri="http://schemas.openxmlformats.org/drawingml/2006/table">
            <a:tbl>
              <a:tblPr>
                <a:effectLst>
                  <a:outerShdw blurRad="254000" dist="889000" dir="5400000" sx="80000" sy="80000" algn="t" rotWithShape="0">
                    <a:srgbClr val="7030A0">
                      <a:alpha val="60000"/>
                    </a:srgbClr>
                  </a:outerShdw>
                </a:effectLst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5824"/>
                <a:gridCol w="576304"/>
                <a:gridCol w="576064"/>
                <a:gridCol w="576064"/>
                <a:gridCol w="576064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86358" y="260648"/>
            <a:ext cx="4567277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txBody>
          <a:bodyPr wrap="none"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  </a:t>
            </a: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СУПЕРИГРА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5816" y="260648"/>
            <a:ext cx="4104456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СУПЕР  ИГРА</a:t>
            </a:r>
          </a:p>
        </p:txBody>
      </p:sp>
      <p:pic>
        <p:nvPicPr>
          <p:cNvPr id="13" name="Рисунок 12" descr="якубович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 r="1226" b="46835"/>
          <a:stretch>
            <a:fillRect/>
          </a:stretch>
        </p:blipFill>
        <p:spPr>
          <a:xfrm>
            <a:off x="5796136" y="3068960"/>
            <a:ext cx="3133239" cy="2088232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Скругленная прямоугольная выноска 13"/>
          <p:cNvSpPr/>
          <p:nvPr/>
        </p:nvSpPr>
        <p:spPr>
          <a:xfrm>
            <a:off x="1187450" y="4941888"/>
            <a:ext cx="4321175" cy="1439862"/>
          </a:xfrm>
          <a:prstGeom prst="wedgeRoundRectCallout">
            <a:avLst>
              <a:gd name="adj1" fmla="val 75749"/>
              <a:gd name="adj2" fmla="val -91152"/>
              <a:gd name="adj3" fmla="val 16667"/>
            </a:avLst>
          </a:prstGeom>
          <a:solidFill>
            <a:srgbClr val="D8C2DC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1F0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гостиничная сеть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45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К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763713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339975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Т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916238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49250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Р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067175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643438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Н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219700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14" grpId="0" build="allAtOnce" animBg="1"/>
      <p:bldP spid="19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якубович1.jpg"/>
          <p:cNvPicPr>
            <a:picLocks noChangeAspect="1"/>
          </p:cNvPicPr>
          <p:nvPr/>
        </p:nvPicPr>
        <p:blipFill>
          <a:blip r:embed="rId3" cstate="print"/>
          <a:srcRect r="1226"/>
          <a:stretch>
            <a:fillRect/>
          </a:stretch>
        </p:blipFill>
        <p:spPr>
          <a:xfrm>
            <a:off x="5151377" y="2132856"/>
            <a:ext cx="3561667" cy="4464919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Скругленная прямоугольная выноска 6"/>
          <p:cNvSpPr/>
          <p:nvPr/>
        </p:nvSpPr>
        <p:spPr>
          <a:xfrm flipH="1">
            <a:off x="1187450" y="2276475"/>
            <a:ext cx="3455988" cy="1657350"/>
          </a:xfrm>
          <a:prstGeom prst="wedgeRoundRectCallout">
            <a:avLst>
              <a:gd name="adj1" fmla="val -76702"/>
              <a:gd name="adj2" fmla="val 25055"/>
              <a:gd name="adj3" fmla="val 16667"/>
            </a:avLst>
          </a:prstGeom>
          <a:solidFill>
            <a:schemeClr val="bg1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1F0A3E"/>
                </a:solidFill>
                <a:latin typeface="Comic Sans MS" pitchFamily="66" charset="0"/>
              </a:rPr>
              <a:t>От чистого сердца поздравляю Вас с победой!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3779838" y="8366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11413" y="620713"/>
            <a:ext cx="2154237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u="sng">
                <a:solidFill>
                  <a:srgbClr val="1F0A3E"/>
                </a:solidFill>
                <a:latin typeface="Comic Sans MS" pitchFamily="66" charset="0"/>
              </a:rPr>
              <a:t>Источники</a:t>
            </a:r>
            <a:r>
              <a:rPr lang="ru-RU" sz="2800">
                <a:solidFill>
                  <a:srgbClr val="1F0A3E"/>
                </a:solidFill>
                <a:latin typeface="Comic Sans MS" pitchFamily="66" charset="0"/>
              </a:rPr>
              <a:t>:</a:t>
            </a:r>
          </a:p>
          <a:p>
            <a:pPr algn="ctr"/>
            <a:endParaRPr lang="ru-RU" sz="2800" u="sng">
              <a:solidFill>
                <a:srgbClr val="1F0A3E"/>
              </a:solidFill>
              <a:latin typeface="Comic Sans MS" pitchFamily="66" charset="0"/>
            </a:endParaRPr>
          </a:p>
          <a:p>
            <a:pPr algn="ctr"/>
            <a:endParaRPr lang="ru-RU">
              <a:latin typeface="Calibri" pitchFamily="34" charset="0"/>
            </a:endParaRPr>
          </a:p>
        </p:txBody>
      </p:sp>
      <p:pic>
        <p:nvPicPr>
          <p:cNvPr id="4" name="Рисунок 3" descr="якубович1.jpg"/>
          <p:cNvPicPr>
            <a:picLocks noChangeAspect="1"/>
          </p:cNvPicPr>
          <p:nvPr/>
        </p:nvPicPr>
        <p:blipFill>
          <a:blip r:embed="rId3" cstate="print"/>
          <a:srcRect r="1226"/>
          <a:stretch>
            <a:fillRect/>
          </a:stretch>
        </p:blipFill>
        <p:spPr>
          <a:xfrm>
            <a:off x="1187625" y="1340768"/>
            <a:ext cx="1148816" cy="1440160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213100"/>
            <a:ext cx="180022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411413" y="1412875"/>
            <a:ext cx="63373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hlinkClick r:id="rId5"/>
              </a:rPr>
              <a:t>http://safonovo-toys.ru/goods/%D0%98%D0%B3%D1%80%D0%B0-%D0%BD%D0%B0%D1%81%D1%82%D0%BE%D0%BB%D1%8C%D0%BD%D0%B0%D1%8F-quot-%D0%9F%D0%BE%D0%BB%D0%B5-%D1%87%D1%83%D0%B4%D0%B5%D1%81-quot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411413" y="3284538"/>
            <a:ext cx="6408737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Calibri" pitchFamily="34" charset="0"/>
                <a:hlinkClick r:id="rId6"/>
              </a:rPr>
              <a:t>https://www.google.ru/search?q=%D0%BA%D0%B0%D1%80%D1%82%D0%B8%D0%BD%D0%BA%D0%B0+%D0%BA%D0%BE%D0%BB%D0%B5%D1%81%D0%BE+%D0%BF%D0%BE%D0%BB%D0%B5+%D1%87%D1%83%D0%B4%D0%B5%D1%81&amp;newwindow=1&amp;rlz=1C1AOHY_ruRU711RU711&amp;espv=2&amp;biw=807&amp;bih=484&amp;tbm=isch&amp;tbo=u&amp;source=univ&amp;sa=X&amp;ved=0ahUKEwis7trl8cTRAhVBCSwKHU8ICM4QsAQIGQ</a:t>
            </a:r>
            <a:endParaRPr lang="ru-RU" u="sng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80975" y="1125538"/>
            <a:ext cx="4752975" cy="4606925"/>
            <a:chOff x="-818172" y="2321435"/>
            <a:chExt cx="5821523" cy="5924249"/>
          </a:xfrm>
        </p:grpSpPr>
        <p:sp>
          <p:nvSpPr>
            <p:cNvPr id="3" name="TextBox 2"/>
            <p:cNvSpPr txBox="1"/>
            <p:nvPr/>
          </p:nvSpPr>
          <p:spPr>
            <a:xfrm rot="15508784">
              <a:off x="3707448" y="5014945"/>
              <a:ext cx="857403" cy="4433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13" dirty="0">
                  <a:solidFill>
                    <a:srgbClr val="4B5456"/>
                  </a:solidFill>
                  <a:latin typeface="+mn-lt"/>
                  <a:sym typeface="Wingdings" pitchFamily="2" charset="2"/>
                </a:rPr>
                <a:t>Б</a:t>
              </a:r>
              <a:endParaRPr lang="ru-RU" sz="1013" dirty="0">
                <a:solidFill>
                  <a:srgbClr val="4B5456"/>
                </a:solidFill>
                <a:latin typeface="+mn-lt"/>
              </a:endParaRPr>
            </a:p>
          </p:txBody>
        </p:sp>
        <p:pic>
          <p:nvPicPr>
            <p:cNvPr id="2765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818172" y="2321435"/>
              <a:ext cx="5821523" cy="5924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Скругленный прямоугольник 4"/>
          <p:cNvSpPr/>
          <p:nvPr/>
        </p:nvSpPr>
        <p:spPr>
          <a:xfrm>
            <a:off x="5364163" y="3860800"/>
            <a:ext cx="2879725" cy="431800"/>
          </a:xfrm>
          <a:prstGeom prst="roundRect">
            <a:avLst/>
          </a:prstGeom>
          <a:solidFill>
            <a:srgbClr val="6C3084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5364088" y="3861048"/>
            <a:ext cx="288032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 cap="sq">
                  <a:noFill/>
                </a:ln>
                <a:solidFill>
                  <a:srgbClr val="E6F066"/>
                </a:solidFill>
                <a:latin typeface="+mn-lt"/>
              </a:rPr>
              <a:t>Правила игры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163" y="4581525"/>
            <a:ext cx="2879725" cy="431800"/>
          </a:xfrm>
          <a:prstGeom prst="roundRect">
            <a:avLst/>
          </a:prstGeom>
          <a:solidFill>
            <a:srgbClr val="6C3084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5364088" y="4581128"/>
            <a:ext cx="288032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 cap="sq">
                  <a:noFill/>
                </a:ln>
                <a:solidFill>
                  <a:srgbClr val="E6F066"/>
                </a:solidFill>
                <a:latin typeface="+mn-lt"/>
              </a:rPr>
              <a:t>Условные знаки</a:t>
            </a:r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5219700" y="5373688"/>
            <a:ext cx="3168650" cy="863600"/>
          </a:xfrm>
          <a:prstGeom prst="roundRect">
            <a:avLst/>
          </a:prstGeom>
          <a:solidFill>
            <a:srgbClr val="6C3084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E6F066"/>
                </a:solidFill>
                <a:latin typeface="Comic Sans MS" pitchFamily="66" charset="0"/>
              </a:rPr>
              <a:t>Играть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539750" y="1196975"/>
            <a:ext cx="82089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Игра проходит в три раунда. В каждом раунде участвует три игрока. По итогам трех раундов определяются финалисты, которые в дальнейшем участвуют в финале игры. </a:t>
            </a:r>
          </a:p>
          <a:p>
            <a:pPr eaLnBrk="0" hangingPunct="0"/>
            <a:endParaRPr lang="ru-RU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начале каждого раунда преподаватель объявляет общую тему игры, именно с ней связываются вопросы всех туров. После объявления общей темы ведущий зачитывает вопрос конкретного раунда и показывает табло с зашифрованным на нем словом. Задача каждого игрока – разгадать слово быстрее, чем это сделают его соперники, и заработать как можно больше очков.</a:t>
            </a:r>
          </a:p>
          <a:p>
            <a:pPr eaLnBrk="0" hangingPunct="0"/>
            <a:endParaRPr lang="ru-RU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Все игроки по очереди крутят барабан. Поочередность того, кто будет крутить барабан первым, вторым, третьим определяется  жребием.  </a:t>
            </a:r>
          </a:p>
          <a:p>
            <a:pPr eaLnBrk="0" hangingPunct="0"/>
            <a:endParaRPr lang="ru-RU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Каждому участнику  в ходе игры может выпасть сектор с числом очков, которые он заработает, при условии, что отгадает букву или  целое слово, или же может выпасть специальный сектор.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32138" y="476250"/>
            <a:ext cx="2879725" cy="431800"/>
          </a:xfrm>
          <a:prstGeom prst="roundRect">
            <a:avLst/>
          </a:prstGeom>
          <a:solidFill>
            <a:srgbClr val="6C3084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</a:rPr>
              <a:t>Правила игры</a:t>
            </a: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4067175" y="6092825"/>
            <a:ext cx="1152525" cy="431800"/>
          </a:xfrm>
          <a:prstGeom prst="roundRect">
            <a:avLst/>
          </a:prstGeom>
          <a:solidFill>
            <a:srgbClr val="6C3084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FF00"/>
                </a:solidFill>
              </a:rPr>
              <a:t>на главную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1" grpId="0"/>
      <p:bldP spid="3" grpId="0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87675" y="476250"/>
            <a:ext cx="3168650" cy="431800"/>
          </a:xfrm>
          <a:prstGeom prst="roundRect">
            <a:avLst/>
          </a:prstGeom>
          <a:solidFill>
            <a:srgbClr val="6C3084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</a:rPr>
              <a:t>Условные знаки</a:t>
            </a: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4067175" y="6092825"/>
            <a:ext cx="1152525" cy="431800"/>
          </a:xfrm>
          <a:prstGeom prst="roundRect">
            <a:avLst/>
          </a:prstGeom>
          <a:solidFill>
            <a:srgbClr val="6C3084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FF00"/>
                </a:solidFill>
              </a:rPr>
              <a:t>на главную</a:t>
            </a:r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196975"/>
            <a:ext cx="475138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436096" y="1124744"/>
            <a:ext cx="3096344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36096" y="2132856"/>
            <a:ext cx="3096344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36096" y="3140968"/>
            <a:ext cx="3096344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36096" y="4149080"/>
            <a:ext cx="3096344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6096" y="5157192"/>
            <a:ext cx="3096344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916238" y="1484313"/>
            <a:ext cx="2447925" cy="288925"/>
          </a:xfrm>
          <a:prstGeom prst="straightConnector1">
            <a:avLst/>
          </a:prstGeom>
          <a:ln w="25400">
            <a:solidFill>
              <a:srgbClr val="5A3C7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435600" y="1196975"/>
            <a:ext cx="3024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omic Sans MS" pitchFamily="66" charset="0"/>
                <a:ea typeface="Roboto Slab"/>
                <a:cs typeface="Roboto Slab"/>
              </a:rPr>
              <a:t>Набранные игроком очки удваиваются, если он верно назовёт букву .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4427538" y="2565400"/>
            <a:ext cx="1008062" cy="142875"/>
          </a:xfrm>
          <a:prstGeom prst="straightConnector1">
            <a:avLst/>
          </a:prstGeom>
          <a:ln w="25400">
            <a:solidFill>
              <a:srgbClr val="5A3C7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508625" y="2205038"/>
            <a:ext cx="29511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omic Sans MS" pitchFamily="66" charset="0"/>
                <a:ea typeface="Roboto Slab"/>
                <a:cs typeface="Roboto Slab"/>
              </a:rPr>
              <a:t>Очки, набранные игроком, сгорают, а ход переходит к следующему игроку. 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331913" y="3573463"/>
            <a:ext cx="4103687" cy="1871662"/>
          </a:xfrm>
          <a:prstGeom prst="straightConnector1">
            <a:avLst/>
          </a:prstGeom>
          <a:ln w="25400">
            <a:solidFill>
              <a:srgbClr val="5A3C7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 flipH="1">
            <a:off x="5508625" y="3213100"/>
            <a:ext cx="2808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omic Sans MS" pitchFamily="66" charset="0"/>
                <a:ea typeface="Roboto Slab"/>
                <a:cs typeface="Roboto Slab"/>
              </a:rPr>
              <a:t>Количество очков которые получает игрок за правильно угаданную букву или целое слово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 flipH="1">
            <a:off x="5508625" y="5157788"/>
            <a:ext cx="29511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omic Sans MS" pitchFamily="66" charset="0"/>
                <a:ea typeface="Roboto Slab"/>
                <a:cs typeface="Roboto Slab"/>
              </a:rPr>
              <a:t> Игрок может открыть любую букву  (если эта буква встречается несколько раз, то открываются все)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4067175" y="4508500"/>
            <a:ext cx="1368425" cy="73025"/>
          </a:xfrm>
          <a:prstGeom prst="straightConnector1">
            <a:avLst/>
          </a:prstGeom>
          <a:ln w="25400">
            <a:solidFill>
              <a:srgbClr val="5A3C7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427538" y="3357563"/>
            <a:ext cx="1008062" cy="1587"/>
          </a:xfrm>
          <a:prstGeom prst="straightConnector1">
            <a:avLst/>
          </a:prstGeom>
          <a:ln w="25400">
            <a:solidFill>
              <a:srgbClr val="5A3C7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 flipH="1">
            <a:off x="5508625" y="4221163"/>
            <a:ext cx="2951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omic Sans MS" pitchFamily="66" charset="0"/>
              </a:rPr>
              <a:t>Игрок может забрать приз и выйти из игры  или продолжить игру</a:t>
            </a:r>
            <a:endParaRPr lang="ru-RU" sz="1200">
              <a:latin typeface="Comic Sans MS" pitchFamily="66" charset="0"/>
              <a:ea typeface="Roboto Slab"/>
              <a:cs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8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0"/>
                            </p:stCondLst>
                            <p:childTnLst>
                              <p:par>
                                <p:cTn id="9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22" grpId="0"/>
      <p:bldP spid="33" grpId="0"/>
      <p:bldP spid="34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31640" y="1340768"/>
          <a:ext cx="6480000" cy="3240000"/>
        </p:xfrm>
        <a:graphic>
          <a:graphicData uri="http://schemas.openxmlformats.org/drawingml/2006/table">
            <a:tbl>
              <a:tblPr>
                <a:effectLst>
                  <a:outerShdw blurRad="254000" dist="889000" dir="5400000" sx="80000" sy="80000" algn="t" rotWithShape="0">
                    <a:srgbClr val="7030A0">
                      <a:alpha val="60000"/>
                    </a:srgbClr>
                  </a:outerShdw>
                </a:effectLst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04048" y="116632"/>
            <a:ext cx="2635659" cy="163121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txBody>
          <a:bodyPr wrap="none"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чудес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9672" y="116632"/>
            <a:ext cx="2978342" cy="163121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Поле</a:t>
            </a:r>
          </a:p>
        </p:txBody>
      </p:sp>
      <p:pic>
        <p:nvPicPr>
          <p:cNvPr id="6" name="Рисунок 5" descr="якубович1.jpg"/>
          <p:cNvPicPr>
            <a:picLocks noChangeAspect="1"/>
          </p:cNvPicPr>
          <p:nvPr/>
        </p:nvPicPr>
        <p:blipFill>
          <a:blip r:embed="rId3" cstate="print"/>
          <a:srcRect r="1226"/>
          <a:stretch>
            <a:fillRect/>
          </a:stretch>
        </p:blipFill>
        <p:spPr>
          <a:xfrm>
            <a:off x="6660232" y="4024362"/>
            <a:ext cx="2052812" cy="2573413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Скругленная прямоугольная выноска 6"/>
          <p:cNvSpPr/>
          <p:nvPr/>
        </p:nvSpPr>
        <p:spPr>
          <a:xfrm flipH="1">
            <a:off x="3276600" y="4365625"/>
            <a:ext cx="2879725" cy="1655763"/>
          </a:xfrm>
          <a:prstGeom prst="wedgeRoundRectCallout">
            <a:avLst>
              <a:gd name="adj1" fmla="val -77866"/>
              <a:gd name="adj2" fmla="val -26843"/>
              <a:gd name="adj3" fmla="val 16667"/>
            </a:avLst>
          </a:prstGeom>
          <a:solidFill>
            <a:schemeClr val="bg1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1F0A3E"/>
                </a:solidFill>
                <a:latin typeface="Comic Sans MS" pitchFamily="66" charset="0"/>
              </a:rPr>
              <a:t>Рады приветствовать первую тройку игроков!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7664" y="116632"/>
            <a:ext cx="3032887" cy="16312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Поле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024" y="116632"/>
            <a:ext cx="3024335" cy="16312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чудес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187624" y="1124744"/>
          <a:ext cx="6912768" cy="3240120"/>
        </p:xfrm>
        <a:graphic>
          <a:graphicData uri="http://schemas.openxmlformats.org/drawingml/2006/table">
            <a:tbl>
              <a:tblPr>
                <a:effectLst>
                  <a:outerShdw blurRad="254000" dist="889000" dir="5400000" sx="80000" sy="80000" algn="t" rotWithShape="0">
                    <a:srgbClr val="7030A0">
                      <a:alpha val="60000"/>
                    </a:srgbClr>
                  </a:outerShdw>
                </a:effectLst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5824"/>
                <a:gridCol w="57630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35896" y="260648"/>
            <a:ext cx="2068195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txBody>
          <a:bodyPr wrap="none"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I</a:t>
            </a: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  </a:t>
            </a: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тур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1840" y="-243408"/>
            <a:ext cx="3032887" cy="16312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I  </a:t>
            </a:r>
            <a:r>
              <a:rPr lang="ru-RU" sz="54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  тур</a:t>
            </a:r>
            <a:r>
              <a:rPr lang="en-US" sz="100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10000" b="1" dirty="0">
              <a:ln w="0" cap="sq">
                <a:noFill/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0" y="2781300"/>
            <a:ext cx="4752975" cy="4608513"/>
            <a:chOff x="-818172" y="2321435"/>
            <a:chExt cx="5821523" cy="5924249"/>
          </a:xfrm>
        </p:grpSpPr>
        <p:sp>
          <p:nvSpPr>
            <p:cNvPr id="10" name="TextBox 9"/>
            <p:cNvSpPr txBox="1"/>
            <p:nvPr/>
          </p:nvSpPr>
          <p:spPr>
            <a:xfrm rot="15508784">
              <a:off x="3707596" y="5013941"/>
              <a:ext cx="857108" cy="4433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13" dirty="0">
                  <a:solidFill>
                    <a:srgbClr val="4B5456"/>
                  </a:solidFill>
                  <a:latin typeface="+mn-lt"/>
                  <a:sym typeface="Wingdings" pitchFamily="2" charset="2"/>
                </a:rPr>
                <a:t>Б</a:t>
              </a:r>
              <a:endParaRPr lang="ru-RU" sz="1013" dirty="0">
                <a:solidFill>
                  <a:srgbClr val="4B5456"/>
                </a:solidFill>
                <a:latin typeface="+mn-lt"/>
              </a:endParaRPr>
            </a:p>
          </p:txBody>
        </p:sp>
        <p:pic>
          <p:nvPicPr>
            <p:cNvPr id="3176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818172" y="2321435"/>
              <a:ext cx="5821523" cy="5924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Рисунок 12" descr="якубович1.jpg"/>
          <p:cNvPicPr>
            <a:picLocks noChangeAspect="1"/>
          </p:cNvPicPr>
          <p:nvPr/>
        </p:nvPicPr>
        <p:blipFill>
          <a:blip r:embed="rId5" cstate="print"/>
          <a:srcRect r="1226" b="46835"/>
          <a:stretch>
            <a:fillRect/>
          </a:stretch>
        </p:blipFill>
        <p:spPr>
          <a:xfrm>
            <a:off x="5796136" y="3068960"/>
            <a:ext cx="3133239" cy="2088232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Скругленная прямоугольная выноска 13"/>
          <p:cNvSpPr/>
          <p:nvPr/>
        </p:nvSpPr>
        <p:spPr>
          <a:xfrm>
            <a:off x="4500563" y="5084763"/>
            <a:ext cx="3887787" cy="1439862"/>
          </a:xfrm>
          <a:prstGeom prst="wedgeRoundRectCallout">
            <a:avLst>
              <a:gd name="adj1" fmla="val 18182"/>
              <a:gd name="adj2" fmla="val -77184"/>
              <a:gd name="adj3" fmla="val 16667"/>
            </a:avLst>
          </a:prstGeom>
          <a:solidFill>
            <a:srgbClr val="D8C2DC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задания,  получаемые горничными,  перед началом смены, являются рабочими документами?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555875" y="4149725"/>
            <a:ext cx="863600" cy="719138"/>
          </a:xfrm>
          <a:prstGeom prst="straightConnector1">
            <a:avLst/>
          </a:prstGeom>
          <a:ln w="47625">
            <a:solidFill>
              <a:srgbClr val="1F0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18745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П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763713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Е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339975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Р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916238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С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49250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О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067175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Н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643438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219700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795963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Ь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372225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Н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948488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Ы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2475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Е</a:t>
            </a:r>
          </a:p>
        </p:txBody>
      </p:sp>
      <p:pic>
        <p:nvPicPr>
          <p:cNvPr id="23" name="Начало иг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572500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0" dur="25026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>
                <p:cTn id="1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14" grpId="0" build="allAtOnce" animBg="1"/>
      <p:bldP spid="19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187624" y="1124744"/>
          <a:ext cx="5184576" cy="3240120"/>
        </p:xfrm>
        <a:graphic>
          <a:graphicData uri="http://schemas.openxmlformats.org/drawingml/2006/table">
            <a:tbl>
              <a:tblPr>
                <a:effectLst>
                  <a:outerShdw blurRad="254000" dist="889000" dir="5400000" sx="80000" sy="80000" algn="t" rotWithShape="0">
                    <a:srgbClr val="7030A0">
                      <a:alpha val="60000"/>
                    </a:srgbClr>
                  </a:outerShdw>
                </a:effectLst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5824"/>
                <a:gridCol w="576304"/>
                <a:gridCol w="576064"/>
                <a:gridCol w="576064"/>
                <a:gridCol w="576064"/>
                <a:gridCol w="576064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04450" y="260648"/>
            <a:ext cx="2331087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txBody>
          <a:bodyPr wrap="none"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II</a:t>
            </a: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  </a:t>
            </a: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тур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1840" y="-243408"/>
            <a:ext cx="3032887" cy="16312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II  </a:t>
            </a:r>
            <a:r>
              <a:rPr lang="ru-RU" sz="54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  тур</a:t>
            </a:r>
            <a:r>
              <a:rPr lang="en-US" sz="100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10000" b="1" dirty="0">
              <a:ln w="0" cap="sq">
                <a:noFill/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0" y="2781300"/>
            <a:ext cx="4752975" cy="4608513"/>
            <a:chOff x="-818172" y="2321435"/>
            <a:chExt cx="5821523" cy="5924249"/>
          </a:xfrm>
        </p:grpSpPr>
        <p:sp>
          <p:nvSpPr>
            <p:cNvPr id="10" name="TextBox 9"/>
            <p:cNvSpPr txBox="1"/>
            <p:nvPr/>
          </p:nvSpPr>
          <p:spPr>
            <a:xfrm rot="15508784">
              <a:off x="3707596" y="5013941"/>
              <a:ext cx="857108" cy="4433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13" dirty="0">
                  <a:solidFill>
                    <a:srgbClr val="4B5456"/>
                  </a:solidFill>
                  <a:latin typeface="+mn-lt"/>
                  <a:sym typeface="Wingdings" pitchFamily="2" charset="2"/>
                </a:rPr>
                <a:t>Б</a:t>
              </a:r>
              <a:endParaRPr lang="ru-RU" sz="1013" dirty="0">
                <a:solidFill>
                  <a:srgbClr val="4B5456"/>
                </a:solidFill>
                <a:latin typeface="+mn-lt"/>
              </a:endParaRPr>
            </a:p>
          </p:txBody>
        </p:sp>
        <p:pic>
          <p:nvPicPr>
            <p:cNvPr id="32789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818172" y="2321435"/>
              <a:ext cx="5821523" cy="5924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Рисунок 12" descr="якубович1.jpg"/>
          <p:cNvPicPr>
            <a:picLocks noChangeAspect="1"/>
          </p:cNvPicPr>
          <p:nvPr/>
        </p:nvPicPr>
        <p:blipFill>
          <a:blip r:embed="rId6" cstate="print"/>
          <a:srcRect r="1226" b="46835"/>
          <a:stretch>
            <a:fillRect/>
          </a:stretch>
        </p:blipFill>
        <p:spPr>
          <a:xfrm>
            <a:off x="5796136" y="3068960"/>
            <a:ext cx="3133239" cy="2088232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Скругленная прямоугольная выноска 13"/>
          <p:cNvSpPr/>
          <p:nvPr/>
        </p:nvSpPr>
        <p:spPr>
          <a:xfrm>
            <a:off x="4500563" y="5084763"/>
            <a:ext cx="3887787" cy="1439862"/>
          </a:xfrm>
          <a:prstGeom prst="wedgeRoundRectCallout">
            <a:avLst>
              <a:gd name="adj1" fmla="val 18182"/>
              <a:gd name="adj2" fmla="val -77184"/>
              <a:gd name="adj3" fmla="val 16667"/>
            </a:avLst>
          </a:prstGeom>
          <a:solidFill>
            <a:srgbClr val="D8C2DC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1F0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Настольные подогреватели, используемые  при подаче горячих блюд в гостиничные номера</a:t>
            </a:r>
            <a:endParaRPr lang="ru-RU" sz="1600" dirty="0">
              <a:solidFill>
                <a:srgbClr val="1F0A3E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555875" y="4149725"/>
            <a:ext cx="863600" cy="719138"/>
          </a:xfrm>
          <a:prstGeom prst="straightConnector1">
            <a:avLst/>
          </a:prstGeom>
          <a:ln w="47625">
            <a:solidFill>
              <a:srgbClr val="1F0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18745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Ш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763713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339975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Ф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916238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49250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Н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067175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Д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643438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219700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Ш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795963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И</a:t>
            </a: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 flipH="1">
            <a:off x="2843213" y="1916113"/>
            <a:ext cx="4249737" cy="1225550"/>
          </a:xfrm>
          <a:prstGeom prst="wedgeRoundRectCallout">
            <a:avLst>
              <a:gd name="adj1" fmla="val -41111"/>
              <a:gd name="adj2" fmla="val 97608"/>
              <a:gd name="adj3" fmla="val 16667"/>
            </a:avLst>
          </a:prstGeom>
          <a:solidFill>
            <a:srgbClr val="D8C2DC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1F0A3E"/>
                </a:solidFill>
                <a:latin typeface="Comic Sans MS" pitchFamily="66" charset="0"/>
              </a:rPr>
              <a:t>Рады приветствовать вторую тройку игроков!</a:t>
            </a:r>
          </a:p>
        </p:txBody>
      </p:sp>
      <p:pic>
        <p:nvPicPr>
          <p:cNvPr id="22" name="Начало иг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643938" y="6429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9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9" dur="25026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14" grpId="0" uiExpand="1" build="allAtOnce" animBg="1"/>
      <p:bldP spid="19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187624" y="1124744"/>
          <a:ext cx="5760640" cy="3240120"/>
        </p:xfrm>
        <a:graphic>
          <a:graphicData uri="http://schemas.openxmlformats.org/drawingml/2006/table">
            <a:tbl>
              <a:tblPr>
                <a:effectLst>
                  <a:outerShdw blurRad="254000" dist="889000" dir="5400000" sx="80000" sy="80000" algn="t" rotWithShape="0">
                    <a:srgbClr val="7030A0">
                      <a:alpha val="60000"/>
                    </a:srgbClr>
                  </a:outerShdw>
                </a:effectLst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5824"/>
                <a:gridCol w="576304"/>
                <a:gridCol w="576064"/>
                <a:gridCol w="576064"/>
                <a:gridCol w="576064"/>
                <a:gridCol w="576064"/>
                <a:gridCol w="576064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73004" y="260648"/>
            <a:ext cx="2593980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txBody>
          <a:bodyPr wrap="none"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III</a:t>
            </a: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  </a:t>
            </a: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тур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1840" y="-243408"/>
            <a:ext cx="3032887" cy="16312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III  </a:t>
            </a:r>
            <a:r>
              <a:rPr lang="ru-RU" sz="54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  тур</a:t>
            </a:r>
            <a:r>
              <a:rPr lang="en-US" sz="100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10000" b="1" dirty="0">
              <a:ln w="0" cap="sq">
                <a:noFill/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0" y="2781300"/>
            <a:ext cx="4752975" cy="4608513"/>
            <a:chOff x="-818172" y="2321435"/>
            <a:chExt cx="5821523" cy="5924249"/>
          </a:xfrm>
        </p:grpSpPr>
        <p:sp>
          <p:nvSpPr>
            <p:cNvPr id="10" name="TextBox 9"/>
            <p:cNvSpPr txBox="1"/>
            <p:nvPr/>
          </p:nvSpPr>
          <p:spPr>
            <a:xfrm rot="15508784">
              <a:off x="3707596" y="5013941"/>
              <a:ext cx="857108" cy="4433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13" dirty="0">
                  <a:solidFill>
                    <a:srgbClr val="4B5456"/>
                  </a:solidFill>
                  <a:latin typeface="+mn-lt"/>
                  <a:sym typeface="Wingdings" pitchFamily="2" charset="2"/>
                </a:rPr>
                <a:t>Б</a:t>
              </a:r>
              <a:endParaRPr lang="ru-RU" sz="1013" dirty="0">
                <a:solidFill>
                  <a:srgbClr val="4B5456"/>
                </a:solidFill>
                <a:latin typeface="+mn-lt"/>
              </a:endParaRPr>
            </a:p>
          </p:txBody>
        </p:sp>
        <p:pic>
          <p:nvPicPr>
            <p:cNvPr id="34838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818172" y="2321435"/>
              <a:ext cx="5821523" cy="5924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Рисунок 12" descr="якубович1.jpg"/>
          <p:cNvPicPr>
            <a:picLocks noChangeAspect="1"/>
          </p:cNvPicPr>
          <p:nvPr/>
        </p:nvPicPr>
        <p:blipFill>
          <a:blip r:embed="rId5" cstate="print"/>
          <a:srcRect r="1226" b="46835"/>
          <a:stretch>
            <a:fillRect/>
          </a:stretch>
        </p:blipFill>
        <p:spPr>
          <a:xfrm>
            <a:off x="5796136" y="3068960"/>
            <a:ext cx="3133239" cy="2088232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Скругленная прямоугольная выноска 13"/>
          <p:cNvSpPr/>
          <p:nvPr/>
        </p:nvSpPr>
        <p:spPr>
          <a:xfrm>
            <a:off x="4500563" y="5084763"/>
            <a:ext cx="3887787" cy="1439862"/>
          </a:xfrm>
          <a:prstGeom prst="wedgeRoundRectCallout">
            <a:avLst>
              <a:gd name="adj1" fmla="val 18182"/>
              <a:gd name="adj2" fmla="val -77184"/>
              <a:gd name="adj3" fmla="val 16667"/>
            </a:avLst>
          </a:prstGeom>
          <a:solidFill>
            <a:srgbClr val="D8C2DC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 – карта, открывающая замок номера в гостинице  на расстоянии от 5 до 20 см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555875" y="4149725"/>
            <a:ext cx="863600" cy="719138"/>
          </a:xfrm>
          <a:prstGeom prst="straightConnector1">
            <a:avLst/>
          </a:prstGeom>
          <a:ln w="47625">
            <a:solidFill>
              <a:srgbClr val="1F0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18745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П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763713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Р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339975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О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916238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К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49250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С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067175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643438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М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219700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795963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Т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372225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И</a:t>
            </a: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 flipH="1">
            <a:off x="2843213" y="1916113"/>
            <a:ext cx="4249737" cy="1225550"/>
          </a:xfrm>
          <a:prstGeom prst="wedgeRoundRectCallout">
            <a:avLst>
              <a:gd name="adj1" fmla="val -41111"/>
              <a:gd name="adj2" fmla="val 97608"/>
              <a:gd name="adj3" fmla="val 16667"/>
            </a:avLst>
          </a:prstGeom>
          <a:solidFill>
            <a:srgbClr val="D8C2DC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1F0A3E"/>
                </a:solidFill>
                <a:latin typeface="Comic Sans MS" pitchFamily="66" charset="0"/>
              </a:rPr>
              <a:t>Рады приветствовать третью тройку игроков!</a:t>
            </a:r>
          </a:p>
        </p:txBody>
      </p:sp>
      <p:pic>
        <p:nvPicPr>
          <p:cNvPr id="22" name="Начало иг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501063" y="6143625"/>
            <a:ext cx="4476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4" dur="25026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14" grpId="0" build="allAtOnce" animBg="1"/>
      <p:bldP spid="19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187624" y="1124744"/>
          <a:ext cx="4032448" cy="3240120"/>
        </p:xfrm>
        <a:graphic>
          <a:graphicData uri="http://schemas.openxmlformats.org/drawingml/2006/table">
            <a:tbl>
              <a:tblPr>
                <a:effectLst>
                  <a:outerShdw blurRad="254000" dist="889000" dir="5400000" sx="80000" sy="80000" algn="t" rotWithShape="0">
                    <a:srgbClr val="7030A0">
                      <a:alpha val="60000"/>
                    </a:srgbClr>
                  </a:outerShdw>
                </a:effectLst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5824"/>
                <a:gridCol w="576304"/>
                <a:gridCol w="576064"/>
                <a:gridCol w="576064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1F0A3E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3084">
                        <a:alpha val="64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89837" y="260648"/>
            <a:ext cx="2560317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txBody>
          <a:bodyPr wrap="none"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  </a:t>
            </a:r>
            <a:r>
              <a:rPr lang="ru-RU" sz="5400" dirty="0">
                <a:ln w="254000" cap="sq">
                  <a:solidFill>
                    <a:srgbClr val="7030A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Финал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260648"/>
            <a:ext cx="3032887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>
            <a:spAutoFit/>
            <a:sp3d>
              <a:bevelT w="0" h="0"/>
              <a:contourClr>
                <a:srgbClr val="7030A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0" cap="sq">
                  <a:noFill/>
                </a:ln>
                <a:solidFill>
                  <a:srgbClr val="FFFF00"/>
                </a:solidFill>
                <a:latin typeface="Monotype Corsiva" pitchFamily="66" charset="0"/>
              </a:rPr>
              <a:t>Финал</a:t>
            </a:r>
            <a:endParaRPr lang="ru-RU" sz="10000" b="1" dirty="0">
              <a:ln w="0" cap="sq">
                <a:noFill/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0" y="2781300"/>
            <a:ext cx="4752975" cy="4608513"/>
            <a:chOff x="-818172" y="2321435"/>
            <a:chExt cx="5821523" cy="5924249"/>
          </a:xfrm>
        </p:grpSpPr>
        <p:sp>
          <p:nvSpPr>
            <p:cNvPr id="10" name="TextBox 9"/>
            <p:cNvSpPr txBox="1"/>
            <p:nvPr/>
          </p:nvSpPr>
          <p:spPr>
            <a:xfrm rot="15508784">
              <a:off x="3707596" y="5013941"/>
              <a:ext cx="857108" cy="4433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13" dirty="0">
                  <a:solidFill>
                    <a:srgbClr val="4B5456"/>
                  </a:solidFill>
                  <a:latin typeface="+mn-lt"/>
                  <a:sym typeface="Wingdings" pitchFamily="2" charset="2"/>
                </a:rPr>
                <a:t>Б</a:t>
              </a:r>
              <a:endParaRPr lang="ru-RU" sz="1013" dirty="0">
                <a:solidFill>
                  <a:srgbClr val="4B5456"/>
                </a:solidFill>
                <a:latin typeface="+mn-lt"/>
              </a:endParaRPr>
            </a:p>
          </p:txBody>
        </p:sp>
        <p:pic>
          <p:nvPicPr>
            <p:cNvPr id="35859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818172" y="2321435"/>
              <a:ext cx="5821523" cy="5924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Рисунок 12" descr="якубович1.jpg"/>
          <p:cNvPicPr>
            <a:picLocks noChangeAspect="1"/>
          </p:cNvPicPr>
          <p:nvPr/>
        </p:nvPicPr>
        <p:blipFill>
          <a:blip r:embed="rId6" cstate="print"/>
          <a:srcRect r="1226" b="46835"/>
          <a:stretch>
            <a:fillRect/>
          </a:stretch>
        </p:blipFill>
        <p:spPr>
          <a:xfrm>
            <a:off x="5796136" y="3068960"/>
            <a:ext cx="3133239" cy="2088232"/>
          </a:xfrm>
          <a:prstGeom prst="ellipse">
            <a:avLst/>
          </a:prstGeom>
          <a:ln w="63500" cap="rnd">
            <a:solidFill>
              <a:srgbClr val="D8C2D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Скругленная прямоугольная выноска 13"/>
          <p:cNvSpPr/>
          <p:nvPr/>
        </p:nvSpPr>
        <p:spPr>
          <a:xfrm>
            <a:off x="4500563" y="5084763"/>
            <a:ext cx="3887787" cy="1439862"/>
          </a:xfrm>
          <a:prstGeom prst="wedgeRoundRectCallout">
            <a:avLst>
              <a:gd name="adj1" fmla="val 18182"/>
              <a:gd name="adj2" fmla="val -77184"/>
              <a:gd name="adj3" fmla="val 16667"/>
            </a:avLst>
          </a:prstGeom>
          <a:solidFill>
            <a:srgbClr val="D8C2DC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гостиницы, который по мере необходимости забирает грязное белье из тележек горничных и транспортируют его в прачечную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555875" y="4149725"/>
            <a:ext cx="863600" cy="719138"/>
          </a:xfrm>
          <a:prstGeom prst="straightConnector1">
            <a:avLst/>
          </a:prstGeom>
          <a:ln w="47625">
            <a:solidFill>
              <a:srgbClr val="1F0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18745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Х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763713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339975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У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916238" y="1628775"/>
            <a:ext cx="538162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З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492500" y="1628775"/>
            <a:ext cx="538163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М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067175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643438" y="1628775"/>
            <a:ext cx="539750" cy="576263"/>
          </a:xfrm>
          <a:prstGeom prst="rect">
            <a:avLst/>
          </a:prstGeom>
          <a:solidFill>
            <a:srgbClr val="1F0A3E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1F0A3E"/>
                </a:solidFill>
              </a:rPr>
              <a:t>Н</a:t>
            </a: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 flipH="1">
            <a:off x="2843213" y="1916113"/>
            <a:ext cx="4249737" cy="1225550"/>
          </a:xfrm>
          <a:prstGeom prst="wedgeRoundRectCallout">
            <a:avLst>
              <a:gd name="adj1" fmla="val -41111"/>
              <a:gd name="adj2" fmla="val 97608"/>
              <a:gd name="adj3" fmla="val 16667"/>
            </a:avLst>
          </a:prstGeom>
          <a:solidFill>
            <a:srgbClr val="D8C2DC"/>
          </a:solidFill>
          <a:ln>
            <a:solidFill>
              <a:srgbClr val="6C3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1F0A3E"/>
                </a:solidFill>
                <a:latin typeface="Comic Sans MS" pitchFamily="66" charset="0"/>
              </a:rPr>
              <a:t>Всех победителей поздравляю с прохождением в финал! Послушайте вопрос этого тура.</a:t>
            </a:r>
          </a:p>
        </p:txBody>
      </p:sp>
      <p:pic>
        <p:nvPicPr>
          <p:cNvPr id="20" name="Начало иг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501063" y="6215063"/>
            <a:ext cx="4476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9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9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9" dur="25026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1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14" grpId="0" build="allAtOnce" animBg="1"/>
      <p:bldP spid="19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1200054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Majestic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1200054</Template>
  <TotalTime>930</TotalTime>
  <Words>514</Words>
  <Application>Microsoft Office PowerPoint</Application>
  <PresentationFormat>Экран (4:3)</PresentationFormat>
  <Paragraphs>135</Paragraphs>
  <Slides>14</Slides>
  <Notes>2</Notes>
  <HiddenSlides>0</HiddenSlides>
  <MMClips>5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1200054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89</cp:revision>
  <dcterms:created xsi:type="dcterms:W3CDTF">2017-01-15T08:24:44Z</dcterms:created>
  <dcterms:modified xsi:type="dcterms:W3CDTF">2019-06-28T07:02:28Z</dcterms:modified>
</cp:coreProperties>
</file>