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0" r:id="rId3"/>
    <p:sldId id="271" r:id="rId4"/>
    <p:sldId id="274" r:id="rId5"/>
    <p:sldId id="272" r:id="rId6"/>
    <p:sldId id="263" r:id="rId7"/>
    <p:sldId id="264"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14.10.2020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6146" name="Picture 2"/>
          <p:cNvPicPr>
            <a:picLocks noChangeAspect="1" noChangeArrowheads="1" noCrop="1"/>
          </p:cNvPicPr>
          <p:nvPr/>
        </p:nvPicPr>
        <p:blipFill>
          <a:blip r:embed="rId2" cstate="print"/>
          <a:srcRect/>
          <a:stretch>
            <a:fillRect/>
          </a:stretch>
        </p:blipFill>
        <p:spPr bwMode="auto">
          <a:xfrm>
            <a:off x="-252536" y="-171400"/>
            <a:ext cx="9564555" cy="7344816"/>
          </a:xfrm>
          <a:prstGeom prst="rect">
            <a:avLst/>
          </a:prstGeom>
          <a:ln>
            <a:noFill/>
          </a:ln>
          <a:effectLst>
            <a:softEdge rad="112500"/>
          </a:effectLst>
        </p:spPr>
      </p:pic>
      <p:pic>
        <p:nvPicPr>
          <p:cNvPr id="5" name="Picture 2" descr="F:\Юлия Петровна\АТТЕСТАЦИЯ\Работы детей\20200908_153402.jpg"/>
          <p:cNvPicPr>
            <a:picLocks noChangeAspect="1" noChangeArrowheads="1"/>
          </p:cNvPicPr>
          <p:nvPr/>
        </p:nvPicPr>
        <p:blipFill>
          <a:blip r:embed="rId3" cstate="print"/>
          <a:srcRect/>
          <a:stretch>
            <a:fillRect/>
          </a:stretch>
        </p:blipFill>
        <p:spPr bwMode="auto">
          <a:xfrm>
            <a:off x="2555776" y="836712"/>
            <a:ext cx="4418638" cy="5616624"/>
          </a:xfrm>
          <a:prstGeom prst="ellipse">
            <a:avLst/>
          </a:prstGeom>
          <a:ln>
            <a:noFill/>
          </a:ln>
          <a:effectLst>
            <a:glow rad="101600">
              <a:schemeClr val="accent3">
                <a:lumMod val="75000"/>
                <a:alpha val="60000"/>
              </a:schemeClr>
            </a:glow>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Юлия Петровна\АТТЕСТАЦИЯ\Работы детей\20200908_154659.jpg"/>
          <p:cNvPicPr>
            <a:picLocks noGrp="1" noChangeAspect="1" noChangeArrowheads="1"/>
          </p:cNvPicPr>
          <p:nvPr>
            <p:ph idx="4294967295"/>
          </p:nvPr>
        </p:nvPicPr>
        <p:blipFill>
          <a:blip r:embed="rId2" cstate="print"/>
          <a:srcRect r="80438" b="67548"/>
          <a:stretch>
            <a:fillRect/>
          </a:stretch>
        </p:blipFill>
        <p:spPr bwMode="auto">
          <a:xfrm>
            <a:off x="0" y="0"/>
            <a:ext cx="9144000" cy="6834058"/>
          </a:xfrm>
          <a:prstGeom prst="rect">
            <a:avLst/>
          </a:prstGeom>
          <a:ln>
            <a:noFill/>
          </a:ln>
          <a:effectLst>
            <a:glow rad="101600">
              <a:schemeClr val="accent3">
                <a:lumMod val="75000"/>
                <a:alpha val="60000"/>
              </a:schemeClr>
            </a:glow>
            <a:softEdge rad="112500"/>
          </a:effectLst>
        </p:spPr>
      </p:pic>
      <p:sp>
        <p:nvSpPr>
          <p:cNvPr id="5" name="Заголовок 4"/>
          <p:cNvSpPr>
            <a:spLocks noGrp="1"/>
          </p:cNvSpPr>
          <p:nvPr>
            <p:ph type="ctrTitle"/>
          </p:nvPr>
        </p:nvSpPr>
        <p:spPr>
          <a:xfrm>
            <a:off x="251520" y="476672"/>
            <a:ext cx="6624736" cy="6120679"/>
          </a:xfrm>
        </p:spPr>
        <p:txBody>
          <a:bodyPr>
            <a:normAutofit fontScale="90000"/>
          </a:bodyPr>
          <a:lstStyle/>
          <a:p>
            <a:r>
              <a:rPr lang="ru-RU" sz="3600" dirty="0" err="1" smtClean="0">
                <a:solidFill>
                  <a:srgbClr val="002060"/>
                </a:solidFill>
                <a:effectLst>
                  <a:glow rad="101600">
                    <a:schemeClr val="bg1">
                      <a:alpha val="60000"/>
                    </a:schemeClr>
                  </a:glow>
                </a:effectLst>
                <a:latin typeface="Times New Roman" pitchFamily="18" charset="0"/>
                <a:cs typeface="Times New Roman" pitchFamily="18" charset="0"/>
              </a:rPr>
              <a:t>Кусудама</a:t>
            </a: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 (яп. 薬玉, букв. «лекарственный шар») — бумажная модель, которая обычно </a:t>
            </a: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формируется </a:t>
            </a: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сшиванием вместе концов множества одинаковых пирамидальных модулей (обычно это стилизованные цветы, сложенные из квадратного листа бумаги</a:t>
            </a: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 Готовое изделие получается шарообразной </a:t>
            </a: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формы.</a:t>
            </a:r>
            <a:b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br>
            <a: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t/>
            </a:r>
            <a:br>
              <a:rPr lang="ru-RU" sz="2700" dirty="0" smtClean="0">
                <a:solidFill>
                  <a:srgbClr val="002060"/>
                </a:solidFill>
                <a:effectLst>
                  <a:glow rad="101600">
                    <a:schemeClr val="bg1">
                      <a:alpha val="60000"/>
                    </a:schemeClr>
                  </a:glow>
                </a:effectLst>
                <a:latin typeface="Times New Roman" pitchFamily="18" charset="0"/>
                <a:cs typeface="Times New Roman" pitchFamily="18" charset="0"/>
              </a:rPr>
            </a:br>
            <a:r>
              <a:rPr lang="ru-RU" sz="2200" dirty="0" smtClean="0">
                <a:effectLst>
                  <a:glow rad="101600">
                    <a:schemeClr val="bg1">
                      <a:alpha val="60000"/>
                    </a:schemeClr>
                  </a:glow>
                </a:effectLst>
              </a:rPr>
              <a:t> </a:t>
            </a: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Цветы — роскошный дар </a:t>
            </a: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природы,</a:t>
            </a: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Душа завяла бы без них.</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Нас радует надменный пурпур розы,</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Нас радует неяркий цвет иных,</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Иных, что не взывая властно,</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Не </a:t>
            </a: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потрясая внешней красотой,</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Полны очарованья и отрадно</a:t>
            </a:r>
            <a:b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Нас покоряют простотой</a:t>
            </a:r>
            <a:r>
              <a:rPr lang="ru-RU" sz="2200" dirty="0" smtClean="0">
                <a:solidFill>
                  <a:schemeClr val="accent6">
                    <a:lumMod val="50000"/>
                  </a:schemeClr>
                </a:solidFill>
                <a:latin typeface="Times New Roman" pitchFamily="18" charset="0"/>
                <a:cs typeface="Times New Roman" pitchFamily="18" charset="0"/>
              </a:rPr>
              <a:t>. </a:t>
            </a:r>
            <a:r>
              <a:rPr lang="ru-RU" sz="2800" dirty="0" smtClean="0">
                <a:solidFill>
                  <a:schemeClr val="accent6">
                    <a:lumMod val="50000"/>
                  </a:schemeClr>
                </a:solidFill>
                <a:latin typeface="Times New Roman" pitchFamily="18" charset="0"/>
                <a:cs typeface="Times New Roman" pitchFamily="18" charset="0"/>
              </a:rPr>
              <a:t/>
            </a:r>
            <a:br>
              <a:rPr lang="ru-RU" sz="2800" dirty="0" smtClean="0">
                <a:solidFill>
                  <a:schemeClr val="accent6">
                    <a:lumMod val="50000"/>
                  </a:schemeClr>
                </a:solidFill>
                <a:latin typeface="Times New Roman" pitchFamily="18" charset="0"/>
                <a:cs typeface="Times New Roman" pitchFamily="18" charset="0"/>
              </a:rPr>
            </a:br>
            <a:endParaRPr lang="ru-RU" sz="2800" dirty="0">
              <a:solidFill>
                <a:schemeClr val="accent6">
                  <a:lumMod val="50000"/>
                </a:schemeClr>
              </a:solidFill>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1475656" y="6858000"/>
            <a:ext cx="6400800" cy="2162472"/>
          </a:xfrm>
        </p:spPr>
        <p:txBody>
          <a:bodyPr/>
          <a:lstStyle/>
          <a:p>
            <a:endParaRPr lang="ru-RU" dirty="0"/>
          </a:p>
        </p:txBody>
      </p:sp>
      <p:pic>
        <p:nvPicPr>
          <p:cNvPr id="7"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263680" y="3861048"/>
            <a:ext cx="2880320" cy="2825974"/>
          </a:xfrm>
          <a:prstGeom prst="star7">
            <a:avLst/>
          </a:prstGeom>
          <a:ln>
            <a:noFill/>
          </a:ln>
          <a:effectLst>
            <a:glow rad="139700">
              <a:schemeClr val="accent6">
                <a:lumMod val="40000"/>
                <a:lumOff val="60000"/>
                <a:alpha val="40000"/>
              </a:schemeClr>
            </a:glow>
            <a:softEdge rad="112500"/>
          </a:effectLst>
        </p:spPr>
      </p:pic>
      <p:pic>
        <p:nvPicPr>
          <p:cNvPr id="8"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732240" y="1844824"/>
            <a:ext cx="1999607" cy="1961878"/>
          </a:xfrm>
          <a:prstGeom prst="star7">
            <a:avLst/>
          </a:prstGeom>
          <a:ln>
            <a:noFill/>
          </a:ln>
          <a:effectLst>
            <a:glow rad="101600">
              <a:schemeClr val="accent3">
                <a:lumMod val="60000"/>
                <a:lumOff val="40000"/>
                <a:alpha val="60000"/>
              </a:schemeClr>
            </a:glow>
            <a:softEdge rad="112500"/>
          </a:effectLst>
        </p:spPr>
      </p:pic>
      <p:pic>
        <p:nvPicPr>
          <p:cNvPr id="9"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948264" y="188640"/>
            <a:ext cx="1584176" cy="1554285"/>
          </a:xfrm>
          <a:prstGeom prst="star7">
            <a:avLst/>
          </a:prstGeom>
          <a:ln>
            <a:noFill/>
          </a:ln>
          <a:effectLst>
            <a:glow rad="139700">
              <a:schemeClr val="accent6">
                <a:lumMod val="40000"/>
                <a:lumOff val="60000"/>
                <a:alpha val="40000"/>
              </a:schemeClr>
            </a:glow>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Юлия Петровна\АТТЕСТАЦИЯ\Работы детей\20200908_154659.jpg"/>
          <p:cNvPicPr>
            <a:picLocks noChangeAspect="1" noChangeArrowheads="1"/>
          </p:cNvPicPr>
          <p:nvPr/>
        </p:nvPicPr>
        <p:blipFill>
          <a:blip r:embed="rId2" cstate="print"/>
          <a:srcRect r="80438" b="67548"/>
          <a:stretch>
            <a:fillRect/>
          </a:stretch>
        </p:blipFill>
        <p:spPr bwMode="auto">
          <a:xfrm>
            <a:off x="0" y="23942"/>
            <a:ext cx="9144000" cy="6834058"/>
          </a:xfrm>
          <a:prstGeom prst="rect">
            <a:avLst/>
          </a:prstGeom>
          <a:ln>
            <a:noFill/>
          </a:ln>
          <a:effectLst>
            <a:glow rad="101600">
              <a:schemeClr val="accent3">
                <a:lumMod val="75000"/>
                <a:alpha val="60000"/>
              </a:schemeClr>
            </a:glow>
            <a:softEdge rad="112500"/>
          </a:effectLst>
        </p:spPr>
      </p:pic>
      <p:sp>
        <p:nvSpPr>
          <p:cNvPr id="4" name="Заголовок 3"/>
          <p:cNvSpPr>
            <a:spLocks noGrp="1"/>
          </p:cNvSpPr>
          <p:nvPr>
            <p:ph type="ctrTitle"/>
          </p:nvPr>
        </p:nvSpPr>
        <p:spPr>
          <a:xfrm>
            <a:off x="2627784" y="404664"/>
            <a:ext cx="6336704" cy="6264696"/>
          </a:xfrm>
        </p:spPr>
        <p:txBody>
          <a:bodyPr>
            <a:normAutofit fontScale="90000"/>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1. Подготовьте листы бумаги размером 10х10 см.</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2. Сложите квадратный лист по диагонали.</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3. Загните края треугольника вверх, чтобы получился ромб, далее отогните края, как показано на анимации.</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4. Нанесите клей на боковые части заготовки, затем склейте их сформировав лепесток.</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5. Сделайте 5 лепестков таким же образом и склейте цветок.</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6. Сделайте всего 12 таких цветов.</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7. Приступите к сборке шара: возьмите цветок, нанесите клей на средний сгиб любого лепестка и приклейте второй цветок.</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8. Нанесите клей на лепесток 1-го и 2-го цветка, которые расположены  рядом. Закрепите 3- </a:t>
            </a:r>
            <a:r>
              <a:rPr lang="ru-RU" sz="2200" dirty="0" err="1"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й</a:t>
            </a: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 цветок.</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9. Приклейте 4-й и 5-й цветок таким же способом . </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chemeClr val="accent6">
                    <a:lumMod val="50000"/>
                  </a:schemeClr>
                </a:solidFill>
                <a:effectLst>
                  <a:glow rad="101600">
                    <a:schemeClr val="bg1">
                      <a:alpha val="60000"/>
                    </a:schemeClr>
                  </a:glow>
                </a:effectLst>
                <a:latin typeface="Times New Roman" pitchFamily="18" charset="0"/>
                <a:cs typeface="Times New Roman" pitchFamily="18" charset="0"/>
              </a:rPr>
              <a:t>10. Нанесите клей на лепестки поочерёдно с другими цветами, которые расположены рядом и приклейте 6-й цветок.</a:t>
            </a:r>
            <a: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t/>
            </a:r>
            <a:br>
              <a:rPr lang="ru-RU" sz="2200" dirty="0" smtClean="0">
                <a:solidFill>
                  <a:schemeClr val="accent1">
                    <a:lumMod val="50000"/>
                  </a:schemeClr>
                </a:solidFill>
                <a:effectLst>
                  <a:glow rad="101600">
                    <a:schemeClr val="bg1">
                      <a:alpha val="60000"/>
                    </a:schemeClr>
                  </a:glow>
                </a:effectLst>
                <a:latin typeface="Times New Roman" pitchFamily="18" charset="0"/>
                <a:cs typeface="Times New Roman" pitchFamily="18" charset="0"/>
              </a:rPr>
            </a:br>
            <a:r>
              <a:rPr lang="ru-RU" sz="2200" dirty="0" smtClean="0">
                <a:solidFill>
                  <a:srgbClr val="002060"/>
                </a:solidFill>
                <a:effectLst>
                  <a:glow rad="101600">
                    <a:schemeClr val="bg1">
                      <a:alpha val="60000"/>
                    </a:schemeClr>
                  </a:glow>
                </a:effectLst>
                <a:latin typeface="Times New Roman" pitchFamily="18" charset="0"/>
                <a:cs typeface="Times New Roman" pitchFamily="18" charset="0"/>
              </a:rPr>
              <a:t>11. Дождитесь высыхания.</a:t>
            </a:r>
            <a:r>
              <a:rPr lang="ru-RU" sz="2200" dirty="0" smtClean="0">
                <a:effectLst>
                  <a:glow rad="101600">
                    <a:schemeClr val="bg1">
                      <a:alpha val="60000"/>
                    </a:schemeClr>
                  </a:glow>
                </a:effectLst>
                <a:latin typeface="Times New Roman" pitchFamily="18" charset="0"/>
                <a:cs typeface="Times New Roman" pitchFamily="18" charset="0"/>
              </a:rPr>
              <a:t/>
            </a:r>
            <a:br>
              <a:rPr lang="ru-RU" sz="2200" dirty="0" smtClean="0">
                <a:effectLst>
                  <a:glow rad="101600">
                    <a:schemeClr val="bg1">
                      <a:alpha val="60000"/>
                    </a:schemeClr>
                  </a:glow>
                </a:effectLst>
                <a:latin typeface="Times New Roman" pitchFamily="18" charset="0"/>
                <a:cs typeface="Times New Roman" pitchFamily="18" charset="0"/>
              </a:rPr>
            </a:br>
            <a:endParaRPr lang="ru-RU" sz="2200" dirty="0">
              <a:effectLst>
                <a:glow rad="101600">
                  <a:schemeClr val="bg1">
                    <a:alpha val="60000"/>
                  </a:schemeClr>
                </a:glow>
              </a:effectLst>
              <a:latin typeface="Times New Roman" pitchFamily="18" charset="0"/>
              <a:cs typeface="Times New Roman" pitchFamily="18" charset="0"/>
            </a:endParaRPr>
          </a:p>
        </p:txBody>
      </p:sp>
      <p:sp>
        <p:nvSpPr>
          <p:cNvPr id="5" name="Подзаголовок 4"/>
          <p:cNvSpPr>
            <a:spLocks noGrp="1"/>
          </p:cNvSpPr>
          <p:nvPr>
            <p:ph type="subTitle" idx="1"/>
          </p:nvPr>
        </p:nvSpPr>
        <p:spPr>
          <a:xfrm>
            <a:off x="2699792" y="0"/>
            <a:ext cx="5400600" cy="764704"/>
          </a:xfrm>
        </p:spPr>
        <p:txBody>
          <a:bodyPr>
            <a:normAutofit/>
          </a:bodyPr>
          <a:lstStyle/>
          <a:p>
            <a:r>
              <a:rPr lang="ru-RU" dirty="0" smtClean="0">
                <a:solidFill>
                  <a:schemeClr val="accent2">
                    <a:lumMod val="50000"/>
                  </a:schemeClr>
                </a:solidFill>
                <a:effectLst>
                  <a:glow rad="101600">
                    <a:schemeClr val="bg1">
                      <a:alpha val="40000"/>
                    </a:schemeClr>
                  </a:glow>
                </a:effectLst>
                <a:latin typeface="Times New Roman" pitchFamily="18" charset="0"/>
                <a:cs typeface="Times New Roman" pitchFamily="18" charset="0"/>
              </a:rPr>
              <a:t>Мастер-класс</a:t>
            </a:r>
            <a:endParaRPr lang="ru-RU" dirty="0">
              <a:solidFill>
                <a:schemeClr val="accent2">
                  <a:lumMod val="50000"/>
                </a:schemeClr>
              </a:solidFill>
              <a:effectLst>
                <a:glow rad="101600">
                  <a:schemeClr val="bg1">
                    <a:alpha val="40000"/>
                  </a:schemeClr>
                </a:glow>
              </a:effectLst>
            </a:endParaRPr>
          </a:p>
        </p:txBody>
      </p:sp>
      <p:pic>
        <p:nvPicPr>
          <p:cNvPr id="7"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0" y="3861048"/>
            <a:ext cx="2880320" cy="2825974"/>
          </a:xfrm>
          <a:prstGeom prst="star7">
            <a:avLst/>
          </a:prstGeom>
          <a:ln>
            <a:noFill/>
          </a:ln>
          <a:effectLst>
            <a:glow rad="139700">
              <a:schemeClr val="accent6">
                <a:lumMod val="40000"/>
                <a:lumOff val="60000"/>
                <a:alpha val="40000"/>
              </a:schemeClr>
            </a:glow>
            <a:softEdge rad="112500"/>
          </a:effectLst>
        </p:spPr>
      </p:pic>
      <p:pic>
        <p:nvPicPr>
          <p:cNvPr id="8"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395536" y="1844824"/>
            <a:ext cx="1999607" cy="1961878"/>
          </a:xfrm>
          <a:prstGeom prst="star7">
            <a:avLst/>
          </a:prstGeom>
          <a:ln>
            <a:noFill/>
          </a:ln>
          <a:effectLst>
            <a:glow rad="101600">
              <a:schemeClr val="accent3">
                <a:lumMod val="60000"/>
                <a:lumOff val="40000"/>
                <a:alpha val="60000"/>
              </a:schemeClr>
            </a:glow>
            <a:softEdge rad="112500"/>
          </a:effectLst>
        </p:spPr>
      </p:pic>
      <p:pic>
        <p:nvPicPr>
          <p:cNvPr id="9"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539552" y="116632"/>
            <a:ext cx="1584176" cy="1554285"/>
          </a:xfrm>
          <a:prstGeom prst="star7">
            <a:avLst/>
          </a:prstGeom>
          <a:ln>
            <a:noFill/>
          </a:ln>
          <a:effectLst>
            <a:glow rad="139700">
              <a:schemeClr val="accent6">
                <a:lumMod val="40000"/>
                <a:lumOff val="60000"/>
                <a:alpha val="40000"/>
              </a:schemeClr>
            </a:glow>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Юлия Петровна\АТТЕСТАЦИЯ\Работы детей\20200908_154659.jpg"/>
          <p:cNvPicPr>
            <a:picLocks noChangeAspect="1" noChangeArrowheads="1"/>
          </p:cNvPicPr>
          <p:nvPr/>
        </p:nvPicPr>
        <p:blipFill>
          <a:blip r:embed="rId2" cstate="print"/>
          <a:srcRect r="80438" b="67548"/>
          <a:stretch>
            <a:fillRect/>
          </a:stretch>
        </p:blipFill>
        <p:spPr bwMode="auto">
          <a:xfrm>
            <a:off x="0" y="0"/>
            <a:ext cx="9144000" cy="6834058"/>
          </a:xfrm>
          <a:prstGeom prst="rect">
            <a:avLst/>
          </a:prstGeom>
          <a:ln>
            <a:noFill/>
          </a:ln>
          <a:effectLst>
            <a:glow rad="101600">
              <a:schemeClr val="accent3">
                <a:lumMod val="75000"/>
                <a:alpha val="60000"/>
              </a:schemeClr>
            </a:glow>
            <a:softEdge rad="112500"/>
          </a:effectLst>
        </p:spPr>
      </p:pic>
      <p:sp>
        <p:nvSpPr>
          <p:cNvPr id="4" name="Заголовок 3"/>
          <p:cNvSpPr>
            <a:spLocks noGrp="1"/>
          </p:cNvSpPr>
          <p:nvPr>
            <p:ph type="ctrTitle"/>
          </p:nvPr>
        </p:nvSpPr>
        <p:spPr>
          <a:xfrm>
            <a:off x="2843808" y="332656"/>
            <a:ext cx="5614392" cy="792088"/>
          </a:xfrm>
        </p:spPr>
        <p:txBody>
          <a:bodyPr>
            <a:normAutofit fontScale="90000"/>
          </a:bodyPr>
          <a:lstStyle/>
          <a:p>
            <a:r>
              <a:rPr lang="ru-RU" dirty="0" smtClean="0">
                <a:solidFill>
                  <a:schemeClr val="accent2">
                    <a:lumMod val="50000"/>
                  </a:schemeClr>
                </a:solidFill>
                <a:effectLst>
                  <a:glow rad="101600">
                    <a:schemeClr val="bg1">
                      <a:alpha val="40000"/>
                    </a:schemeClr>
                  </a:glow>
                </a:effectLst>
                <a:latin typeface="Times New Roman" pitchFamily="18" charset="0"/>
                <a:cs typeface="Times New Roman" pitchFamily="18" charset="0"/>
              </a:rPr>
              <a:t>Мастер-класс</a:t>
            </a:r>
            <a:r>
              <a:rPr lang="ru-RU" dirty="0" smtClean="0">
                <a:solidFill>
                  <a:schemeClr val="accent2">
                    <a:lumMod val="50000"/>
                  </a:schemeClr>
                </a:solidFill>
                <a:effectLst>
                  <a:glow rad="101600">
                    <a:schemeClr val="bg1">
                      <a:alpha val="40000"/>
                    </a:schemeClr>
                  </a:glow>
                </a:effectLst>
              </a:rPr>
              <a:t/>
            </a:r>
            <a:br>
              <a:rPr lang="ru-RU" dirty="0" smtClean="0">
                <a:solidFill>
                  <a:schemeClr val="accent2">
                    <a:lumMod val="50000"/>
                  </a:schemeClr>
                </a:solidFill>
                <a:effectLst>
                  <a:glow rad="101600">
                    <a:schemeClr val="bg1">
                      <a:alpha val="40000"/>
                    </a:schemeClr>
                  </a:glow>
                </a:effectLst>
              </a:rPr>
            </a:br>
            <a:endParaRPr lang="ru-RU" dirty="0"/>
          </a:p>
        </p:txBody>
      </p:sp>
      <p:sp>
        <p:nvSpPr>
          <p:cNvPr id="5" name="Подзаголовок 4"/>
          <p:cNvSpPr>
            <a:spLocks noGrp="1"/>
          </p:cNvSpPr>
          <p:nvPr>
            <p:ph type="subTitle" idx="1"/>
          </p:nvPr>
        </p:nvSpPr>
        <p:spPr>
          <a:xfrm>
            <a:off x="3203848" y="2204864"/>
            <a:ext cx="4568552" cy="4032448"/>
          </a:xfrm>
        </p:spPr>
        <p:txBody>
          <a:bodyPr/>
          <a:lstStyle/>
          <a:p>
            <a:endParaRPr lang="ru-RU" dirty="0"/>
          </a:p>
        </p:txBody>
      </p:sp>
      <p:pic>
        <p:nvPicPr>
          <p:cNvPr id="7" name="Объект 3"/>
          <p:cNvPicPr>
            <a:picLocks noGrp="1" noChangeAspect="1"/>
          </p:cNvPicPr>
          <p:nvPr>
            <p:ph idx="1"/>
          </p:nvPr>
        </p:nvPicPr>
        <p:blipFill>
          <a:blip r:embed="rId3" cstate="print"/>
          <a:srcRect l="38468"/>
          <a:stretch>
            <a:fillRect/>
          </a:stretch>
        </p:blipFill>
        <p:spPr>
          <a:xfrm>
            <a:off x="3131840" y="980728"/>
            <a:ext cx="5286275" cy="5256584"/>
          </a:xfrm>
          <a:prstGeom prst="rect">
            <a:avLst/>
          </a:prstGeom>
        </p:spPr>
      </p:pic>
      <p:pic>
        <p:nvPicPr>
          <p:cNvPr id="8" name="Picture 2" descr="F:\Юлия Петровна\АТТЕСТАЦИЯ\Работы детей\20200908_153402.jpg"/>
          <p:cNvPicPr>
            <a:picLocks noChangeAspect="1" noChangeArrowheads="1"/>
          </p:cNvPicPr>
          <p:nvPr/>
        </p:nvPicPr>
        <p:blipFill>
          <a:blip r:embed="rId4" cstate="print"/>
          <a:srcRect b="29487"/>
          <a:stretch>
            <a:fillRect/>
          </a:stretch>
        </p:blipFill>
        <p:spPr bwMode="auto">
          <a:xfrm>
            <a:off x="107504" y="3861048"/>
            <a:ext cx="2880320" cy="2825974"/>
          </a:xfrm>
          <a:prstGeom prst="star7">
            <a:avLst/>
          </a:prstGeom>
          <a:ln>
            <a:noFill/>
          </a:ln>
          <a:effectLst>
            <a:glow rad="139700">
              <a:schemeClr val="accent6">
                <a:lumMod val="40000"/>
                <a:lumOff val="60000"/>
                <a:alpha val="40000"/>
              </a:schemeClr>
            </a:glow>
            <a:softEdge rad="112500"/>
          </a:effectLst>
        </p:spPr>
      </p:pic>
      <p:pic>
        <p:nvPicPr>
          <p:cNvPr id="9" name="Picture 2" descr="F:\Юлия Петровна\АТТЕСТАЦИЯ\Работы детей\20200908_153402.jpg"/>
          <p:cNvPicPr>
            <a:picLocks noChangeAspect="1" noChangeArrowheads="1"/>
          </p:cNvPicPr>
          <p:nvPr/>
        </p:nvPicPr>
        <p:blipFill>
          <a:blip r:embed="rId4" cstate="print"/>
          <a:srcRect b="29487"/>
          <a:stretch>
            <a:fillRect/>
          </a:stretch>
        </p:blipFill>
        <p:spPr bwMode="auto">
          <a:xfrm>
            <a:off x="539552" y="1844824"/>
            <a:ext cx="1999607" cy="1961878"/>
          </a:xfrm>
          <a:prstGeom prst="star7">
            <a:avLst/>
          </a:prstGeom>
          <a:ln>
            <a:noFill/>
          </a:ln>
          <a:effectLst>
            <a:glow rad="101600">
              <a:schemeClr val="accent3">
                <a:lumMod val="60000"/>
                <a:lumOff val="40000"/>
                <a:alpha val="60000"/>
              </a:schemeClr>
            </a:glow>
            <a:softEdge rad="112500"/>
          </a:effectLst>
        </p:spPr>
      </p:pic>
      <p:pic>
        <p:nvPicPr>
          <p:cNvPr id="10" name="Picture 2" descr="F:\Юлия Петровна\АТТЕСТАЦИЯ\Работы детей\20200908_153402.jpg"/>
          <p:cNvPicPr>
            <a:picLocks noChangeAspect="1" noChangeArrowheads="1"/>
          </p:cNvPicPr>
          <p:nvPr/>
        </p:nvPicPr>
        <p:blipFill>
          <a:blip r:embed="rId4" cstate="print"/>
          <a:srcRect b="29487"/>
          <a:stretch>
            <a:fillRect/>
          </a:stretch>
        </p:blipFill>
        <p:spPr bwMode="auto">
          <a:xfrm>
            <a:off x="755576" y="188640"/>
            <a:ext cx="1584176" cy="1554285"/>
          </a:xfrm>
          <a:prstGeom prst="star7">
            <a:avLst/>
          </a:prstGeom>
          <a:ln>
            <a:noFill/>
          </a:ln>
          <a:effectLst>
            <a:glow rad="139700">
              <a:schemeClr val="accent6">
                <a:lumMod val="40000"/>
                <a:lumOff val="60000"/>
                <a:alpha val="40000"/>
              </a:schemeClr>
            </a:glow>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Юлия Петровна\АТТЕСТАЦИЯ\Работы детей\20200908_154659.jpg"/>
          <p:cNvPicPr>
            <a:picLocks noChangeAspect="1" noChangeArrowheads="1"/>
          </p:cNvPicPr>
          <p:nvPr/>
        </p:nvPicPr>
        <p:blipFill>
          <a:blip r:embed="rId2" cstate="print"/>
          <a:srcRect r="80438" b="67548"/>
          <a:stretch>
            <a:fillRect/>
          </a:stretch>
        </p:blipFill>
        <p:spPr bwMode="auto">
          <a:xfrm>
            <a:off x="0" y="0"/>
            <a:ext cx="9144000" cy="6834058"/>
          </a:xfrm>
          <a:prstGeom prst="rect">
            <a:avLst/>
          </a:prstGeom>
          <a:ln>
            <a:noFill/>
          </a:ln>
          <a:effectLst>
            <a:glow rad="101600">
              <a:schemeClr val="accent3">
                <a:lumMod val="75000"/>
                <a:alpha val="60000"/>
              </a:schemeClr>
            </a:glow>
            <a:softEdge rad="112500"/>
          </a:effectLst>
        </p:spPr>
      </p:pic>
      <p:sp>
        <p:nvSpPr>
          <p:cNvPr id="4" name="Заголовок 3"/>
          <p:cNvSpPr>
            <a:spLocks noGrp="1"/>
          </p:cNvSpPr>
          <p:nvPr>
            <p:ph type="ctrTitle"/>
          </p:nvPr>
        </p:nvSpPr>
        <p:spPr>
          <a:xfrm>
            <a:off x="685800" y="-243408"/>
            <a:ext cx="7772400" cy="72008"/>
          </a:xfrm>
        </p:spPr>
        <p:txBody>
          <a:bodyPr>
            <a:normAutofit fontScale="90000"/>
          </a:bodyPr>
          <a:lstStyle/>
          <a:p>
            <a:endParaRPr lang="ru-RU" dirty="0"/>
          </a:p>
        </p:txBody>
      </p:sp>
      <p:sp>
        <p:nvSpPr>
          <p:cNvPr id="5" name="Подзаголовок 4"/>
          <p:cNvSpPr>
            <a:spLocks noGrp="1"/>
          </p:cNvSpPr>
          <p:nvPr>
            <p:ph type="subTitle" idx="1"/>
          </p:nvPr>
        </p:nvSpPr>
        <p:spPr>
          <a:xfrm>
            <a:off x="107504" y="476672"/>
            <a:ext cx="6249334" cy="6120680"/>
          </a:xfrm>
        </p:spPr>
        <p:txBody>
          <a:bodyPr>
            <a:normAutofit/>
          </a:bodyPr>
          <a:lstStyle/>
          <a:p>
            <a:r>
              <a:rPr lang="ru-RU" sz="2000" dirty="0" smtClean="0">
                <a:solidFill>
                  <a:srgbClr val="002060"/>
                </a:solidFill>
                <a:effectLst>
                  <a:glow rad="101600">
                    <a:schemeClr val="bg1">
                      <a:alpha val="40000"/>
                    </a:schemeClr>
                  </a:glow>
                </a:effectLst>
                <a:latin typeface="Times New Roman" pitchFamily="18" charset="0"/>
                <a:cs typeface="Times New Roman" pitchFamily="18" charset="0"/>
              </a:rPr>
              <a:t>Красота - это всё, что радует и очаровывает наш взгляд и нашу душу!</a:t>
            </a:r>
          </a:p>
          <a:p>
            <a:endParaRPr lang="ru-RU" sz="2000" dirty="0" smtClean="0">
              <a:solidFill>
                <a:srgbClr val="002060"/>
              </a:solidFill>
              <a:effectLst>
                <a:glow rad="101600">
                  <a:schemeClr val="bg1">
                    <a:alpha val="40000"/>
                  </a:schemeClr>
                </a:glow>
              </a:effectLst>
              <a:latin typeface="Times New Roman" pitchFamily="18" charset="0"/>
              <a:cs typeface="Times New Roman" pitchFamily="18" charset="0"/>
            </a:endParaRPr>
          </a:p>
          <a:p>
            <a:r>
              <a:rPr lang="ru-RU" sz="2000" dirty="0" smtClean="0">
                <a:solidFill>
                  <a:schemeClr val="accent6">
                    <a:lumMod val="50000"/>
                  </a:schemeClr>
                </a:solidFill>
                <a:effectLst>
                  <a:glow rad="101600">
                    <a:schemeClr val="bg1">
                      <a:alpha val="40000"/>
                    </a:schemeClr>
                  </a:glow>
                </a:effectLst>
                <a:latin typeface="Times New Roman" pitchFamily="18" charset="0"/>
                <a:cs typeface="Times New Roman" pitchFamily="18" charset="0"/>
              </a:rPr>
              <a:t>Цветок! Цветы удивительное создание природы, их красота особая!</a:t>
            </a:r>
          </a:p>
          <a:p>
            <a:endParaRPr lang="ru-RU" sz="2000" dirty="0" smtClean="0">
              <a:solidFill>
                <a:srgbClr val="002060"/>
              </a:solidFill>
              <a:effectLst>
                <a:glow rad="101600">
                  <a:schemeClr val="bg1">
                    <a:alpha val="40000"/>
                  </a:schemeClr>
                </a:glow>
              </a:effectLst>
              <a:latin typeface="Times New Roman" pitchFamily="18" charset="0"/>
              <a:cs typeface="Times New Roman" pitchFamily="18" charset="0"/>
            </a:endParaRPr>
          </a:p>
          <a:p>
            <a:r>
              <a:rPr lang="ru-RU" sz="2000" dirty="0" smtClean="0">
                <a:solidFill>
                  <a:srgbClr val="002060"/>
                </a:solidFill>
                <a:effectLst>
                  <a:glow rad="101600">
                    <a:schemeClr val="bg1">
                      <a:alpha val="40000"/>
                    </a:schemeClr>
                  </a:glow>
                </a:effectLst>
                <a:latin typeface="Times New Roman" pitchFamily="18" charset="0"/>
                <a:cs typeface="Times New Roman" pitchFamily="18" charset="0"/>
              </a:rPr>
              <a:t>Цветок! - Это красивый, созданной живой природой растений в ходе эволюции, объект, имеющий свои особые естественные природные функции, которые связаны с новой мощной силой обновления живой природы!</a:t>
            </a:r>
          </a:p>
          <a:p>
            <a:endParaRPr lang="ru-RU" sz="2000" dirty="0" smtClean="0">
              <a:solidFill>
                <a:srgbClr val="002060"/>
              </a:solidFill>
              <a:effectLst>
                <a:glow rad="101600">
                  <a:schemeClr val="bg1">
                    <a:alpha val="40000"/>
                  </a:schemeClr>
                </a:glow>
              </a:effectLst>
              <a:latin typeface="Times New Roman" pitchFamily="18" charset="0"/>
              <a:cs typeface="Times New Roman" pitchFamily="18" charset="0"/>
            </a:endParaRPr>
          </a:p>
          <a:p>
            <a:r>
              <a:rPr lang="ru-RU" sz="2000" dirty="0" smtClean="0">
                <a:solidFill>
                  <a:schemeClr val="accent6">
                    <a:lumMod val="50000"/>
                  </a:schemeClr>
                </a:solidFill>
                <a:effectLst>
                  <a:glow rad="101600">
                    <a:schemeClr val="bg1">
                      <a:alpha val="40000"/>
                    </a:schemeClr>
                  </a:glow>
                </a:effectLst>
                <a:latin typeface="Times New Roman" pitchFamily="18" charset="0"/>
                <a:cs typeface="Times New Roman" pitchFamily="18" charset="0"/>
              </a:rPr>
              <a:t>Цветы! Душа цветов! Поэзия цветов! Поэзия цветочного мира! О красоте цветов лучше всего говорят стихи, наверное, потому что стихи для человека то же имеют особую красоту, и эта красота понятна душе каждого человека!</a:t>
            </a:r>
          </a:p>
          <a:p>
            <a:endParaRPr lang="ru-RU" sz="2000" dirty="0">
              <a:solidFill>
                <a:schemeClr val="accent2">
                  <a:lumMod val="75000"/>
                </a:schemeClr>
              </a:solidFill>
            </a:endParaRPr>
          </a:p>
        </p:txBody>
      </p:sp>
      <p:pic>
        <p:nvPicPr>
          <p:cNvPr id="7"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804248" y="0"/>
            <a:ext cx="1584176" cy="1554285"/>
          </a:xfrm>
          <a:prstGeom prst="star7">
            <a:avLst/>
          </a:prstGeom>
          <a:ln>
            <a:noFill/>
          </a:ln>
          <a:effectLst>
            <a:glow rad="139700">
              <a:schemeClr val="accent6">
                <a:lumMod val="40000"/>
                <a:lumOff val="60000"/>
                <a:alpha val="40000"/>
              </a:schemeClr>
            </a:glow>
            <a:softEdge rad="112500"/>
          </a:effectLst>
        </p:spPr>
      </p:pic>
      <p:pic>
        <p:nvPicPr>
          <p:cNvPr id="8"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588224" y="1700808"/>
            <a:ext cx="1999607" cy="1961878"/>
          </a:xfrm>
          <a:prstGeom prst="star7">
            <a:avLst/>
          </a:prstGeom>
          <a:ln>
            <a:noFill/>
          </a:ln>
          <a:effectLst>
            <a:glow rad="101600">
              <a:schemeClr val="accent3">
                <a:lumMod val="60000"/>
                <a:lumOff val="40000"/>
                <a:alpha val="60000"/>
              </a:schemeClr>
            </a:glow>
            <a:softEdge rad="112500"/>
          </a:effectLst>
        </p:spPr>
      </p:pic>
      <p:pic>
        <p:nvPicPr>
          <p:cNvPr id="9" name="Picture 2" descr="F:\Юлия Петровна\АТТЕСТАЦИЯ\Работы детей\20200908_153402.jpg"/>
          <p:cNvPicPr>
            <a:picLocks noChangeAspect="1" noChangeArrowheads="1"/>
          </p:cNvPicPr>
          <p:nvPr/>
        </p:nvPicPr>
        <p:blipFill>
          <a:blip r:embed="rId3" cstate="print"/>
          <a:srcRect b="29487"/>
          <a:stretch>
            <a:fillRect/>
          </a:stretch>
        </p:blipFill>
        <p:spPr bwMode="auto">
          <a:xfrm>
            <a:off x="6084168" y="3789040"/>
            <a:ext cx="2880320" cy="2825974"/>
          </a:xfrm>
          <a:prstGeom prst="star7">
            <a:avLst/>
          </a:prstGeom>
          <a:ln>
            <a:noFill/>
          </a:ln>
          <a:effectLst>
            <a:glow rad="139700">
              <a:schemeClr val="accent6">
                <a:lumMod val="40000"/>
                <a:lumOff val="60000"/>
                <a:alpha val="40000"/>
              </a:schemeClr>
            </a:glow>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noCrop="1"/>
          </p:cNvPicPr>
          <p:nvPr/>
        </p:nvPicPr>
        <p:blipFill>
          <a:blip r:embed="rId2" cstate="print"/>
          <a:srcRect/>
          <a:stretch>
            <a:fillRect/>
          </a:stretch>
        </p:blipFill>
        <p:spPr bwMode="auto">
          <a:xfrm>
            <a:off x="-252536" y="-171400"/>
            <a:ext cx="9564555" cy="7344816"/>
          </a:xfrm>
          <a:prstGeom prst="rect">
            <a:avLst/>
          </a:prstGeom>
          <a:ln>
            <a:noFill/>
          </a:ln>
          <a:effectLst>
            <a:softEdge rad="112500"/>
          </a:effectLst>
        </p:spPr>
      </p:pic>
      <p:pic>
        <p:nvPicPr>
          <p:cNvPr id="5" name="Picture 2" descr="F:\Юлия Петровна\АТТЕСТАЦИЯ\Работы детей\20200908_153402.jpg"/>
          <p:cNvPicPr>
            <a:picLocks noChangeAspect="1" noChangeArrowheads="1"/>
          </p:cNvPicPr>
          <p:nvPr/>
        </p:nvPicPr>
        <p:blipFill>
          <a:blip r:embed="rId3" cstate="print"/>
          <a:srcRect/>
          <a:stretch>
            <a:fillRect/>
          </a:stretch>
        </p:blipFill>
        <p:spPr bwMode="auto">
          <a:xfrm>
            <a:off x="179512" y="233264"/>
            <a:ext cx="4307156" cy="6624736"/>
          </a:xfrm>
          <a:prstGeom prst="rect">
            <a:avLst/>
          </a:prstGeom>
          <a:ln>
            <a:noFill/>
          </a:ln>
          <a:effectLst>
            <a:glow rad="101600">
              <a:schemeClr val="accent3">
                <a:lumMod val="75000"/>
                <a:alpha val="60000"/>
              </a:schemeClr>
            </a:glow>
            <a:softEdge rad="112500"/>
          </a:effectLst>
        </p:spPr>
      </p:pic>
      <p:pic>
        <p:nvPicPr>
          <p:cNvPr id="6" name="Picture 2" descr="F:\Юлия Петровна\АТТЕСТАЦИЯ\Работы детей\20200908_153330.jpg"/>
          <p:cNvPicPr>
            <a:picLocks noChangeAspect="1" noChangeArrowheads="1"/>
          </p:cNvPicPr>
          <p:nvPr/>
        </p:nvPicPr>
        <p:blipFill>
          <a:blip r:embed="rId4" cstate="print"/>
          <a:srcRect/>
          <a:stretch>
            <a:fillRect/>
          </a:stretch>
        </p:blipFill>
        <p:spPr bwMode="auto">
          <a:xfrm>
            <a:off x="4696341" y="153544"/>
            <a:ext cx="4268147" cy="6704456"/>
          </a:xfrm>
          <a:prstGeom prst="rect">
            <a:avLst/>
          </a:prstGeom>
          <a:ln>
            <a:noFill/>
          </a:ln>
          <a:effectLst>
            <a:glow rad="101600">
              <a:schemeClr val="accent3">
                <a:lumMod val="75000"/>
                <a:alpha val="60000"/>
              </a:schemeClr>
            </a:glow>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noCrop="1"/>
          </p:cNvPicPr>
          <p:nvPr/>
        </p:nvPicPr>
        <p:blipFill>
          <a:blip r:embed="rId2" cstate="print"/>
          <a:srcRect/>
          <a:stretch>
            <a:fillRect/>
          </a:stretch>
        </p:blipFill>
        <p:spPr bwMode="auto">
          <a:xfrm>
            <a:off x="-252536" y="-171400"/>
            <a:ext cx="9564555" cy="7344816"/>
          </a:xfrm>
          <a:prstGeom prst="rect">
            <a:avLst/>
          </a:prstGeom>
          <a:ln>
            <a:noFill/>
          </a:ln>
          <a:effectLst>
            <a:softEdge rad="112500"/>
          </a:effectLst>
        </p:spPr>
      </p:pic>
      <p:pic>
        <p:nvPicPr>
          <p:cNvPr id="5" name="Picture 2" descr="F:\Юлия Петровна\АТТЕСТАЦИЯ\Работы детей\20200908_154659.jpg"/>
          <p:cNvPicPr>
            <a:picLocks noChangeAspect="1" noChangeArrowheads="1"/>
          </p:cNvPicPr>
          <p:nvPr/>
        </p:nvPicPr>
        <p:blipFill>
          <a:blip r:embed="rId3" cstate="print"/>
          <a:srcRect r="1626"/>
          <a:stretch>
            <a:fillRect/>
          </a:stretch>
        </p:blipFill>
        <p:spPr bwMode="auto">
          <a:xfrm>
            <a:off x="107504" y="417270"/>
            <a:ext cx="4320480" cy="6294477"/>
          </a:xfrm>
          <a:prstGeom prst="rect">
            <a:avLst/>
          </a:prstGeom>
          <a:ln>
            <a:noFill/>
          </a:ln>
          <a:effectLst>
            <a:glow rad="101600">
              <a:schemeClr val="accent3">
                <a:lumMod val="75000"/>
                <a:alpha val="60000"/>
              </a:schemeClr>
            </a:glow>
            <a:softEdge rad="112500"/>
          </a:effectLst>
        </p:spPr>
      </p:pic>
      <p:pic>
        <p:nvPicPr>
          <p:cNvPr id="6" name="Picture 2" descr="F:\Юлия Петровна\АТТЕСТАЦИЯ\Работы детей\20200908_154825.jpg"/>
          <p:cNvPicPr>
            <a:picLocks noChangeAspect="1" noChangeArrowheads="1"/>
          </p:cNvPicPr>
          <p:nvPr/>
        </p:nvPicPr>
        <p:blipFill>
          <a:blip r:embed="rId4" cstate="print"/>
          <a:srcRect l="1614"/>
          <a:stretch>
            <a:fillRect/>
          </a:stretch>
        </p:blipFill>
        <p:spPr bwMode="auto">
          <a:xfrm>
            <a:off x="4572000" y="404664"/>
            <a:ext cx="4389450" cy="6264696"/>
          </a:xfrm>
          <a:prstGeom prst="rect">
            <a:avLst/>
          </a:prstGeom>
          <a:ln>
            <a:noFill/>
          </a:ln>
          <a:effectLst>
            <a:glow rad="101600">
              <a:schemeClr val="accent3">
                <a:lumMod val="75000"/>
                <a:alpha val="60000"/>
              </a:schemeClr>
            </a:glow>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p:cNvPicPr>
            <a:picLocks noChangeAspect="1" noChangeArrowheads="1" noCrop="1"/>
          </p:cNvPicPr>
          <p:nvPr/>
        </p:nvPicPr>
        <p:blipFill>
          <a:blip r:embed="rId2" cstate="print"/>
          <a:srcRect/>
          <a:stretch>
            <a:fillRect/>
          </a:stretch>
        </p:blipFill>
        <p:spPr bwMode="auto">
          <a:xfrm>
            <a:off x="-252536" y="-171400"/>
            <a:ext cx="9564555" cy="7344816"/>
          </a:xfrm>
          <a:prstGeom prst="rect">
            <a:avLst/>
          </a:prstGeom>
          <a:ln>
            <a:noFill/>
          </a:ln>
          <a:effectLst>
            <a:softEdge rad="112500"/>
          </a:effectLst>
        </p:spPr>
      </p:pic>
      <p:pic>
        <p:nvPicPr>
          <p:cNvPr id="5" name="Picture 2" descr="F:\Юлия Петровна\АТТЕСТАЦИЯ\Работы детей\20200908_153303.jpg"/>
          <p:cNvPicPr>
            <a:picLocks noChangeAspect="1" noChangeArrowheads="1"/>
          </p:cNvPicPr>
          <p:nvPr/>
        </p:nvPicPr>
        <p:blipFill>
          <a:blip r:embed="rId3" cstate="print"/>
          <a:srcRect/>
          <a:stretch>
            <a:fillRect/>
          </a:stretch>
        </p:blipFill>
        <p:spPr bwMode="auto">
          <a:xfrm rot="5400000">
            <a:off x="1795397" y="-851181"/>
            <a:ext cx="5472607" cy="8704377"/>
          </a:xfrm>
          <a:prstGeom prst="rect">
            <a:avLst/>
          </a:prstGeom>
          <a:ln>
            <a:noFill/>
          </a:ln>
          <a:effectLst>
            <a:glow rad="101600">
              <a:schemeClr val="accent3">
                <a:lumMod val="75000"/>
                <a:alpha val="60000"/>
              </a:schemeClr>
            </a:glow>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146</Words>
  <Application>Microsoft Office PowerPoint</Application>
  <PresentationFormat>Экран (4:3)</PresentationFormat>
  <Paragraphs>11</Paragraphs>
  <Slides>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8</vt:i4>
      </vt:variant>
    </vt:vector>
  </HeadingPairs>
  <TitlesOfParts>
    <vt:vector size="12" baseType="lpstr">
      <vt:lpstr>Arial</vt:lpstr>
      <vt:lpstr>Calibri</vt:lpstr>
      <vt:lpstr>Times New Roman</vt:lpstr>
      <vt:lpstr>Тема Office</vt:lpstr>
      <vt:lpstr>Презентация PowerPoint</vt:lpstr>
      <vt:lpstr>Кусудама (яп. 薬玉, букв. «лекарственный шар») — бумажная модель, которая обычно формируется сшиванием вместе концов множества одинаковых пирамидальных модулей (обычно это стилизованные цветы, сложенные из квадратного листа бумаги). Готовое изделие получается шарообразной формы.   Цветы — роскошный дар природы, Душа завяла бы без них. Нас радует надменный пурпур розы, Нас радует неяркий цвет иных, Иных, что не взывая властно, Не потрясая внешней красотой, Полны очарованья и отрадно Нас покоряют простотой.  </vt:lpstr>
      <vt:lpstr> 1. Подготовьте листы бумаги размером 10х10 см. 2. Сложите квадратный лист по диагонали. 3. Загните края треугольника вверх, чтобы получился ромб, далее отогните края, как показано на анимации. 4. Нанесите клей на боковые части заготовки, затем склейте их сформировав лепесток. 5. Сделайте 5 лепестков таким же образом и склейте цветок. 6. Сделайте всего 12 таких цветов. 7. Приступите к сборке шара: возьмите цветок, нанесите клей на средний сгиб любого лепестка и приклейте второй цветок. 8. Нанесите клей на лепесток 1-го и 2-го цветка, которые расположены  рядом. Закрепите 3- й цветок. 9. Приклейте 4-й и 5-й цветок таким же способом .  10. Нанесите клей на лепестки поочерёдно с другими цветами, которые расположены рядом и приклейте 6-й цветок. 11. Дождитесь высыхания. </vt:lpstr>
      <vt:lpstr>Мастер-класс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Юля</dc:creator>
  <cp:lastModifiedBy>Заикина Ю.П.</cp:lastModifiedBy>
  <cp:revision>30</cp:revision>
  <dcterms:created xsi:type="dcterms:W3CDTF">2020-10-05T12:30:42Z</dcterms:created>
  <dcterms:modified xsi:type="dcterms:W3CDTF">2020-10-14T15:25:46Z</dcterms:modified>
</cp:coreProperties>
</file>