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7" r:id="rId3"/>
    <p:sldId id="288" r:id="rId4"/>
    <p:sldId id="289" r:id="rId5"/>
    <p:sldId id="290" r:id="rId6"/>
    <p:sldId id="291" r:id="rId7"/>
    <p:sldId id="292" r:id="rId8"/>
    <p:sldId id="294" r:id="rId9"/>
    <p:sldId id="295" r:id="rId10"/>
    <p:sldId id="296" r:id="rId11"/>
    <p:sldId id="260" r:id="rId12"/>
    <p:sldId id="261" r:id="rId13"/>
    <p:sldId id="275" r:id="rId14"/>
    <p:sldId id="276" r:id="rId15"/>
    <p:sldId id="277" r:id="rId16"/>
    <p:sldId id="278" r:id="rId17"/>
    <p:sldId id="285" r:id="rId18"/>
    <p:sldId id="280" r:id="rId19"/>
    <p:sldId id="271" r:id="rId20"/>
    <p:sldId id="283" r:id="rId21"/>
    <p:sldId id="28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1596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1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9BD52-5950-4F4F-8684-D99FAF53D510}" type="datetimeFigureOut">
              <a:rPr lang="ru-RU" smtClean="0"/>
              <a:pPr/>
              <a:t>02.10.2020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7CC8F-F76F-44D9-871F-21C09AA99605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Picture 2" descr="http://www.hqoboi.com/img/other2/svobodnaya-tematika_195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" name="Picture 4" descr="110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3068960"/>
            <a:ext cx="2195736" cy="2195736"/>
          </a:xfrm>
          <a:prstGeom prst="rect">
            <a:avLst/>
          </a:prstGeom>
          <a:noFill/>
        </p:spPr>
      </p:pic>
      <p:pic>
        <p:nvPicPr>
          <p:cNvPr id="11" name="Picture 12" descr="http://li-web.ru/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4509120"/>
            <a:ext cx="2573808" cy="1693566"/>
          </a:xfrm>
          <a:prstGeom prst="rect">
            <a:avLst/>
          </a:prstGeom>
          <a:noFill/>
        </p:spPr>
      </p:pic>
      <p:pic>
        <p:nvPicPr>
          <p:cNvPr id="14" name="Picture 14" descr="http://s55.radikal.ru/i150/1107/cb/9858ef343a07.png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440927">
            <a:off x="2998308" y="1462702"/>
            <a:ext cx="520003" cy="465789"/>
          </a:xfrm>
          <a:prstGeom prst="rect">
            <a:avLst/>
          </a:prstGeom>
          <a:noFill/>
        </p:spPr>
      </p:pic>
      <p:pic>
        <p:nvPicPr>
          <p:cNvPr id="15" name="Picture 14" descr="http://s55.radikal.ru/i150/1107/cb/9858ef343a07.png"/>
          <p:cNvPicPr>
            <a:picLocks noChangeAspect="1" noChangeArrowheads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834491">
            <a:off x="1691680" y="1194048"/>
            <a:ext cx="647377" cy="579883"/>
          </a:xfrm>
          <a:prstGeom prst="rect">
            <a:avLst/>
          </a:prstGeom>
          <a:noFill/>
        </p:spPr>
      </p:pic>
      <p:pic>
        <p:nvPicPr>
          <p:cNvPr id="16" name="Picture 14" descr="http://s55.radikal.ru/i150/1107/cb/9858ef343a07.png"/>
          <p:cNvPicPr>
            <a:picLocks noChangeAspect="1" noChangeArrowheads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765509" flipH="1">
            <a:off x="2467716" y="455488"/>
            <a:ext cx="474757" cy="425260"/>
          </a:xfrm>
          <a:prstGeom prst="rect">
            <a:avLst/>
          </a:prstGeom>
          <a:noFill/>
        </p:spPr>
      </p:pic>
      <p:pic>
        <p:nvPicPr>
          <p:cNvPr id="17" name="Picture 14" descr="http://s55.radikal.ru/i150/1107/cb/9858ef343a07.png"/>
          <p:cNvPicPr>
            <a:picLocks noChangeAspect="1" noChangeArrowheads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7860795" flipH="1">
            <a:off x="2387954" y="1542099"/>
            <a:ext cx="282402" cy="252959"/>
          </a:xfrm>
          <a:prstGeom prst="rect">
            <a:avLst/>
          </a:prstGeom>
          <a:noFill/>
        </p:spPr>
      </p:pic>
      <p:pic>
        <p:nvPicPr>
          <p:cNvPr id="18" name="Picture 14" descr="http://s55.radikal.ru/i150/1107/cb/9858ef343a07.png"/>
          <p:cNvPicPr>
            <a:picLocks noChangeAspect="1" noChangeArrowheads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184213" flipH="1">
            <a:off x="3250070" y="372908"/>
            <a:ext cx="282402" cy="252959"/>
          </a:xfrm>
          <a:prstGeom prst="rect">
            <a:avLst/>
          </a:prstGeom>
          <a:noFill/>
        </p:spPr>
      </p:pic>
      <p:pic>
        <p:nvPicPr>
          <p:cNvPr id="19" name="Picture 24" descr="http://kira-scrap.ru/KATALOG/OFORMLENIE/1/0_8ba16_f0ee499e_L.png"/>
          <p:cNvPicPr>
            <a:picLocks noChangeAspect="1" noChangeArrowheads="1"/>
          </p:cNvPicPr>
          <p:nvPr userDrawn="1"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3059832" y="0"/>
            <a:ext cx="4762500" cy="2295526"/>
          </a:xfrm>
          <a:prstGeom prst="rect">
            <a:avLst/>
          </a:prstGeom>
          <a:noFill/>
        </p:spPr>
      </p:pic>
      <p:pic>
        <p:nvPicPr>
          <p:cNvPr id="21" name="Picture 14" descr="http://s55.radikal.ru/i150/1107/cb/9858ef343a07.png"/>
          <p:cNvPicPr>
            <a:picLocks noChangeAspect="1" noChangeArrowheads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760048">
            <a:off x="2262221" y="1712230"/>
            <a:ext cx="728934" cy="886319"/>
          </a:xfrm>
          <a:prstGeom prst="rect">
            <a:avLst/>
          </a:prstGeom>
          <a:noFill/>
        </p:spPr>
      </p:pic>
      <p:sp>
        <p:nvSpPr>
          <p:cNvPr id="23" name="Прямоугольник 22"/>
          <p:cNvSpPr/>
          <p:nvPr userDrawn="1"/>
        </p:nvSpPr>
        <p:spPr>
          <a:xfrm>
            <a:off x="0" y="0"/>
            <a:ext cx="9144000" cy="6858001"/>
          </a:xfrm>
          <a:prstGeom prst="rect">
            <a:avLst/>
          </a:prstGeom>
          <a:noFill/>
          <a:ln w="222250" cmpd="tri">
            <a:solidFill>
              <a:srgbClr val="00B0F0">
                <a:alpha val="87000"/>
              </a:srgb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Picture 26" descr="http://img-fotki.yandex.ru/get/9512/16969765.1e5/0_8ba0d_a93542ba_orig.png"/>
          <p:cNvPicPr>
            <a:picLocks noChangeAspect="1" noChangeArrowheads="1"/>
          </p:cNvPicPr>
          <p:nvPr userDrawn="1"/>
        </p:nvPicPr>
        <p:blipFill>
          <a:blip r:embed="rId11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548680"/>
            <a:ext cx="3960440" cy="3960440"/>
          </a:xfrm>
          <a:prstGeom prst="rect">
            <a:avLst/>
          </a:prstGeom>
          <a:noFill/>
        </p:spPr>
      </p:pic>
      <p:pic>
        <p:nvPicPr>
          <p:cNvPr id="20" name="Picture 14" descr="http://s55.radikal.ru/i150/1107/cb/9858ef343a07.png"/>
          <p:cNvPicPr>
            <a:picLocks noChangeAspect="1" noChangeArrowheads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367660">
            <a:off x="2629973" y="626837"/>
            <a:ext cx="727507" cy="885062"/>
          </a:xfrm>
          <a:prstGeom prst="rect">
            <a:avLst/>
          </a:prstGeom>
          <a:noFill/>
        </p:spPr>
      </p:pic>
      <p:pic>
        <p:nvPicPr>
          <p:cNvPr id="22" name="Picture 26" descr="http://img-fotki.yandex.ru/get/9512/16969765.1e5/0_8ba0d_a93542ba_orig.png"/>
          <p:cNvPicPr>
            <a:picLocks noChangeAspect="1" noChangeArrowheads="1"/>
          </p:cNvPicPr>
          <p:nvPr userDrawn="1"/>
        </p:nvPicPr>
        <p:blipFill>
          <a:blip r:embed="rId11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0"/>
            <a:ext cx="3960440" cy="3960440"/>
          </a:xfrm>
          <a:prstGeom prst="rect">
            <a:avLst/>
          </a:prstGeom>
          <a:noFill/>
        </p:spPr>
      </p:pic>
      <p:pic>
        <p:nvPicPr>
          <p:cNvPr id="12" name="Picture 14" descr="http://s55.radikal.ru/i150/1107/cb/9858ef343a07.png"/>
          <p:cNvPicPr>
            <a:picLocks noChangeAspect="1" noChangeArrowheads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685555">
            <a:off x="626085" y="1528055"/>
            <a:ext cx="1617183" cy="213885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9BD52-5950-4F4F-8684-D99FAF53D510}" type="datetimeFigureOut">
              <a:rPr lang="ru-RU" smtClean="0"/>
              <a:pPr/>
              <a:t>02.10.2020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7CC8F-F76F-44D9-871F-21C09AA996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9BD52-5950-4F4F-8684-D99FAF53D510}" type="datetimeFigureOut">
              <a:rPr lang="ru-RU" smtClean="0"/>
              <a:pPr/>
              <a:t>02.10.2020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7CC8F-F76F-44D9-871F-21C09AA99605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218" name="Picture 2" descr="http://www.hqoboi.com/img/other2/svobodnaya-tematika_195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220" name="Picture 4" descr="110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3068960"/>
            <a:ext cx="2195736" cy="2195736"/>
          </a:xfrm>
          <a:prstGeom prst="rect">
            <a:avLst/>
          </a:prstGeom>
          <a:noFill/>
        </p:spPr>
      </p:pic>
      <p:pic>
        <p:nvPicPr>
          <p:cNvPr id="9228" name="Picture 12" descr="http://li-web.ru/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4509120"/>
            <a:ext cx="2573808" cy="1693566"/>
          </a:xfrm>
          <a:prstGeom prst="rect">
            <a:avLst/>
          </a:prstGeom>
          <a:noFill/>
        </p:spPr>
      </p:pic>
      <p:pic>
        <p:nvPicPr>
          <p:cNvPr id="17" name="Picture 14" descr="http://s55.radikal.ru/i150/1107/cb/9858ef343a07.png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440927">
            <a:off x="3130519" y="1462702"/>
            <a:ext cx="520003" cy="465789"/>
          </a:xfrm>
          <a:prstGeom prst="rect">
            <a:avLst/>
          </a:prstGeom>
          <a:noFill/>
        </p:spPr>
      </p:pic>
      <p:pic>
        <p:nvPicPr>
          <p:cNvPr id="18" name="Picture 14" descr="http://s55.radikal.ru/i150/1107/cb/9858ef343a07.png"/>
          <p:cNvPicPr>
            <a:picLocks noChangeAspect="1" noChangeArrowheads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834491">
            <a:off x="1823891" y="1194048"/>
            <a:ext cx="647377" cy="579883"/>
          </a:xfrm>
          <a:prstGeom prst="rect">
            <a:avLst/>
          </a:prstGeom>
          <a:noFill/>
        </p:spPr>
      </p:pic>
      <p:pic>
        <p:nvPicPr>
          <p:cNvPr id="22" name="Picture 14" descr="http://s55.radikal.ru/i150/1107/cb/9858ef343a07.png"/>
          <p:cNvPicPr>
            <a:picLocks noChangeAspect="1" noChangeArrowheads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765509" flipH="1">
            <a:off x="2599927" y="455488"/>
            <a:ext cx="474757" cy="425260"/>
          </a:xfrm>
          <a:prstGeom prst="rect">
            <a:avLst/>
          </a:prstGeom>
          <a:noFill/>
        </p:spPr>
      </p:pic>
      <p:pic>
        <p:nvPicPr>
          <p:cNvPr id="24" name="Picture 14" descr="http://s55.radikal.ru/i150/1107/cb/9858ef343a07.png"/>
          <p:cNvPicPr>
            <a:picLocks noChangeAspect="1" noChangeArrowheads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7860795" flipH="1">
            <a:off x="2520165" y="1542099"/>
            <a:ext cx="282402" cy="252959"/>
          </a:xfrm>
          <a:prstGeom prst="rect">
            <a:avLst/>
          </a:prstGeom>
          <a:noFill/>
        </p:spPr>
      </p:pic>
      <p:pic>
        <p:nvPicPr>
          <p:cNvPr id="25" name="Picture 14" descr="http://s55.radikal.ru/i150/1107/cb/9858ef343a07.png"/>
          <p:cNvPicPr>
            <a:picLocks noChangeAspect="1" noChangeArrowheads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184213" flipH="1">
            <a:off x="3382281" y="372908"/>
            <a:ext cx="282402" cy="252959"/>
          </a:xfrm>
          <a:prstGeom prst="rect">
            <a:avLst/>
          </a:prstGeom>
          <a:noFill/>
        </p:spPr>
      </p:pic>
      <p:pic>
        <p:nvPicPr>
          <p:cNvPr id="9240" name="Picture 24" descr="http://kira-scrap.ru/KATALOG/OFORMLENIE/1/0_8ba16_f0ee499e_L.png"/>
          <p:cNvPicPr>
            <a:picLocks noChangeAspect="1" noChangeArrowheads="1"/>
          </p:cNvPicPr>
          <p:nvPr userDrawn="1"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3347864" y="0"/>
            <a:ext cx="4762500" cy="2295526"/>
          </a:xfrm>
          <a:prstGeom prst="rect">
            <a:avLst/>
          </a:prstGeom>
          <a:noFill/>
        </p:spPr>
      </p:pic>
      <p:pic>
        <p:nvPicPr>
          <p:cNvPr id="36" name="Picture 14" descr="http://s55.radikal.ru/i150/1107/cb/9858ef343a07.png"/>
          <p:cNvPicPr>
            <a:picLocks noChangeAspect="1" noChangeArrowheads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760048">
            <a:off x="2262221" y="1712230"/>
            <a:ext cx="728934" cy="886319"/>
          </a:xfrm>
          <a:prstGeom prst="rect">
            <a:avLst/>
          </a:prstGeom>
          <a:noFill/>
        </p:spPr>
      </p:pic>
      <p:pic>
        <p:nvPicPr>
          <p:cNvPr id="37" name="Picture 14" descr="http://s55.radikal.ru/i150/1107/cb/9858ef343a07.png"/>
          <p:cNvPicPr>
            <a:picLocks noChangeAspect="1" noChangeArrowheads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367660">
            <a:off x="2629973" y="626837"/>
            <a:ext cx="727507" cy="885062"/>
          </a:xfrm>
          <a:prstGeom prst="rect">
            <a:avLst/>
          </a:prstGeom>
          <a:noFill/>
        </p:spPr>
      </p:pic>
      <p:pic>
        <p:nvPicPr>
          <p:cNvPr id="38" name="Picture 26" descr="http://img-fotki.yandex.ru/get/9512/16969765.1e5/0_8ba0d_a93542ba_orig.png"/>
          <p:cNvPicPr>
            <a:picLocks noChangeAspect="1" noChangeArrowheads="1"/>
          </p:cNvPicPr>
          <p:nvPr userDrawn="1"/>
        </p:nvPicPr>
        <p:blipFill>
          <a:blip r:embed="rId12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0"/>
            <a:ext cx="3960440" cy="3960440"/>
          </a:xfrm>
          <a:prstGeom prst="rect">
            <a:avLst/>
          </a:prstGeom>
          <a:noFill/>
        </p:spPr>
      </p:pic>
      <p:pic>
        <p:nvPicPr>
          <p:cNvPr id="39" name="Picture 26" descr="http://img-fotki.yandex.ru/get/9512/16969765.1e5/0_8ba0d_a93542ba_orig.png"/>
          <p:cNvPicPr>
            <a:picLocks noChangeAspect="1" noChangeArrowheads="1"/>
          </p:cNvPicPr>
          <p:nvPr userDrawn="1"/>
        </p:nvPicPr>
        <p:blipFill>
          <a:blip r:embed="rId12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1992" y="152400"/>
            <a:ext cx="3960440" cy="3960440"/>
          </a:xfrm>
          <a:prstGeom prst="rect">
            <a:avLst/>
          </a:prstGeom>
          <a:noFill/>
        </p:spPr>
      </p:pic>
      <p:pic>
        <p:nvPicPr>
          <p:cNvPr id="9230" name="Picture 14" descr="http://s55.radikal.ru/i150/1107/cb/9858ef343a07.png"/>
          <p:cNvPicPr>
            <a:picLocks noChangeAspect="1" noChangeArrowheads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525172">
            <a:off x="684484" y="1607470"/>
            <a:ext cx="1617183" cy="2138855"/>
          </a:xfrm>
          <a:prstGeom prst="rect">
            <a:avLst/>
          </a:prstGeom>
          <a:noFill/>
        </p:spPr>
      </p:pic>
      <p:sp>
        <p:nvSpPr>
          <p:cNvPr id="35" name="Прямоугольник 34"/>
          <p:cNvSpPr/>
          <p:nvPr userDrawn="1"/>
        </p:nvSpPr>
        <p:spPr>
          <a:xfrm>
            <a:off x="0" y="116632"/>
            <a:ext cx="9144000" cy="6858000"/>
          </a:xfrm>
          <a:prstGeom prst="rect">
            <a:avLst/>
          </a:prstGeom>
          <a:solidFill>
            <a:srgbClr val="E3DFF7">
              <a:alpha val="69000"/>
            </a:srgbClr>
          </a:solidFill>
          <a:ln w="222250" cmpd="tri">
            <a:solidFill>
              <a:srgbClr val="00B0F0">
                <a:alpha val="87000"/>
              </a:srgb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9BD52-5950-4F4F-8684-D99FAF53D510}" type="datetimeFigureOut">
              <a:rPr lang="ru-RU" smtClean="0"/>
              <a:pPr/>
              <a:t>02.10.2020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7CC8F-F76F-44D9-871F-21C09AA996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9BD52-5950-4F4F-8684-D99FAF53D510}" type="datetimeFigureOut">
              <a:rPr lang="ru-RU" smtClean="0"/>
              <a:pPr/>
              <a:t>02.10.2020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7CC8F-F76F-44D9-871F-21C09AA996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9BD52-5950-4F4F-8684-D99FAF53D510}" type="datetimeFigureOut">
              <a:rPr lang="ru-RU" smtClean="0"/>
              <a:pPr/>
              <a:t>02.10.2020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7CC8F-F76F-44D9-871F-21C09AA996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9BD52-5950-4F4F-8684-D99FAF53D510}" type="datetimeFigureOut">
              <a:rPr lang="ru-RU" smtClean="0"/>
              <a:pPr/>
              <a:t>02.10.2020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7CC8F-F76F-44D9-871F-21C09AA996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9BD52-5950-4F4F-8684-D99FAF53D510}" type="datetimeFigureOut">
              <a:rPr lang="ru-RU" smtClean="0"/>
              <a:pPr/>
              <a:t>02.10.2020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7CC8F-F76F-44D9-871F-21C09AA996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9BD52-5950-4F4F-8684-D99FAF53D510}" type="datetimeFigureOut">
              <a:rPr lang="ru-RU" smtClean="0"/>
              <a:pPr/>
              <a:t>02.10.2020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7CC8F-F76F-44D9-871F-21C09AA996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9BD52-5950-4F4F-8684-D99FAF53D510}" type="datetimeFigureOut">
              <a:rPr lang="ru-RU" smtClean="0"/>
              <a:pPr/>
              <a:t>02.10.2020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7CC8F-F76F-44D9-871F-21C09AA996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69BD52-5950-4F4F-8684-D99FAF53D510}" type="datetimeFigureOut">
              <a:rPr lang="ru-RU" smtClean="0"/>
              <a:pPr/>
              <a:t>02.10.2020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7CC8F-F76F-44D9-871F-21C09AA9960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png"/><Relationship Id="rId7" Type="http://schemas.openxmlformats.org/officeDocument/2006/relationships/image" Target="../media/image26.jpeg"/><Relationship Id="rId12" Type="http://schemas.openxmlformats.org/officeDocument/2006/relationships/image" Target="../media/image31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png"/><Relationship Id="rId9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75856" y="1628801"/>
            <a:ext cx="5182344" cy="197165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00B0F0"/>
                </a:solidFill>
                <a:latin typeface="Gungsuh" pitchFamily="18" charset="-127"/>
                <a:ea typeface="Gungsuh" pitchFamily="18" charset="-127"/>
              </a:rPr>
              <a:t>4 ОКТЯБРЯ – ДЕНЬ ЗАЩИТЫ ЖИВОТНЫХ</a:t>
            </a:r>
            <a:endParaRPr lang="ru-RU" sz="4800" b="1" dirty="0">
              <a:solidFill>
                <a:srgbClr val="00B0F0"/>
              </a:solidFill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35896" y="5733256"/>
            <a:ext cx="5256584" cy="96051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Подготовила: Круглова Л.А..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Georgia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764705"/>
            <a:ext cx="777240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3 этап – заключительный 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/итоговый/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204864"/>
            <a:ext cx="7772400" cy="3456383"/>
          </a:xfrm>
        </p:spPr>
        <p:txBody>
          <a:bodyPr>
            <a:normAutofit/>
          </a:bodyPr>
          <a:lstStyle/>
          <a:p>
            <a:pPr marL="342900" indent="-342900">
              <a:buFontTx/>
              <a:buChar char="-"/>
            </a:pPr>
            <a:r>
              <a:rPr lang="ru-RU" sz="2400" b="1" dirty="0" smtClean="0">
                <a:solidFill>
                  <a:srgbClr val="7030A0"/>
                </a:solidFill>
              </a:rPr>
              <a:t>Подведение итогов выставки рисунков, фотовыставки</a:t>
            </a:r>
          </a:p>
          <a:p>
            <a:pPr marL="342900" indent="-342900">
              <a:buFontTx/>
              <a:buChar char="-"/>
            </a:pPr>
            <a:r>
              <a:rPr lang="ru-RU" sz="2400" b="1" dirty="0" smtClean="0">
                <a:solidFill>
                  <a:srgbClr val="7030A0"/>
                </a:solidFill>
              </a:rPr>
              <a:t>Показ кукольного театра по русской народной сказке «Колобок»</a:t>
            </a:r>
          </a:p>
          <a:p>
            <a:pPr marL="342900" indent="-342900">
              <a:buFontTx/>
              <a:buChar char="-"/>
            </a:pPr>
            <a:endParaRPr lang="ru-RU" sz="2400" b="1" dirty="0" smtClean="0">
              <a:solidFill>
                <a:srgbClr val="7030A0"/>
              </a:solidFill>
            </a:endParaRPr>
          </a:p>
          <a:p>
            <a:endParaRPr lang="ru-RU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4527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14290"/>
            <a:ext cx="4643470" cy="664371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332656"/>
            <a:ext cx="4248472" cy="4392488"/>
          </a:xfrm>
        </p:spPr>
        <p:txBody>
          <a:bodyPr>
            <a:normAutofit fontScale="40000" lnSpcReduction="20000"/>
          </a:bodyPr>
          <a:lstStyle/>
          <a:p>
            <a:r>
              <a:rPr lang="ru-RU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Всемирный день защиты животных </a:t>
            </a:r>
            <a:r>
              <a:rPr lang="ru-RU" sz="7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или просто День животных – международный день, призванный обратить внимание человечества на проблемы всех обитателей планеты Земля. Эта дата отмечается ежегодно </a:t>
            </a:r>
            <a:br>
              <a:rPr lang="ru-RU" sz="7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 октября.</a:t>
            </a:r>
            <a:br>
              <a:rPr lang="ru-RU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Рисунок 4" descr="http://korkinodetsad.ru/i/img/30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4248472" cy="64087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030120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45092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7300" b="1" i="1" dirty="0">
                <a:solidFill>
                  <a:srgbClr val="7030A0"/>
                </a:solidFill>
              </a:rPr>
              <a:t>История Всемирного дня защиты животных.</a:t>
            </a:r>
            <a:r>
              <a:rPr lang="ru-RU" dirty="0">
                <a:solidFill>
                  <a:srgbClr val="7030A0"/>
                </a:solidFill>
              </a:rPr>
              <a:t/>
            </a:r>
            <a:br>
              <a:rPr lang="ru-RU" dirty="0">
                <a:solidFill>
                  <a:srgbClr val="7030A0"/>
                </a:solidFill>
              </a:rPr>
            </a:b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8157208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299826"/>
            <a:ext cx="8280920" cy="6225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450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299826"/>
            <a:ext cx="8136904" cy="6441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645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https://ds04.infourok.ru/uploads/ex/0cc1/000af5b8-54d261d5/img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964488" cy="6669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952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353833"/>
            <a:ext cx="8424936" cy="6318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631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14290"/>
            <a:ext cx="4643470" cy="664371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332656"/>
            <a:ext cx="4248472" cy="439248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872" y="332656"/>
            <a:ext cx="5652120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 descr="https://i.pinimg.com/originals/2a/f0/41/2af041aecc887ae4ad9c900623464f62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31840" y="3337002"/>
            <a:ext cx="3312368" cy="3520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5969930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404664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3520" y="3429000"/>
            <a:ext cx="4338332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501008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 descr="Картинки по запросу брошенные животные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404664"/>
            <a:ext cx="4645763" cy="2618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Картинки по запросу брошенные животные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29493"/>
            <a:ext cx="4875525" cy="3054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Картинки по запросу брошенные животные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421892"/>
            <a:ext cx="4267756" cy="6027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Картинки по запросу брошенные животные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2736" y="348387"/>
            <a:ext cx="4255488" cy="6010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Картинки по запросу брошенные животные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872" y="329493"/>
            <a:ext cx="4734158" cy="263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0" name="Picture 16" descr="Картинки по запросу брошенные животные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872" y="2257806"/>
            <a:ext cx="4734158" cy="263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2" name="Picture 18" descr="Картинки по запросу брошенные животные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2101" y="1744287"/>
            <a:ext cx="3661899" cy="5171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4" name="Picture 20" descr="Картинки по запросу брошенные животные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44" y="329493"/>
            <a:ext cx="9129108" cy="6600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3624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62486" y="116632"/>
            <a:ext cx="4481514" cy="511256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                                                      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 проведения Всемирного дня защиты животных: привлечь внимание человечества к спасению животных и сохранению их видового разнообразия.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116632"/>
            <a:ext cx="7406640" cy="106444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3" name="Picture 3" descr="C:\Users\Мария\Desktop\День животных\Животные\motivator-45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2657"/>
            <a:ext cx="4333875" cy="38576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58987088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620689"/>
            <a:ext cx="7772400" cy="2376263"/>
          </a:xfrm>
        </p:spPr>
        <p:txBody>
          <a:bodyPr/>
          <a:lstStyle/>
          <a:p>
            <a:r>
              <a:rPr lang="ru-RU" b="1" dirty="0">
                <a:solidFill>
                  <a:srgbClr val="7030A0"/>
                </a:solidFill>
              </a:rPr>
              <a:t>Тема: </a:t>
            </a:r>
            <a:r>
              <a:rPr lang="ru-RU" b="1" dirty="0" smtClean="0">
                <a:solidFill>
                  <a:srgbClr val="7030A0"/>
                </a:solidFill>
              </a:rPr>
              <a:t>«Ты в ответе за тех кого приручил»</a:t>
            </a:r>
            <a:endParaRPr lang="ru-RU" b="1" dirty="0">
              <a:solidFill>
                <a:srgbClr val="7030A0"/>
              </a:solidFill>
            </a:endParaRPr>
          </a:p>
          <a:p>
            <a:r>
              <a:rPr lang="ru-RU" b="1" dirty="0">
                <a:solidFill>
                  <a:srgbClr val="7030A0"/>
                </a:solidFill>
              </a:rPr>
              <a:t>Участники проекта: дети  </a:t>
            </a:r>
            <a:r>
              <a:rPr lang="ru-RU" b="1" dirty="0" smtClean="0">
                <a:solidFill>
                  <a:srgbClr val="7030A0"/>
                </a:solidFill>
              </a:rPr>
              <a:t>младшей  группы, родители, сотрудники  МБДОУ Детский сад «Сказка»</a:t>
            </a:r>
            <a:endParaRPr lang="ru-RU" b="1" dirty="0">
              <a:solidFill>
                <a:srgbClr val="7030A0"/>
              </a:solidFill>
            </a:endParaRPr>
          </a:p>
          <a:p>
            <a:r>
              <a:rPr lang="ru-RU" b="1" dirty="0">
                <a:solidFill>
                  <a:srgbClr val="7030A0"/>
                </a:solidFill>
              </a:rPr>
              <a:t>Тип проекта: Информационно – творческий.</a:t>
            </a:r>
          </a:p>
          <a:p>
            <a:r>
              <a:rPr lang="ru-RU" b="1" dirty="0">
                <a:solidFill>
                  <a:srgbClr val="7030A0"/>
                </a:solidFill>
              </a:rPr>
              <a:t>Длительность проекта: краткой продолжительности</a:t>
            </a:r>
            <a:r>
              <a:rPr lang="ru-RU" dirty="0"/>
              <a:t>, </a:t>
            </a:r>
            <a:r>
              <a:rPr lang="ru-RU" dirty="0">
                <a:solidFill>
                  <a:srgbClr val="7030A0"/>
                </a:solidFill>
              </a:rPr>
              <a:t>1 неделя. </a:t>
            </a:r>
          </a:p>
          <a:p>
            <a:endParaRPr lang="ru-RU" dirty="0"/>
          </a:p>
        </p:txBody>
      </p:sp>
      <p:pic>
        <p:nvPicPr>
          <p:cNvPr id="4" name="Рисунок 3" descr="https://avatars.mds.yandex.net/get-pdb/1209255/6f806581-44ee-4da3-b85f-004c68b1bd7c/s1200?webp=fals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924944"/>
            <a:ext cx="3024336" cy="42198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1998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99827"/>
            <a:ext cx="8712968" cy="6426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648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st.chs-toys.ru/11/2227/719/30.1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036495" cy="67413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0110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04665"/>
            <a:ext cx="7772400" cy="1440160"/>
          </a:xfrm>
        </p:spPr>
        <p:txBody>
          <a:bodyPr>
            <a:normAutofit/>
          </a:bodyPr>
          <a:lstStyle/>
          <a:p>
            <a:pPr algn="ctr"/>
            <a:r>
              <a:rPr lang="ru-RU" sz="7200" dirty="0" smtClean="0">
                <a:solidFill>
                  <a:srgbClr val="7030A0"/>
                </a:solidFill>
              </a:rPr>
              <a:t>Актуальность</a:t>
            </a:r>
            <a:endParaRPr lang="ru-RU" sz="7200" dirty="0">
              <a:solidFill>
                <a:srgbClr val="7030A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92897"/>
            <a:ext cx="7772400" cy="410445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Обращаясь </a:t>
            </a:r>
            <a:r>
              <a:rPr lang="ru-RU" sz="3200" b="1" dirty="0">
                <a:solidFill>
                  <a:srgbClr val="7030A0"/>
                </a:solidFill>
              </a:rPr>
              <a:t>к программным задачам и опираясь на результаты проведенной диагностики, выяснилось, что дети в недостаточной степени имеют представление об образе жизни, повадках, питании и жилищах диких </a:t>
            </a:r>
            <a:r>
              <a:rPr lang="ru-RU" sz="3200" b="1" dirty="0" smtClean="0">
                <a:solidFill>
                  <a:srgbClr val="7030A0"/>
                </a:solidFill>
              </a:rPr>
              <a:t>, домашних животных.  </a:t>
            </a:r>
            <a:r>
              <a:rPr lang="ru-RU" sz="3200" b="1" dirty="0">
                <a:solidFill>
                  <a:srgbClr val="7030A0"/>
                </a:solidFill>
              </a:rPr>
              <a:t>Дать детям возможность </a:t>
            </a:r>
            <a:r>
              <a:rPr lang="ru-RU" sz="3200" b="1" dirty="0" smtClean="0">
                <a:solidFill>
                  <a:srgbClr val="7030A0"/>
                </a:solidFill>
              </a:rPr>
              <a:t>рассказать, понаблюдать, узнать как можно больше </a:t>
            </a:r>
            <a:r>
              <a:rPr lang="ru-RU" sz="3200" b="1" dirty="0">
                <a:solidFill>
                  <a:srgbClr val="7030A0"/>
                </a:solidFill>
              </a:rPr>
              <a:t>о своём </a:t>
            </a:r>
            <a:r>
              <a:rPr lang="ru-RU" sz="3200" b="1" dirty="0" smtClean="0">
                <a:solidFill>
                  <a:srgbClr val="7030A0"/>
                </a:solidFill>
              </a:rPr>
              <a:t>(их) домашнем </a:t>
            </a:r>
            <a:r>
              <a:rPr lang="ru-RU" sz="3200" b="1" dirty="0">
                <a:solidFill>
                  <a:srgbClr val="7030A0"/>
                </a:solidFill>
              </a:rPr>
              <a:t>любимце</a:t>
            </a:r>
          </a:p>
        </p:txBody>
      </p:sp>
    </p:spTree>
    <p:extLst>
      <p:ext uri="{BB962C8B-B14F-4D97-AF65-F5344CB8AC3E}">
        <p14:creationId xmlns:p14="http://schemas.microsoft.com/office/powerpoint/2010/main" val="1435246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76672"/>
            <a:ext cx="7772400" cy="1440161"/>
          </a:xfrm>
        </p:spPr>
        <p:txBody>
          <a:bodyPr>
            <a:normAutofit/>
          </a:bodyPr>
          <a:lstStyle/>
          <a:p>
            <a:pPr algn="ctr"/>
            <a:r>
              <a:rPr lang="ru-RU" sz="6600" dirty="0" smtClean="0">
                <a:solidFill>
                  <a:srgbClr val="7030A0"/>
                </a:solidFill>
              </a:rPr>
              <a:t>Цель</a:t>
            </a:r>
            <a:endParaRPr lang="ru-RU" sz="6600" dirty="0">
              <a:solidFill>
                <a:srgbClr val="7030A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348880"/>
            <a:ext cx="7772400" cy="4176463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Познакомить </a:t>
            </a:r>
            <a:r>
              <a:rPr lang="ru-RU" sz="2800" b="1" dirty="0">
                <a:solidFill>
                  <a:srgbClr val="7030A0"/>
                </a:solidFill>
              </a:rPr>
              <a:t>детей с жизнью животных, место обитания, привить любовь к братьям нашим меньшим </a:t>
            </a:r>
            <a:r>
              <a:rPr lang="ru-RU" sz="2800" b="1" dirty="0" smtClean="0">
                <a:solidFill>
                  <a:srgbClr val="7030A0"/>
                </a:solidFill>
              </a:rPr>
              <a:t>, </a:t>
            </a:r>
            <a:r>
              <a:rPr lang="ru-RU" sz="2800" b="1" dirty="0">
                <a:solidFill>
                  <a:srgbClr val="7030A0"/>
                </a:solidFill>
              </a:rPr>
              <a:t>желание познавать мир вокруг нас. </a:t>
            </a:r>
            <a:r>
              <a:rPr lang="ru-RU" sz="5200" b="1" dirty="0" smtClean="0">
                <a:solidFill>
                  <a:srgbClr val="7030A0"/>
                </a:solidFill>
              </a:rPr>
              <a:t>Задачи </a:t>
            </a:r>
            <a:endParaRPr lang="ru-RU" sz="2800" b="1" dirty="0" smtClean="0">
              <a:solidFill>
                <a:srgbClr val="7030A0"/>
              </a:solidFill>
            </a:endParaRPr>
          </a:p>
          <a:p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>
                <a:solidFill>
                  <a:srgbClr val="7030A0"/>
                </a:solidFill>
              </a:rPr>
              <a:t>Развивать устойчивый познавательный интерес к диким и домашним животным, как к живым существам</a:t>
            </a:r>
            <a:r>
              <a:rPr lang="ru-RU" dirty="0" smtClean="0"/>
              <a:t>.</a:t>
            </a:r>
          </a:p>
          <a:p>
            <a:r>
              <a:rPr lang="ru-RU" sz="2400" b="1" dirty="0">
                <a:solidFill>
                  <a:srgbClr val="7030A0"/>
                </a:solidFill>
              </a:rPr>
              <a:t>Формирование основ нравственности посредством экологического образования дошкольников, эмоциональной отзывчивости, способности к сопереживанию, готовности к проявлению гуманного отношения к природе и животным.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8962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620689"/>
            <a:ext cx="7772400" cy="1224136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rgbClr val="7030A0"/>
                </a:solidFill>
              </a:rPr>
              <a:t>Ожидаемый результат</a:t>
            </a:r>
            <a:endParaRPr lang="ru-RU" sz="4800" dirty="0">
              <a:solidFill>
                <a:srgbClr val="7030A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276872"/>
            <a:ext cx="7772400" cy="4248471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 </a:t>
            </a:r>
            <a:r>
              <a:rPr lang="ru-RU" sz="3600" b="1" dirty="0" smtClean="0">
                <a:solidFill>
                  <a:srgbClr val="7030A0"/>
                </a:solidFill>
              </a:rPr>
              <a:t>Овладевают </a:t>
            </a:r>
            <a:r>
              <a:rPr lang="ru-RU" sz="3600" b="1" dirty="0">
                <a:solidFill>
                  <a:srgbClr val="7030A0"/>
                </a:solidFill>
              </a:rPr>
              <a:t>знаниями о поведении диких и домашних животных, проявляют доброту, заботу, уважительное отношение к братьям нашим меньшим; возрастает речевая активность детей в разных видах деятельности, способность анализировать свои поступки и поступки других</a:t>
            </a:r>
          </a:p>
        </p:txBody>
      </p:sp>
    </p:spTree>
    <p:extLst>
      <p:ext uri="{BB962C8B-B14F-4D97-AF65-F5344CB8AC3E}">
        <p14:creationId xmlns:p14="http://schemas.microsoft.com/office/powerpoint/2010/main" val="23424975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620689"/>
            <a:ext cx="7772400" cy="144016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1 этап- подготовительный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348881"/>
            <a:ext cx="7772400" cy="4248472"/>
          </a:xfrm>
        </p:spPr>
        <p:txBody>
          <a:bodyPr>
            <a:normAutofit/>
          </a:bodyPr>
          <a:lstStyle/>
          <a:p>
            <a:endParaRPr lang="ru-RU" dirty="0"/>
          </a:p>
          <a:p>
            <a:r>
              <a:rPr lang="ru-RU" sz="3200" b="1" dirty="0">
                <a:solidFill>
                  <a:srgbClr val="7030A0"/>
                </a:solidFill>
              </a:rPr>
              <a:t>Определение педагогом темы, целей и задач, содержание проекта, прогнозирование </a:t>
            </a:r>
            <a:r>
              <a:rPr lang="ru-RU" sz="3200" b="1" dirty="0" smtClean="0">
                <a:solidFill>
                  <a:srgbClr val="7030A0"/>
                </a:solidFill>
              </a:rPr>
              <a:t>результатов.</a:t>
            </a:r>
          </a:p>
          <a:p>
            <a:r>
              <a:rPr lang="ru-RU" sz="1800" b="1" dirty="0" smtClean="0">
                <a:solidFill>
                  <a:srgbClr val="7030A0"/>
                </a:solidFill>
              </a:rPr>
              <a:t>-Оформление </a:t>
            </a:r>
            <a:r>
              <a:rPr lang="ru-RU" sz="1800" b="1" dirty="0">
                <a:solidFill>
                  <a:srgbClr val="7030A0"/>
                </a:solidFill>
              </a:rPr>
              <a:t>книжного уголка.</a:t>
            </a:r>
          </a:p>
          <a:p>
            <a:r>
              <a:rPr lang="ru-RU" sz="1800" b="1" dirty="0" smtClean="0">
                <a:solidFill>
                  <a:srgbClr val="7030A0"/>
                </a:solidFill>
              </a:rPr>
              <a:t>-Оформление </a:t>
            </a:r>
            <a:r>
              <a:rPr lang="ru-RU" sz="1800" b="1" dirty="0">
                <a:solidFill>
                  <a:srgbClr val="7030A0"/>
                </a:solidFill>
              </a:rPr>
              <a:t>развивающей среды в группе</a:t>
            </a:r>
            <a:r>
              <a:rPr lang="ru-RU" sz="1800" b="1" dirty="0" smtClean="0">
                <a:solidFill>
                  <a:srgbClr val="7030A0"/>
                </a:solidFill>
              </a:rPr>
              <a:t>.</a:t>
            </a:r>
          </a:p>
          <a:p>
            <a:r>
              <a:rPr lang="ru-RU" sz="1800" b="1" dirty="0" smtClean="0">
                <a:solidFill>
                  <a:srgbClr val="7030A0"/>
                </a:solidFill>
              </a:rPr>
              <a:t>-Организация совместной фотовыставки (дети, родители) «В мире животных»</a:t>
            </a:r>
          </a:p>
          <a:p>
            <a:pPr marL="285750" indent="-285750">
              <a:buFontTx/>
              <a:buChar char="-"/>
            </a:pPr>
            <a:r>
              <a:rPr lang="ru-RU" sz="1800" b="1" dirty="0" smtClean="0">
                <a:solidFill>
                  <a:srgbClr val="7030A0"/>
                </a:solidFill>
              </a:rPr>
              <a:t>Организация выставки рисунков и поделок: «Мы в ответе за тех кого приручили!»</a:t>
            </a:r>
          </a:p>
          <a:p>
            <a:pPr marL="285750" indent="-285750">
              <a:buFontTx/>
              <a:buChar char="-"/>
            </a:pPr>
            <a:endParaRPr lang="ru-RU" sz="1800" b="1" dirty="0">
              <a:solidFill>
                <a:srgbClr val="7030A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4395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620689"/>
            <a:ext cx="7772400" cy="1152128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2 этап- основной 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/реализация проекта/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204864"/>
            <a:ext cx="7772400" cy="3888431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I</a:t>
            </a:r>
            <a:endParaRPr lang="ru-RU" dirty="0"/>
          </a:p>
          <a:p>
            <a:r>
              <a:rPr lang="ru-RU" sz="2800" b="1" dirty="0">
                <a:solidFill>
                  <a:srgbClr val="7030A0"/>
                </a:solidFill>
              </a:rPr>
              <a:t>Цель основного этапа: социально-нравственное воспитание дошкольников на основе бесед на моральные темы, чтение и последующий анализ художественных произведений о диких зверях и домашних животных, обсуждение и проигрывание проблемной ситуации, просмотр и обсуждение фрагментов мультфильмов, художественного творчества.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66445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332656"/>
            <a:ext cx="8640960" cy="6264695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Физическое развитие</a:t>
            </a:r>
          </a:p>
          <a:p>
            <a:r>
              <a:rPr lang="ru-RU" dirty="0">
                <a:solidFill>
                  <a:srgbClr val="7030A0"/>
                </a:solidFill>
              </a:rPr>
              <a:t>п/ и «Медведь и пчёлы»</a:t>
            </a:r>
          </a:p>
          <a:p>
            <a:r>
              <a:rPr lang="ru-RU" dirty="0">
                <a:solidFill>
                  <a:srgbClr val="7030A0"/>
                </a:solidFill>
              </a:rPr>
              <a:t>Основные движения: «Попади в цель», «Лохматый пёс»  -развивать ловкость, быстроту реакции, учить действовать по сигналу.</a:t>
            </a:r>
          </a:p>
          <a:p>
            <a:r>
              <a:rPr lang="ru-RU" b="1" dirty="0">
                <a:solidFill>
                  <a:srgbClr val="7030A0"/>
                </a:solidFill>
              </a:rPr>
              <a:t>Экология</a:t>
            </a:r>
          </a:p>
          <a:p>
            <a:r>
              <a:rPr lang="ru-RU" dirty="0">
                <a:solidFill>
                  <a:srgbClr val="7030A0"/>
                </a:solidFill>
              </a:rPr>
              <a:t>Беседа о том, как Звери готовятся к зиме.</a:t>
            </a:r>
          </a:p>
          <a:p>
            <a:r>
              <a:rPr lang="ru-RU" dirty="0" err="1">
                <a:solidFill>
                  <a:srgbClr val="7030A0"/>
                </a:solidFill>
              </a:rPr>
              <a:t>Физкульт</a:t>
            </a:r>
            <a:r>
              <a:rPr lang="ru-RU" dirty="0">
                <a:solidFill>
                  <a:srgbClr val="7030A0"/>
                </a:solidFill>
              </a:rPr>
              <a:t>. минутки с имитацией различных животных.</a:t>
            </a:r>
          </a:p>
          <a:p>
            <a:r>
              <a:rPr lang="ru-RU" b="1" dirty="0">
                <a:solidFill>
                  <a:srgbClr val="7030A0"/>
                </a:solidFill>
              </a:rPr>
              <a:t>Познавательно-речевое развитие</a:t>
            </a:r>
            <a:r>
              <a:rPr lang="ru-RU" dirty="0">
                <a:solidFill>
                  <a:srgbClr val="7030A0"/>
                </a:solidFill>
              </a:rPr>
              <a:t>:</a:t>
            </a:r>
          </a:p>
          <a:p>
            <a:r>
              <a:rPr lang="ru-RU" dirty="0">
                <a:solidFill>
                  <a:srgbClr val="7030A0"/>
                </a:solidFill>
              </a:rPr>
              <a:t>ФЭМП </a:t>
            </a:r>
            <a:r>
              <a:rPr lang="ru-RU" dirty="0" err="1">
                <a:solidFill>
                  <a:srgbClr val="7030A0"/>
                </a:solidFill>
              </a:rPr>
              <a:t>дид</a:t>
            </a:r>
            <a:r>
              <a:rPr lang="ru-RU" dirty="0">
                <a:solidFill>
                  <a:srgbClr val="7030A0"/>
                </a:solidFill>
              </a:rPr>
              <a:t>. игра</a:t>
            </a:r>
          </a:p>
          <a:p>
            <a:r>
              <a:rPr lang="ru-RU" dirty="0">
                <a:solidFill>
                  <a:srgbClr val="7030A0"/>
                </a:solidFill>
              </a:rPr>
              <a:t>«Собери фигурку» какого-либо животного из геометрических фигур,</a:t>
            </a:r>
          </a:p>
          <a:p>
            <a:r>
              <a:rPr lang="ru-RU" dirty="0">
                <a:solidFill>
                  <a:srgbClr val="7030A0"/>
                </a:solidFill>
              </a:rPr>
              <a:t>Беседа с детьми о жизни животных об их особенностях.</a:t>
            </a:r>
          </a:p>
          <a:p>
            <a:r>
              <a:rPr lang="ru-RU" dirty="0">
                <a:solidFill>
                  <a:srgbClr val="7030A0"/>
                </a:solidFill>
              </a:rPr>
              <a:t>Д /и «четвёртый лишний», «найди пару»</a:t>
            </a:r>
          </a:p>
          <a:p>
            <a:r>
              <a:rPr lang="ru-RU" dirty="0">
                <a:solidFill>
                  <a:srgbClr val="7030A0"/>
                </a:solidFill>
              </a:rPr>
              <a:t>Дидактическая игра «О ком я говорю».</a:t>
            </a:r>
          </a:p>
          <a:p>
            <a:r>
              <a:rPr lang="ru-RU" dirty="0">
                <a:solidFill>
                  <a:srgbClr val="7030A0"/>
                </a:solidFill>
              </a:rPr>
              <a:t>-Дидактические игры:</a:t>
            </a:r>
          </a:p>
          <a:p>
            <a:r>
              <a:rPr lang="ru-RU" dirty="0">
                <a:solidFill>
                  <a:srgbClr val="7030A0"/>
                </a:solidFill>
              </a:rPr>
              <a:t>«Кто перепутал дом», «Чей детеныш? », «Кто что ест? ».</a:t>
            </a:r>
          </a:p>
          <a:p>
            <a:r>
              <a:rPr lang="ru-RU" dirty="0">
                <a:solidFill>
                  <a:srgbClr val="7030A0"/>
                </a:solidFill>
              </a:rPr>
              <a:t>Рассматривание иллюстраций «Домашние и дикие животные»</a:t>
            </a:r>
          </a:p>
          <a:p>
            <a:r>
              <a:rPr lang="ru-RU" dirty="0">
                <a:solidFill>
                  <a:srgbClr val="7030A0"/>
                </a:solidFill>
              </a:rPr>
              <a:t>Отгадывание и составление загадок о животных. Составление рассказа о своих домашних любимцах</a:t>
            </a:r>
          </a:p>
          <a:p>
            <a:r>
              <a:rPr lang="ru-RU" dirty="0">
                <a:solidFill>
                  <a:srgbClr val="7030A0"/>
                </a:solidFill>
              </a:rPr>
              <a:t>ЗКР звуки р-р-р; ш-ш-ш.</a:t>
            </a:r>
          </a:p>
          <a:p>
            <a:r>
              <a:rPr lang="ru-RU" dirty="0">
                <a:solidFill>
                  <a:srgbClr val="7030A0"/>
                </a:solidFill>
              </a:rPr>
              <a:t>Разучивание стихов, поговорок, пословиц о зверях и животных.</a:t>
            </a:r>
          </a:p>
          <a:p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9685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764704"/>
            <a:ext cx="7772400" cy="5688631"/>
          </a:xfrm>
        </p:spPr>
        <p:txBody>
          <a:bodyPr/>
          <a:lstStyle/>
          <a:p>
            <a:r>
              <a:rPr lang="ru-RU" sz="2800" b="1" dirty="0">
                <a:solidFill>
                  <a:srgbClr val="7030A0"/>
                </a:solidFill>
              </a:rPr>
              <a:t>Социально-личностное развитие</a:t>
            </a:r>
          </a:p>
          <a:p>
            <a:r>
              <a:rPr lang="ru-RU" b="1" dirty="0">
                <a:solidFill>
                  <a:srgbClr val="7030A0"/>
                </a:solidFill>
              </a:rPr>
              <a:t>С/р игра «Поход в Зоопарк», «Нам подарили собаку (котёнка)»</a:t>
            </a:r>
          </a:p>
          <a:p>
            <a:r>
              <a:rPr lang="ru-RU" b="1" dirty="0">
                <a:solidFill>
                  <a:srgbClr val="7030A0"/>
                </a:solidFill>
              </a:rPr>
              <a:t>Беседа с детьми о том, какие звери опасны для людей, а какие являются друзьями.</a:t>
            </a:r>
          </a:p>
          <a:p>
            <a:r>
              <a:rPr lang="ru-RU" b="1" dirty="0">
                <a:solidFill>
                  <a:srgbClr val="7030A0"/>
                </a:solidFill>
              </a:rPr>
              <a:t>Просмотр мультфильмов про животных: Умка, Винни-Пух, Серая шейка, обсуждение.</a:t>
            </a:r>
          </a:p>
          <a:p>
            <a:r>
              <a:rPr lang="ru-RU" sz="2400" b="1" dirty="0">
                <a:solidFill>
                  <a:srgbClr val="7030A0"/>
                </a:solidFill>
              </a:rPr>
              <a:t>Художественно-эстетическое развитие</a:t>
            </a:r>
          </a:p>
          <a:p>
            <a:r>
              <a:rPr lang="ru-RU" b="1" dirty="0">
                <a:solidFill>
                  <a:srgbClr val="7030A0"/>
                </a:solidFill>
              </a:rPr>
              <a:t>Лепка «Зайчик»,</a:t>
            </a:r>
          </a:p>
          <a:p>
            <a:r>
              <a:rPr lang="ru-RU" b="1" dirty="0">
                <a:solidFill>
                  <a:srgbClr val="7030A0"/>
                </a:solidFill>
              </a:rPr>
              <a:t>Ручной труд: конструирование из бумаги в технике оригами «Щенка»  и «Котёнка».</a:t>
            </a:r>
          </a:p>
          <a:p>
            <a:r>
              <a:rPr lang="ru-RU" b="1" dirty="0">
                <a:solidFill>
                  <a:srgbClr val="7030A0"/>
                </a:solidFill>
              </a:rPr>
              <a:t>Рисование «Моё любимое животное».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046184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520</TotalTime>
  <Words>621</Words>
  <Application>Microsoft Office PowerPoint</Application>
  <PresentationFormat>Экран (4:3)</PresentationFormat>
  <Paragraphs>56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4 ОКТЯБРЯ – ДЕНЬ ЗАЩИТЫ ЖИВОТНЫХ</vt:lpstr>
      <vt:lpstr>Презентация PowerPoint</vt:lpstr>
      <vt:lpstr>Актуальность</vt:lpstr>
      <vt:lpstr>Цель</vt:lpstr>
      <vt:lpstr>Ожидаемый результат</vt:lpstr>
      <vt:lpstr>1 этап- подготовительный</vt:lpstr>
      <vt:lpstr>2 этап- основной  /реализация проекта/</vt:lpstr>
      <vt:lpstr>Презентация PowerPoint</vt:lpstr>
      <vt:lpstr>Презентация PowerPoint</vt:lpstr>
      <vt:lpstr>3 этап – заключительный  /итоговый/</vt:lpstr>
      <vt:lpstr>Презентация PowerPoint</vt:lpstr>
      <vt:lpstr>История Всемирного дня защиты животных.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                                                     Цель проведения Всемирного дня защиты животных: привлечь внимание человечества к спасению животных и сохранению их видового разнообразия.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Admin</cp:lastModifiedBy>
  <cp:revision>19</cp:revision>
  <dcterms:created xsi:type="dcterms:W3CDTF">2014-08-13T11:18:13Z</dcterms:created>
  <dcterms:modified xsi:type="dcterms:W3CDTF">2020-10-02T08:21:25Z</dcterms:modified>
</cp:coreProperties>
</file>