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71" r:id="rId6"/>
    <p:sldId id="259" r:id="rId7"/>
    <p:sldId id="261" r:id="rId8"/>
    <p:sldId id="262" r:id="rId9"/>
    <p:sldId id="269" r:id="rId10"/>
    <p:sldId id="263" r:id="rId11"/>
    <p:sldId id="264" r:id="rId12"/>
    <p:sldId id="265" r:id="rId13"/>
    <p:sldId id="266" r:id="rId14"/>
    <p:sldId id="270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6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27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CFA8A-2921-43F2-BB1F-75617163E439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2B8A7-CDA3-49C8-BBA5-05315AE5C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2B8A7-CDA3-49C8-BBA5-05315AE5C94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ru-RU" sz="5400" b="1" u="sng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Конец эпохи раздробленности</a:t>
            </a:r>
            <a:endParaRPr lang="ru-RU" sz="5400" b="1" u="sng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992888" cy="5509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Презентация к открытому уроку по теме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195736" y="5301208"/>
            <a:ext cx="4860032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Буттаев Руслан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Олегович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baseline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читель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истории МБОУ «Школа №117»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836712"/>
          </a:xfrm>
        </p:spPr>
        <p:txBody>
          <a:bodyPr>
            <a:normAutofit/>
          </a:bodyPr>
          <a:lstStyle/>
          <a:p>
            <a:r>
              <a:rPr lang="ru-RU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Работа на уроке:</a:t>
            </a:r>
            <a:endParaRPr lang="ru-RU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07504" y="4437112"/>
            <a:ext cx="4752528" cy="36004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vert="horz" lIns="182880" anchor="ctr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Групповая работа над документом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332656"/>
            <a:ext cx="3888432" cy="42473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u="sng" dirty="0" smtClean="0">
                <a:latin typeface="Arial" pitchFamily="34" charset="0"/>
                <a:cs typeface="Arial" pitchFamily="34" charset="0"/>
              </a:rPr>
              <a:t>Задание: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На основании индивидуальных позиций сформулировать групповую позицию по главной проблеме урока.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Записать в тетрадь групповую позицию по главной проблеме урока.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Озвучить групповую позицию по главной проблеме урока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941168"/>
            <a:ext cx="7290778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ПОПС</a:t>
            </a:r>
            <a:r>
              <a:rPr lang="ru-RU" dirty="0" smtClean="0"/>
              <a:t> – формула: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FF00"/>
                </a:solidFill>
              </a:rPr>
              <a:t>П</a:t>
            </a:r>
            <a:r>
              <a:rPr lang="ru-RU" dirty="0" smtClean="0"/>
              <a:t>озиция: «Мы думаем, что…»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О</a:t>
            </a:r>
            <a:r>
              <a:rPr lang="ru-RU" dirty="0" smtClean="0"/>
              <a:t>боснование: «Потому что…»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П</a:t>
            </a:r>
            <a:r>
              <a:rPr lang="ru-RU" dirty="0" smtClean="0"/>
              <a:t>оддержка: «Мы можем это подтвердить на примере…»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С</a:t>
            </a:r>
            <a:r>
              <a:rPr lang="ru-RU" dirty="0" smtClean="0"/>
              <a:t>ледствие: «Исходя из этого, мы делаем вывод о том, что…»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980728"/>
            <a:ext cx="4536504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Проблема урока: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доказать, что в XV веке при Иване III Васильевиче образовалось </a:t>
            </a:r>
            <a:r>
              <a:rPr lang="ru-RU" sz="2000" i="1" u="sng" dirty="0" smtClean="0">
                <a:latin typeface="Arial" pitchFamily="34" charset="0"/>
                <a:cs typeface="Arial" pitchFamily="34" charset="0"/>
              </a:rPr>
              <a:t>единое централизованное Российское государство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2" name="Picture 4" descr="E:\МБОУ Школа №117\История России\План урока\6 класс\245354155_f511ddb1c1627b7a624054f0b343e09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4098032" cy="2049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836712"/>
          </a:xfrm>
        </p:spPr>
        <p:txBody>
          <a:bodyPr>
            <a:normAutofit/>
          </a:bodyPr>
          <a:lstStyle/>
          <a:p>
            <a:r>
              <a:rPr lang="ru-RU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Работа на уроке:</a:t>
            </a:r>
            <a:endParaRPr lang="ru-RU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07504" y="4437112"/>
            <a:ext cx="4752528" cy="36004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vert="horz" lIns="182880" anchor="ctr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Групповая работа над документом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2852936"/>
            <a:ext cx="3888432" cy="13388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u="sng" dirty="0" smtClean="0">
                <a:latin typeface="Arial" pitchFamily="34" charset="0"/>
                <a:cs typeface="Arial" pitchFamily="34" charset="0"/>
              </a:rPr>
              <a:t>Задание: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Защитить групповую позицию по главной проблеме урока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941168"/>
            <a:ext cx="7290778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ПОПС</a:t>
            </a:r>
            <a:r>
              <a:rPr lang="ru-RU" dirty="0" smtClean="0"/>
              <a:t> – формула: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FF00"/>
                </a:solidFill>
              </a:rPr>
              <a:t>П</a:t>
            </a:r>
            <a:r>
              <a:rPr lang="ru-RU" dirty="0" smtClean="0"/>
              <a:t>озиция: «Мы думаем, что…»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О</a:t>
            </a:r>
            <a:r>
              <a:rPr lang="ru-RU" dirty="0" smtClean="0"/>
              <a:t>боснование: «Потому что…»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П</a:t>
            </a:r>
            <a:r>
              <a:rPr lang="ru-RU" dirty="0" smtClean="0"/>
              <a:t>оддержка: «Мы можем это подтвердить на примере…»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С</a:t>
            </a:r>
            <a:r>
              <a:rPr lang="ru-RU" dirty="0" smtClean="0"/>
              <a:t>ледствие: «Исходя из этого, мы делаем вывод о том, что…»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980728"/>
            <a:ext cx="4536504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Проблема урока: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доказать, что в XV веке при Иване III Васильевиче образовалось </a:t>
            </a:r>
            <a:r>
              <a:rPr lang="ru-RU" sz="2000" i="1" u="sng" dirty="0" smtClean="0">
                <a:latin typeface="Arial" pitchFamily="34" charset="0"/>
                <a:cs typeface="Arial" pitchFamily="34" charset="0"/>
              </a:rPr>
              <a:t>единое централизованное Российское государство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E:\МБОУ Школа №117\История России\План урока\6 класс\3 минуты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12776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173164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Задание для закрепления материала: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Составьте в тетради 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синквейн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к основным понятиям урока: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«Россия», «государство», «централизация» и «Иван III»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692696"/>
            <a:ext cx="3970784" cy="778098"/>
          </a:xfrm>
        </p:spPr>
        <p:txBody>
          <a:bodyPr/>
          <a:lstStyle/>
          <a:p>
            <a:r>
              <a:rPr lang="ru-RU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Закрепление</a:t>
            </a:r>
            <a:endParaRPr lang="ru-RU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293096"/>
            <a:ext cx="8748464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Памятка по написанию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синквейна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 строка - тема называется одним словом (обычно существительное)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 строка - описание темы двумя словами (двумя прилагательными)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3 строка - описание действия в рамках этой темы тремя словами (глаголами)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4 строка - фраза из четырех слов, показывающая отношение к теме (чувство)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5 строка (последняя) - это синоним из одного слова, который повторяет суть темы.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E:\МБОУ Школа №117\История России\План урока\6 класс\3 минуты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0"/>
            <a:ext cx="3888432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3429000"/>
            <a:ext cx="5760640" cy="11521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Известный критик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Виссарион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Григорьевич Белинский называл Ивана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«гением русской истории»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6632"/>
            <a:ext cx="8229600" cy="850106"/>
          </a:xfrm>
        </p:spPr>
        <p:txBody>
          <a:bodyPr/>
          <a:lstStyle/>
          <a:p>
            <a:r>
              <a:rPr lang="ru-RU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Подведение итогов</a:t>
            </a:r>
            <a:endParaRPr lang="ru-RU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80728"/>
            <a:ext cx="8208912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«В какой бы сфере человеческой деятельности ни появился гений, он всегда есть олицетворение творческой силы духа, вестник обновления жизни. Его предназначение - ввести в жизнь новые элементы и через это двинуть ее вперед на высшую ступень. Явления гения - эпоха в жизни народа. Гения уже нет, но народ долго еще живет в формах жизни, им созданной, долго - до нового гения…»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https://www.etoretro.ru/data/media/4761/1460315787d3c.jpg"/>
          <p:cNvPicPr>
            <a:picLocks noChangeAspect="1" noChangeArrowheads="1"/>
          </p:cNvPicPr>
          <p:nvPr/>
        </p:nvPicPr>
        <p:blipFill>
          <a:blip r:embed="rId2" cstate="print"/>
          <a:srcRect l="2532" r="1248" b="7143"/>
          <a:stretch>
            <a:fillRect/>
          </a:stretch>
        </p:blipFill>
        <p:spPr bwMode="auto">
          <a:xfrm>
            <a:off x="6228184" y="3501008"/>
            <a:ext cx="2736304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6632"/>
            <a:ext cx="3275856" cy="850106"/>
          </a:xfrm>
        </p:spPr>
        <p:txBody>
          <a:bodyPr>
            <a:noAutofit/>
          </a:bodyPr>
          <a:lstStyle/>
          <a:p>
            <a:r>
              <a:rPr lang="ru-RU" sz="3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Подведение итогов</a:t>
            </a:r>
            <a:endParaRPr lang="ru-RU" sz="3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34660" t="12583" r="33939" b="13823"/>
          <a:stretch>
            <a:fillRect/>
          </a:stretch>
        </p:blipFill>
        <p:spPr bwMode="auto">
          <a:xfrm>
            <a:off x="3248025" y="0"/>
            <a:ext cx="5895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nic-pnb.ru/wp-content/uploads/2017/05/Ivan-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" y="3480075"/>
            <a:ext cx="2483768" cy="3377925"/>
          </a:xfrm>
          <a:prstGeom prst="rect">
            <a:avLst/>
          </a:prstGeom>
          <a:noFill/>
        </p:spPr>
      </p:pic>
      <p:pic>
        <p:nvPicPr>
          <p:cNvPr id="29698" name="Picture 2" descr="File:Sudebnik of 1497.p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7" y="1196752"/>
            <a:ext cx="2519038" cy="3689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4" y="3933056"/>
          <a:ext cx="8928992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2368"/>
                <a:gridCol w="360040"/>
                <a:gridCol w="4824536"/>
                <a:gridCol w="4320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знаю и объясню другому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 узнал(а) много нового на уроке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Я знаю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Мне это пригодится в жизни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Сомневаюсь, что знаю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уроке было над чем подумать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 знаю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все вопросы я получил(а) ответ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Отсутствовал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 цели добросовестно достиг(</a:t>
                      </a:r>
                      <a:r>
                        <a:rPr lang="ru-RU" dirty="0" err="1" smtClean="0"/>
                        <a:t>ла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Рефлексия</a:t>
            </a:r>
            <a:endParaRPr lang="ru-RU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132856"/>
            <a:ext cx="33843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Оцените уровень своих знаний: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260648"/>
            <a:ext cx="3888432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Домашнее задание:</a:t>
            </a:r>
          </a:p>
          <a:p>
            <a:pPr lvl="0"/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§29 (учить)</a:t>
            </a:r>
          </a:p>
          <a:p>
            <a:pPr lvl="0"/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Опережающее задание:</a:t>
            </a:r>
          </a:p>
          <a:p>
            <a:pPr lvl="0"/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Составить исторический портрет</a:t>
            </a:r>
          </a:p>
          <a:p>
            <a:pPr lvl="0"/>
            <a:endParaRPr lang="ru-RU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Сергия Радонежского,</a:t>
            </a:r>
          </a:p>
          <a:p>
            <a:pPr lvl="0">
              <a:buFont typeface="Arial" pitchFamily="34" charset="0"/>
              <a:buChar char="•"/>
            </a:pPr>
            <a:r>
              <a:rPr lang="ru-RU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Нила </a:t>
            </a:r>
            <a:r>
              <a:rPr lang="ru-RU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Сорского</a:t>
            </a:r>
            <a:r>
              <a:rPr lang="ru-RU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lvl="0">
              <a:buFont typeface="Arial" pitchFamily="34" charset="0"/>
              <a:buChar char="•"/>
            </a:pPr>
            <a:r>
              <a:rPr lang="ru-RU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Иосифа Волоцкого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Молодцы!</a:t>
            </a:r>
            <a:br>
              <a:rPr lang="ru-RU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</a:br>
            <a:r>
              <a:rPr lang="ru-RU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Урок окончен!</a:t>
            </a:r>
            <a:br>
              <a:rPr lang="ru-RU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</a:br>
            <a:r>
              <a:rPr lang="ru-RU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Спасибо за внимание!</a:t>
            </a:r>
            <a:endParaRPr lang="ru-RU" sz="40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6626" name="Picture 2" descr="https://ds03.infourok.ru/uploads/ex/1327/00014ba6-ce6850b9/img20.jpg"/>
          <p:cNvPicPr>
            <a:picLocks noChangeAspect="1" noChangeArrowheads="1"/>
          </p:cNvPicPr>
          <p:nvPr/>
        </p:nvPicPr>
        <p:blipFill>
          <a:blip r:embed="rId2" cstate="print"/>
          <a:srcRect t="47442"/>
          <a:stretch>
            <a:fillRect/>
          </a:stretch>
        </p:blipFill>
        <p:spPr bwMode="auto">
          <a:xfrm>
            <a:off x="827584" y="2996952"/>
            <a:ext cx="7487816" cy="2951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24604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600" u="sng" dirty="0" smtClean="0"/>
              <a:t>Цель урока:</a:t>
            </a:r>
          </a:p>
          <a:p>
            <a:pPr algn="r">
              <a:buNone/>
            </a:pPr>
            <a:r>
              <a:rPr lang="ru-RU" sz="2600" i="1" dirty="0" smtClean="0">
                <a:latin typeface="Trebuchet MS" pitchFamily="34" charset="0"/>
              </a:rPr>
              <a:t>сформировать представление о завершающем этапе объединения русских земель, освобождении Руси от ордынской зависимости, а также об изменении статуса московского князя.</a:t>
            </a:r>
          </a:p>
          <a:p>
            <a:pPr algn="r">
              <a:buNone/>
            </a:pPr>
            <a:endParaRPr lang="ru-RU" sz="2600" i="1" dirty="0" smtClean="0">
              <a:latin typeface="Trebuchet MS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600" u="sng" dirty="0" smtClean="0"/>
              <a:t>Необходимое оборудование:</a:t>
            </a:r>
          </a:p>
          <a:p>
            <a:pPr algn="r">
              <a:buNone/>
            </a:pPr>
            <a:r>
              <a:rPr lang="ru-RU" sz="2600" dirty="0" err="1" smtClean="0">
                <a:latin typeface="Trebuchet MS" pitchFamily="34" charset="0"/>
              </a:rPr>
              <a:t>м</a:t>
            </a:r>
            <a:r>
              <a:rPr lang="ru-RU" sz="2600" i="1" dirty="0" err="1" smtClean="0">
                <a:latin typeface="Trebuchet MS" pitchFamily="34" charset="0"/>
              </a:rPr>
              <a:t>ультимедийная</a:t>
            </a:r>
            <a:r>
              <a:rPr lang="ru-RU" sz="2600" i="1" dirty="0" smtClean="0">
                <a:latin typeface="Trebuchet MS" pitchFamily="34" charset="0"/>
              </a:rPr>
              <a:t> презентация, ноутбук, процессор, карта «Образование единого централизованного государства», карточки с групповыми заданиями.</a:t>
            </a:r>
            <a:endParaRPr lang="ru-RU" sz="2600" dirty="0" smtClean="0">
              <a:latin typeface="Trebuchet MS" pitchFamily="34" charset="0"/>
            </a:endParaRPr>
          </a:p>
          <a:p>
            <a:pPr>
              <a:buFont typeface="Wingdings" pitchFamily="2" charset="2"/>
              <a:buChar char="v"/>
            </a:pPr>
            <a:endParaRPr lang="ru-RU" sz="2600" i="1" dirty="0">
              <a:latin typeface="Trebuchet MS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4400" u="sng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Конец эпохи раздробленности</a:t>
            </a:r>
            <a:endParaRPr lang="ru-RU" u="sng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481329"/>
            <a:ext cx="8640960" cy="38198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>
                <a:latin typeface="Trebuchet MS" pitchFamily="34" charset="0"/>
              </a:rPr>
              <a:t>«Лучшее государственное устройство для любого народа – это то, которое сохранило его как целое…»</a:t>
            </a:r>
          </a:p>
          <a:p>
            <a:pPr algn="r">
              <a:buNone/>
            </a:pPr>
            <a:r>
              <a:rPr lang="ru-RU" i="1" dirty="0" smtClean="0">
                <a:latin typeface="Trebuchet MS" pitchFamily="34" charset="0"/>
              </a:rPr>
              <a:t>Мишель де Монтень</a:t>
            </a:r>
          </a:p>
          <a:p>
            <a:pPr>
              <a:buNone/>
            </a:pPr>
            <a:endParaRPr lang="ru-RU" dirty="0" smtClean="0">
              <a:latin typeface="Trebuchet MS" pitchFamily="34" charset="0"/>
            </a:endParaRPr>
          </a:p>
          <a:p>
            <a:pPr>
              <a:buNone/>
            </a:pPr>
            <a:r>
              <a:rPr lang="ru-RU" dirty="0" smtClean="0">
                <a:latin typeface="Trebuchet MS" pitchFamily="34" charset="0"/>
              </a:rPr>
              <a:t>«Для спасения государства достаточно одного великого человека…»</a:t>
            </a:r>
          </a:p>
          <a:p>
            <a:pPr algn="r">
              <a:buNone/>
            </a:pPr>
            <a:r>
              <a:rPr lang="ru-RU" i="1" dirty="0" smtClean="0">
                <a:latin typeface="Trebuchet MS" pitchFamily="34" charset="0"/>
              </a:rPr>
              <a:t>Вольтер</a:t>
            </a:r>
          </a:p>
          <a:p>
            <a:pPr algn="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Вводно-мотивационный этап</a:t>
            </a:r>
            <a:endParaRPr lang="ru-RU" u="sng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11560" y="5877272"/>
            <a:ext cx="7992888" cy="550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Какие идеи</a:t>
            </a:r>
            <a:r>
              <a:rPr kumimoji="0" lang="ru-RU" sz="27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заложены в каждую цитату?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76056" y="1268760"/>
            <a:ext cx="3888432" cy="47559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u="sng" dirty="0" smtClean="0">
                <a:latin typeface="Arial" pitchFamily="34" charset="0"/>
                <a:cs typeface="Arial" pitchFamily="34" charset="0"/>
              </a:rPr>
              <a:t>Вопросы классу: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1)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Что такое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феодальная раздробленность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?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Каковы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причины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феодальной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рздробленности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?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220072" y="116632"/>
            <a:ext cx="392392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Актуализация знаний</a:t>
            </a:r>
            <a:endParaRPr lang="ru-RU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9458" name="Picture 2" descr="https://ds03.infourok.ru/uploads/ex/0d4b/00032e12-7150695b/1/img1.jpg"/>
          <p:cNvPicPr>
            <a:picLocks noChangeAspect="1" noChangeArrowheads="1"/>
          </p:cNvPicPr>
          <p:nvPr/>
        </p:nvPicPr>
        <p:blipFill>
          <a:blip r:embed="rId2" cstate="print"/>
          <a:srcRect l="43312"/>
          <a:stretch>
            <a:fillRect/>
          </a:stretch>
        </p:blipFill>
        <p:spPr bwMode="auto">
          <a:xfrm>
            <a:off x="0" y="0"/>
            <a:ext cx="4788024" cy="6858000"/>
          </a:xfrm>
          <a:prstGeom prst="rect">
            <a:avLst/>
          </a:prstGeom>
          <a:noFill/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5292080" y="6309320"/>
            <a:ext cx="3744416" cy="4068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Карта: Русь в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XII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-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XIII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вв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292080" y="1268760"/>
            <a:ext cx="3672408" cy="47559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u="sng" dirty="0" smtClean="0"/>
              <a:t>Вопросы классу: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1) Когда начинается процесс объединения северо-восточной Руси?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2) Какие земли вошли в состав Московского княжества во II половине XIV века?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220072" y="116632"/>
            <a:ext cx="392392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Актуализация знаний</a:t>
            </a:r>
            <a:endParaRPr lang="ru-RU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1266" name="Picture 2" descr="https://i.pinimg.com/736x/8d/a1/35/8da135520993f1c05f4b10a941d456f8--russia-ukraine-lands-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6056" cy="6862515"/>
          </a:xfrm>
          <a:prstGeom prst="rect">
            <a:avLst/>
          </a:prstGeom>
          <a:noFill/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220072" y="6309320"/>
            <a:ext cx="3744416" cy="4068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Карта: Русь в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XIII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-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XI</a:t>
            </a:r>
            <a:r>
              <a:rPr lang="en-US" sz="2000" b="1" i="1" noProof="0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V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вв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4797152"/>
            <a:ext cx="2699791" cy="57072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Александр Невский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3131840" y="4797152"/>
            <a:ext cx="2664296" cy="57072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Дмитрий Донской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Содержимое 8" descr="Невский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7544" y="1268760"/>
            <a:ext cx="1872208" cy="3384376"/>
          </a:xfrm>
        </p:spPr>
      </p:pic>
      <p:pic>
        <p:nvPicPr>
          <p:cNvPr id="10" name="Содержимое 9" descr="Донской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3347864" y="1484784"/>
            <a:ext cx="2299607" cy="3095674"/>
          </a:xfrm>
        </p:spPr>
      </p:pic>
      <p:pic>
        <p:nvPicPr>
          <p:cNvPr id="1026" name="Picture 2" descr="https://p7.hiclipart.com/preview/525/316/1022/brand-black-and-white-pattern-question-mark-p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340768"/>
            <a:ext cx="2304256" cy="3168352"/>
          </a:xfrm>
          <a:prstGeom prst="rect">
            <a:avLst/>
          </a:prstGeom>
          <a:noFill/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6300192" y="4797152"/>
            <a:ext cx="2736304" cy="550912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vert="horz" lIns="182880" anchor="ctr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Иван </a:t>
            </a:r>
            <a:r>
              <a:rPr kumimoji="0" lang="en-US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III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Васильевич</a:t>
            </a:r>
            <a:endParaRPr kumimoji="0" lang="ru-RU" sz="2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611560" y="6021288"/>
            <a:ext cx="7992888" cy="550912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vert="horz" lIns="18288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Назовите имена этих известных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личностей?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http://nic-pnb.ru/wp-content/uploads/2017/05/Ivan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340768"/>
            <a:ext cx="2304256" cy="3312368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457200" y="320040"/>
            <a:ext cx="7239000" cy="660688"/>
          </a:xfrm>
          <a:prstGeom prst="rect">
            <a:avLst/>
          </a:prstGeom>
        </p:spPr>
        <p:txBody>
          <a:bodyPr vert="horz"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normalizeH="0" baseline="0" noProof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Актуализация знаний</a:t>
            </a:r>
            <a:endParaRPr kumimoji="0" lang="ru-RU" sz="4100" b="1" i="0" u="none" strike="noStrike" kern="1200" normalizeH="0" baseline="0" noProof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build="p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3662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Целеполагание</a:t>
            </a:r>
            <a:endParaRPr lang="ru-RU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107504" y="908720"/>
            <a:ext cx="3600400" cy="64807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признаки государства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://nic-pnb.ru/wp-content/uploads/2017/05/Ivan-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700808"/>
            <a:ext cx="2898355" cy="3941763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3779912" y="908720"/>
            <a:ext cx="5050904" cy="299281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1) территория. 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2) население.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3) публичная власть.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4) суверенитет.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5) издание правовых норм.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7544" y="5877272"/>
            <a:ext cx="2736304" cy="550912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vert="horz" lIns="182880" anchor="ctr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Иван </a:t>
            </a:r>
            <a:r>
              <a:rPr kumimoji="0" lang="en-US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III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Васильевич</a:t>
            </a:r>
            <a:endParaRPr kumimoji="0" lang="ru-RU" sz="2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084168" y="3933056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4725144"/>
            <a:ext cx="5688632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Проблема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урока: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доказать, что в XV веке при Иване III Васильевиче образовалось </a:t>
            </a:r>
            <a:r>
              <a:rPr lang="ru-RU" sz="2000" i="1" u="sng" dirty="0" smtClean="0">
                <a:latin typeface="Arial" pitchFamily="34" charset="0"/>
                <a:cs typeface="Arial" pitchFamily="34" charset="0"/>
              </a:rPr>
              <a:t>единое централизованное Российское государство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5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36712"/>
          </a:xfrm>
        </p:spPr>
        <p:txBody>
          <a:bodyPr>
            <a:normAutofit/>
          </a:bodyPr>
          <a:lstStyle/>
          <a:p>
            <a:r>
              <a:rPr lang="ru-RU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Работа на уроке:</a:t>
            </a:r>
            <a:endParaRPr lang="ru-RU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79512" y="4509120"/>
            <a:ext cx="4752528" cy="550912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vert="horz" lIns="182880" anchor="ctr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Групповая работа над документом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1052736"/>
            <a:ext cx="3888432" cy="55399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u="sng" dirty="0" smtClean="0">
                <a:latin typeface="Arial" pitchFamily="34" charset="0"/>
                <a:cs typeface="Arial" pitchFamily="34" charset="0"/>
              </a:rPr>
              <a:t>Задание (время 5 минут):</a:t>
            </a:r>
          </a:p>
          <a:p>
            <a:pPr>
              <a:lnSpc>
                <a:spcPct val="150000"/>
              </a:lnSpc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Получить бланк с текстом.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Ознакомиться с содержанием текста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Прочитать вопросы после текста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Записать ответы на вопросы на обратной стороне листа (кратко)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!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При необходимости – делайте пометки в тексте</a:t>
            </a:r>
          </a:p>
          <a:p>
            <a:pPr>
              <a:lnSpc>
                <a:spcPct val="150000"/>
              </a:lnSpc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E:\МБОУ Школа №117\История России\План урока\6 класс\245354155_f511ddb1c1627b7a624054f0b343e09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952" y="1524000"/>
            <a:ext cx="4242048" cy="2121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980728"/>
            <a:ext cx="4968552" cy="56886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624078" indent="-514350"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Рюрик был первым московским князем.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Новгороде была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сильна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власть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бояр.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Жену Ивана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звали Марфа Посадница.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Иван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был сыном Дмитрия Донского.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Новгород был присоединён к Московскому государству в 1478 году.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Годы правления Ивана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1425-1462гг.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«Стояние на реке Угре» состоялось в 1480 году.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Литовский князь не пришёл на помощь войскам хана Ахмата.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Иван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имел прозвище Храбрый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624078" indent="-514350"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Судебник Ивана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был создан в 1497 году.</a:t>
            </a:r>
          </a:p>
          <a:p>
            <a:pPr>
              <a:buFont typeface="Wingdings" pitchFamily="2" charset="2"/>
              <a:buChar char="v"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Физкультминутка:</a:t>
            </a:r>
            <a:endParaRPr lang="ru-RU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580112" y="836712"/>
            <a:ext cx="3275856" cy="53553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Инструкция:</a:t>
            </a:r>
            <a:endParaRPr lang="ru-RU" b="1" i="1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Сейчас мы с вами немножко разомнемся, но при этом постараемся закрепить наши знания.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буду говорить утверждения.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сли утверждение верное, то вы встаете на носочки и тянетесь.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я говорю ложное утверждение, вы наклоняетесь.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Если текст затем побелеет – утверждение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ложное.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2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575</TotalTime>
  <Words>719</Words>
  <Application>Microsoft Office PowerPoint</Application>
  <PresentationFormat>Экран (4:3)</PresentationFormat>
  <Paragraphs>148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Конец эпохи раздробленности</vt:lpstr>
      <vt:lpstr>Конец эпохи раздробленности</vt:lpstr>
      <vt:lpstr>Вводно-мотивационный этап</vt:lpstr>
      <vt:lpstr>Актуализация знаний</vt:lpstr>
      <vt:lpstr>Актуализация знаний</vt:lpstr>
      <vt:lpstr>Слайд 6</vt:lpstr>
      <vt:lpstr>Целеполагание</vt:lpstr>
      <vt:lpstr>Работа на уроке:</vt:lpstr>
      <vt:lpstr>Физкультминутка:</vt:lpstr>
      <vt:lpstr>Работа на уроке:</vt:lpstr>
      <vt:lpstr>Работа на уроке:</vt:lpstr>
      <vt:lpstr>Закрепление</vt:lpstr>
      <vt:lpstr>Подведение итогов</vt:lpstr>
      <vt:lpstr>Подведение итогов</vt:lpstr>
      <vt:lpstr>Рефлексия</vt:lpstr>
      <vt:lpstr>Молодцы! Урок окончен!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Конец эпохи раздробленности</dc:title>
  <dc:creator>Ruslan Buttaev</dc:creator>
  <cp:lastModifiedBy>RePack by SPecialiST</cp:lastModifiedBy>
  <cp:revision>60</cp:revision>
  <dcterms:created xsi:type="dcterms:W3CDTF">2020-01-24T04:16:46Z</dcterms:created>
  <dcterms:modified xsi:type="dcterms:W3CDTF">2020-01-26T15:19:49Z</dcterms:modified>
</cp:coreProperties>
</file>