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13AD3-4AD9-4FCD-A598-6DEBF093AA16}" type="datetimeFigureOut">
              <a:rPr lang="ru-RU"/>
              <a:pPr>
                <a:defRPr/>
              </a:pPr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E77D1-517D-44FF-91D6-07521F9EA1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18D2D-3CC1-47CB-B471-67DEEABF8CF2}" type="datetimeFigureOut">
              <a:rPr lang="ru-RU"/>
              <a:pPr>
                <a:defRPr/>
              </a:pPr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4EDCB-FCA1-473E-9783-F53F2739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66246-5CE5-4AC0-9049-3E767EBF3EC9}" type="datetimeFigureOut">
              <a:rPr lang="ru-RU"/>
              <a:pPr>
                <a:defRPr/>
              </a:pPr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68877-6809-4FA5-94CD-B0C2D6FE9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6D2CF-F2C9-481E-B057-13A580E0C3D1}" type="datetimeFigureOut">
              <a:rPr lang="ru-RU"/>
              <a:pPr>
                <a:defRPr/>
              </a:pPr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8C878-B4E4-45E0-979E-30C09B765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A70D9-435C-4AAD-A397-9BF7B92F5F81}" type="datetimeFigureOut">
              <a:rPr lang="ru-RU"/>
              <a:pPr>
                <a:defRPr/>
              </a:pPr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4AAC7-C386-4013-B5E7-9C68F3A090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F658B-5CC8-4BB8-A71C-BAFF57D3CEFF}" type="datetimeFigureOut">
              <a:rPr lang="ru-RU"/>
              <a:pPr>
                <a:defRPr/>
              </a:pPr>
              <a:t>01.10.2020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80E21-F820-4BF2-9F30-14B70A3D43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6F566-6B5E-44A3-8A5E-50F8472FB8D2}" type="datetimeFigureOut">
              <a:rPr lang="ru-RU"/>
              <a:pPr>
                <a:defRPr/>
              </a:pPr>
              <a:t>01.10.2020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CB590-5189-4755-9E2B-3425599E0D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E1139-1407-49AD-9BAB-84CB41C9D470}" type="datetimeFigureOut">
              <a:rPr lang="ru-RU"/>
              <a:pPr>
                <a:defRPr/>
              </a:pPr>
              <a:t>01.10.2020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A0620-653A-464B-8B1C-818460DC29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655F2-5D94-4526-9E9F-98A11F90E633}" type="datetimeFigureOut">
              <a:rPr lang="ru-RU"/>
              <a:pPr>
                <a:defRPr/>
              </a:pPr>
              <a:t>01.10.2020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F4AAE-E724-4E4E-A988-2A30187CE3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5A16D-28F4-4720-B279-2CE7CFA3B467}" type="datetimeFigureOut">
              <a:rPr lang="ru-RU"/>
              <a:pPr>
                <a:defRPr/>
              </a:pPr>
              <a:t>01.10.2020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AABB6-36EB-462F-9B66-317767DEF6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91278-D317-49BF-BE50-1C836E7DE702}" type="datetimeFigureOut">
              <a:rPr lang="ru-RU"/>
              <a:pPr>
                <a:defRPr/>
              </a:pPr>
              <a:t>01.10.2020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430A4-DA48-4EFB-8D6D-FEE8D43069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963513-4668-4676-B8B7-D2D56676E8BA}" type="datetimeFigureOut">
              <a:rPr lang="ru-RU"/>
              <a:pPr>
                <a:defRPr/>
              </a:pPr>
              <a:t>01.10.2020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BE27F5-6249-4C8E-B99B-DCF07AC9B7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04813"/>
            <a:ext cx="9144000" cy="3195637"/>
          </a:xfrm>
        </p:spPr>
        <p:txBody>
          <a:bodyPr>
            <a:normAutofit/>
          </a:bodyPr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Классный час, посвящённый дню Победы.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smtClean="0"/>
              <a:t>Свой добрый век мы прожили как</a:t>
            </a:r>
            <a:r>
              <a:rPr lang="en-US" sz="3200" smtClean="0"/>
              <a:t> </a:t>
            </a:r>
            <a:r>
              <a:rPr lang="ru-RU" sz="3200" smtClean="0"/>
              <a:t>люди</a:t>
            </a:r>
            <a:br>
              <a:rPr lang="ru-RU" sz="3200" smtClean="0"/>
            </a:br>
            <a:r>
              <a:rPr lang="ru-RU" sz="3200" smtClean="0"/>
              <a:t>И Для людей</a:t>
            </a: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endParaRPr lang="ru-RU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521575" cy="1752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solidFill>
                  <a:schemeClr val="tx1"/>
                </a:solidFill>
              </a:rPr>
              <a:t>      </a:t>
            </a:r>
          </a:p>
          <a:p>
            <a:pPr eaLnBrk="1" hangingPunct="1">
              <a:lnSpc>
                <a:spcPct val="90000"/>
              </a:lnSpc>
            </a:pPr>
            <a:endParaRPr lang="ru-RU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Составитель : Чудочина И.В</a:t>
            </a:r>
            <a:r>
              <a:rPr lang="ru-RU" sz="2000" smtClean="0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>
                <a:solidFill>
                  <a:srgbClr val="898989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 «Этот гордое слово – Победа!».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805487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Победе наших солдат в Великой отечественной войне предшествовали </a:t>
            </a:r>
            <a:r>
              <a:rPr lang="ru-RU" dirty="0">
                <a:solidFill>
                  <a:srgbClr val="FF0000"/>
                </a:solidFill>
              </a:rPr>
              <a:t>1418 </a:t>
            </a:r>
            <a:r>
              <a:rPr lang="ru-RU" dirty="0"/>
              <a:t>дней и ночей, наполненных ужаса, страданий и боли!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 ходе войны  на территории нашей страны были разрушены полностью: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FF0000"/>
                </a:solidFill>
              </a:rPr>
              <a:t>1710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городов  и </a:t>
            </a:r>
            <a:r>
              <a:rPr lang="ru-RU" dirty="0">
                <a:solidFill>
                  <a:srgbClr val="FF0000"/>
                </a:solidFill>
              </a:rPr>
              <a:t>70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тысяч сёл и деревень.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FF0000"/>
                </a:solidFill>
              </a:rPr>
              <a:t>13 миллионов 300 </a:t>
            </a:r>
            <a:r>
              <a:rPr lang="ru-RU" dirty="0"/>
              <a:t>тысяч - умерших от голода и болезней, погибших от бомбёжек и артобстрелов, замученных в концлагерях, застреленных карателями.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FF0000"/>
                </a:solidFill>
              </a:rPr>
              <a:t>730 тысяч </a:t>
            </a:r>
            <a:r>
              <a:rPr lang="ru-RU" dirty="0"/>
              <a:t>- угнанных в Германию и погибших в неволе.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FF0000"/>
                </a:solidFill>
              </a:rPr>
              <a:t>8 миллионов 700</a:t>
            </a:r>
            <a:r>
              <a:rPr lang="ru-RU" dirty="0"/>
              <a:t> тысяч погибших в боях и умерших от ран.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FF0000"/>
                </a:solidFill>
              </a:rPr>
              <a:t>1 миллион 800 </a:t>
            </a:r>
            <a:r>
              <a:rPr lang="ru-RU" dirty="0"/>
              <a:t>тысяч погибших в плену.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FF0000"/>
                </a:solidFill>
              </a:rPr>
              <a:t>2 миллиона 700 </a:t>
            </a:r>
            <a:r>
              <a:rPr lang="ru-RU" dirty="0"/>
              <a:t>тысяч без вести пропавших.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rgbClr val="FF0000"/>
                </a:solidFill>
              </a:rPr>
              <a:t>14 миллионов 700 </a:t>
            </a:r>
            <a:r>
              <a:rPr lang="ru-RU" dirty="0"/>
              <a:t>тысяч раненых, контуженных, обожжённых, обмороженных.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827088" y="0"/>
            <a:ext cx="7129462" cy="3716338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57200" y="3213100"/>
            <a:ext cx="8229600" cy="29130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2200" smtClean="0"/>
          </a:p>
          <a:p>
            <a:pPr eaLnBrk="1" hangingPunct="1">
              <a:lnSpc>
                <a:spcPct val="80000"/>
              </a:lnSpc>
            </a:pPr>
            <a:endParaRPr lang="ru-RU" sz="2200" smtClean="0"/>
          </a:p>
          <a:p>
            <a:pPr eaLnBrk="1" hangingPunct="1">
              <a:lnSpc>
                <a:spcPct val="80000"/>
              </a:lnSpc>
            </a:pPr>
            <a:r>
              <a:rPr lang="ru-RU" sz="2500" smtClean="0"/>
              <a:t>В годы Великой Отечественной Войны более половины населения республики Хакасия была призвана на фронт.  А именно </a:t>
            </a:r>
            <a:r>
              <a:rPr lang="ru-RU" sz="2500" smtClean="0">
                <a:solidFill>
                  <a:srgbClr val="FF0000"/>
                </a:solidFill>
              </a:rPr>
              <a:t>70 </a:t>
            </a:r>
            <a:r>
              <a:rPr lang="ru-RU" sz="2500" smtClean="0"/>
              <a:t>тысяч человек оставили свои семьи, и ушли защищать родину, и лишь  </a:t>
            </a:r>
            <a:r>
              <a:rPr lang="ru-RU" sz="2500" smtClean="0">
                <a:solidFill>
                  <a:srgbClr val="FF0000"/>
                </a:solidFill>
              </a:rPr>
              <a:t>40 </a:t>
            </a:r>
            <a:r>
              <a:rPr lang="ru-RU" sz="2500" smtClean="0"/>
              <a:t>тысяч вернулись домой.  </a:t>
            </a:r>
            <a:r>
              <a:rPr lang="ru-RU" sz="2500" i="1" smtClean="0"/>
              <a:t>Из Аскизского района на фронт ушло </a:t>
            </a:r>
            <a:r>
              <a:rPr lang="ru-RU" sz="2500" i="1" smtClean="0">
                <a:solidFill>
                  <a:srgbClr val="FF0000"/>
                </a:solidFill>
              </a:rPr>
              <a:t>4665</a:t>
            </a:r>
            <a:r>
              <a:rPr lang="ru-RU" sz="2500" i="1" smtClean="0"/>
              <a:t> наших земляков.</a:t>
            </a:r>
            <a:endParaRPr lang="ru-RU" sz="2500" smtClean="0"/>
          </a:p>
          <a:p>
            <a:pPr eaLnBrk="1" hangingPunct="1">
              <a:lnSpc>
                <a:spcPct val="80000"/>
              </a:lnSpc>
            </a:pPr>
            <a:endParaRPr lang="ru-RU" sz="2200" smtClean="0"/>
          </a:p>
        </p:txBody>
      </p:sp>
      <p:pic>
        <p:nvPicPr>
          <p:cNvPr id="15363" name="Picture 1" descr="C:\Users\Учитель.51-ПК\Downloads\Без названия (1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0"/>
            <a:ext cx="7416800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479425"/>
            <a:ext cx="9144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>
                <a:latin typeface="Calibri" pitchFamily="34" charset="0"/>
                <a:cs typeface="Times New Roman" pitchFamily="18" charset="0"/>
              </a:rPr>
              <a:t>Всем солдатам воевавшим</a:t>
            </a:r>
            <a:br>
              <a:rPr lang="ru-RU" sz="3600">
                <a:latin typeface="Calibri" pitchFamily="34" charset="0"/>
                <a:cs typeface="Times New Roman" pitchFamily="18" charset="0"/>
              </a:rPr>
            </a:br>
            <a:r>
              <a:rPr lang="ru-RU" sz="3600">
                <a:latin typeface="Calibri" pitchFamily="34" charset="0"/>
                <a:cs typeface="Times New Roman" pitchFamily="18" charset="0"/>
              </a:rPr>
              <a:t>Низкий наш поклон...</a:t>
            </a:r>
            <a:br>
              <a:rPr lang="ru-RU" sz="3600">
                <a:latin typeface="Calibri" pitchFamily="34" charset="0"/>
                <a:cs typeface="Times New Roman" pitchFamily="18" charset="0"/>
              </a:rPr>
            </a:br>
            <a:r>
              <a:rPr lang="ru-RU" sz="3600">
                <a:latin typeface="Calibri" pitchFamily="34" charset="0"/>
                <a:cs typeface="Times New Roman" pitchFamily="18" charset="0"/>
              </a:rPr>
              <a:t>По солдатам, в битве павшим, –</a:t>
            </a:r>
            <a:br>
              <a:rPr lang="ru-RU" sz="3600">
                <a:latin typeface="Calibri" pitchFamily="34" charset="0"/>
                <a:cs typeface="Times New Roman" pitchFamily="18" charset="0"/>
              </a:rPr>
            </a:br>
            <a:r>
              <a:rPr lang="ru-RU" sz="3600">
                <a:latin typeface="Calibri" pitchFamily="34" charset="0"/>
                <a:cs typeface="Times New Roman" pitchFamily="18" charset="0"/>
              </a:rPr>
              <a:t>Колокольный звон...</a:t>
            </a:r>
            <a:endParaRPr lang="ru-RU" sz="3600">
              <a:cs typeface="Arial" charset="0"/>
            </a:endParaRPr>
          </a:p>
          <a:p>
            <a:pPr eaLnBrk="0" hangingPunct="0"/>
            <a:endParaRPr lang="ru-RU" sz="3600">
              <a:cs typeface="Arial" charset="0"/>
            </a:endParaRPr>
          </a:p>
        </p:txBody>
      </p:sp>
      <p:pic>
        <p:nvPicPr>
          <p:cNvPr id="16386" name="Picture 2" descr="C:\Users\Учитель.51-ПК\Downloads\Без названия (1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3644900"/>
            <a:ext cx="5976938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Учитель.51-ПК\Downloads\Chebodae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76250"/>
            <a:ext cx="4248150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3" descr="C:\Users\Учитель.51-ПК\Downloads\Без названия (1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33375"/>
            <a:ext cx="3382962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8313" y="260350"/>
            <a:ext cx="3008312" cy="603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413" name="Текст 9"/>
          <p:cNvSpPr>
            <a:spLocks noGrp="1"/>
          </p:cNvSpPr>
          <p:nvPr>
            <p:ph type="body" sz="half" idx="2"/>
          </p:nvPr>
        </p:nvSpPr>
        <p:spPr>
          <a:xfrm>
            <a:off x="457200" y="4076700"/>
            <a:ext cx="3008313" cy="2049463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Чебодаев Михаил Иванович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3008313" cy="1162050"/>
          </a:xfrm>
        </p:spPr>
        <p:txBody>
          <a:bodyPr/>
          <a:lstStyle/>
          <a:p>
            <a:pPr eaLnBrk="1" hangingPunct="1"/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Павел Фомич Попов</a:t>
            </a:r>
          </a:p>
        </p:txBody>
      </p:sp>
      <p:sp>
        <p:nvSpPr>
          <p:cNvPr id="1843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Участник Великой Отечественной войны.</a:t>
            </a:r>
          </a:p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Герой Советского Союза. Лейтенант</a:t>
            </a:r>
          </a:p>
        </p:txBody>
      </p:sp>
      <p:pic>
        <p:nvPicPr>
          <p:cNvPr id="18435" name="Picture 2" descr="C:\Users\Учитель.51-ПК\Downloads\200px-Попов_Павел_Фомич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887788" y="0"/>
            <a:ext cx="5256212" cy="64531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Георгий Кузьмич Суворов </a:t>
            </a:r>
          </a:p>
        </p:txBody>
      </p:sp>
      <p:sp>
        <p:nvSpPr>
          <p:cNvPr id="19458" name="Прямоугольник 2"/>
          <p:cNvSpPr>
            <a:spLocks noChangeArrowheads="1"/>
          </p:cNvSpPr>
          <p:nvPr/>
        </p:nvSpPr>
        <p:spPr bwMode="auto">
          <a:xfrm>
            <a:off x="2286000" y="1304925"/>
            <a:ext cx="45720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Еще война. Но мы упрямо верим,</a:t>
            </a:r>
          </a:p>
          <a:p>
            <a:r>
              <a:rPr lang="ru-RU"/>
              <a:t>Что будет день,- мы выпьем боль до дна.</a:t>
            </a:r>
          </a:p>
          <a:p>
            <a:r>
              <a:rPr lang="ru-RU"/>
              <a:t>Широкий мир нам вновь раскроет двери,</a:t>
            </a:r>
          </a:p>
          <a:p>
            <a:r>
              <a:rPr lang="ru-RU"/>
              <a:t>С рассветом новым встанет тишина.</a:t>
            </a:r>
          </a:p>
          <a:p>
            <a:r>
              <a:rPr lang="ru-RU"/>
              <a:t> </a:t>
            </a:r>
          </a:p>
          <a:p>
            <a:r>
              <a:rPr lang="ru-RU"/>
              <a:t>Последний враг. Последний меткий выстрел.</a:t>
            </a:r>
          </a:p>
          <a:p>
            <a:r>
              <a:rPr lang="ru-RU"/>
              <a:t>И первый проблеск утра, как стекло.</a:t>
            </a:r>
          </a:p>
          <a:p>
            <a:r>
              <a:rPr lang="ru-RU"/>
              <a:t>Мой милый друг, а все-таки как быстро,</a:t>
            </a:r>
          </a:p>
          <a:p>
            <a:r>
              <a:rPr lang="ru-RU"/>
              <a:t>Как быстро наше время протекло.</a:t>
            </a:r>
          </a:p>
          <a:p>
            <a:r>
              <a:rPr lang="ru-RU"/>
              <a:t> </a:t>
            </a:r>
          </a:p>
          <a:p>
            <a:r>
              <a:rPr lang="ru-RU"/>
              <a:t>В воспоминаньях мы тужить не будем,</a:t>
            </a:r>
          </a:p>
          <a:p>
            <a:r>
              <a:rPr lang="ru-RU"/>
              <a:t>Зачем туманить грустью ясность дней,-</a:t>
            </a:r>
          </a:p>
          <a:p>
            <a:r>
              <a:rPr lang="ru-RU"/>
              <a:t>Свой добрый век мы прожили как люди</a:t>
            </a:r>
          </a:p>
          <a:p>
            <a:r>
              <a:rPr lang="ru-RU"/>
              <a:t>И Для людей.</a:t>
            </a:r>
          </a:p>
        </p:txBody>
      </p:sp>
      <p:pic>
        <p:nvPicPr>
          <p:cNvPr id="19459" name="Picture 2" descr="C:\Users\Учитель.51-ПК\Downloads\Без названия (1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1916113"/>
            <a:ext cx="2268537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Георгиевская лента</a:t>
            </a:r>
          </a:p>
        </p:txBody>
      </p:sp>
      <p:pic>
        <p:nvPicPr>
          <p:cNvPr id="20482" name="Picture 2" descr="C:\Users\Учитель.51-ПК\Downloads\Без названия (1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060575"/>
            <a:ext cx="8964612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260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Классный час, посвящённый дню Победы.  «Свой добрый век мы прожили как люди И Для людей». </vt:lpstr>
      <vt:lpstr> «Этот гордое слово – Победа!». </vt:lpstr>
      <vt:lpstr>Слайд 3</vt:lpstr>
      <vt:lpstr>Слайд 4</vt:lpstr>
      <vt:lpstr>Слайд 5</vt:lpstr>
      <vt:lpstr>Павел Фомич Попов</vt:lpstr>
      <vt:lpstr>Георгий Кузьмич Суворов </vt:lpstr>
      <vt:lpstr>Георгиевская лента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час, посвящённый дню Победы.  «Этот гордое слово – Победа!».</dc:title>
  <dc:creator>Учитель</dc:creator>
  <cp:lastModifiedBy>Чудочина</cp:lastModifiedBy>
  <cp:revision>7</cp:revision>
  <dcterms:created xsi:type="dcterms:W3CDTF">2020-02-28T04:07:36Z</dcterms:created>
  <dcterms:modified xsi:type="dcterms:W3CDTF">2020-10-01T10:03:59Z</dcterms:modified>
</cp:coreProperties>
</file>