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0" r:id="rId3"/>
    <p:sldId id="271" r:id="rId4"/>
    <p:sldId id="279" r:id="rId5"/>
    <p:sldId id="293" r:id="rId6"/>
    <p:sldId id="281" r:id="rId7"/>
    <p:sldId id="283" r:id="rId8"/>
    <p:sldId id="285" r:id="rId9"/>
    <p:sldId id="286" r:id="rId10"/>
    <p:sldId id="272" r:id="rId11"/>
    <p:sldId id="287" r:id="rId12"/>
    <p:sldId id="288" r:id="rId13"/>
    <p:sldId id="289" r:id="rId14"/>
    <p:sldId id="294" r:id="rId15"/>
    <p:sldId id="295" r:id="rId16"/>
    <p:sldId id="291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78" r:id="rId26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604" autoAdjust="0"/>
  </p:normalViewPr>
  <p:slideViewPr>
    <p:cSldViewPr>
      <p:cViewPr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4819" name="Заметки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en-US" smtClean="0">
                <a:latin typeface="Calibri" pitchFamily="34" charset="0"/>
              </a:rPr>
              <a:t>К наиболее распространенным возбудителям ВБИ относятся:</a:t>
            </a:r>
          </a:p>
          <a:p>
            <a:r>
              <a:rPr lang="ru-RU" altLang="en-US" b="1" smtClean="0">
                <a:latin typeface="Calibri" pitchFamily="34" charset="0"/>
              </a:rPr>
              <a:t>Бактерии: </a:t>
            </a:r>
            <a:r>
              <a:rPr lang="ru-RU" altLang="en-US" smtClean="0">
                <a:latin typeface="Calibri" pitchFamily="34" charset="0"/>
              </a:rPr>
              <a:t>Стафилококки Стрептококки Синегнойная палочка	Энтеробактерии Эшерихии Сальмонеллы  Шигеллы Иерсинии Листерии Кампилобактерии	Легионеллы Клостридии</a:t>
            </a:r>
          </a:p>
          <a:p>
            <a:r>
              <a:rPr lang="ru-RU" altLang="en-US" smtClean="0">
                <a:latin typeface="Calibri" pitchFamily="34" charset="0"/>
              </a:rPr>
              <a:t>Неспорообразующие анаэробные бактерии Микоплазмы	Хламидии Микобактерии	Бордетеллы</a:t>
            </a:r>
          </a:p>
          <a:p>
            <a:r>
              <a:rPr lang="ru-RU" altLang="en-US" b="1" smtClean="0">
                <a:latin typeface="Calibri" pitchFamily="34" charset="0"/>
              </a:rPr>
              <a:t>Вирусы: </a:t>
            </a:r>
            <a:r>
              <a:rPr lang="ru-RU" altLang="en-US" smtClean="0">
                <a:latin typeface="Calibri" pitchFamily="34" charset="0"/>
              </a:rPr>
              <a:t>гепатита B, C, D; иммунодефицита человека; Вирусы гриппа  и других ОРВИ; Вирусы кори,	</a:t>
            </a:r>
          </a:p>
          <a:p>
            <a:r>
              <a:rPr lang="ru-RU" altLang="en-US" smtClean="0">
                <a:latin typeface="Calibri" pitchFamily="34" charset="0"/>
              </a:rPr>
              <a:t>Краснухи, эпидемического паротита; Ротавирус, Энтеровирусы, Норволк-вирусы, Вирус герпеса, Цитомегаловирус</a:t>
            </a:r>
          </a:p>
          <a:p>
            <a:r>
              <a:rPr lang="ru-RU" altLang="en-US" b="1" smtClean="0">
                <a:latin typeface="Calibri" pitchFamily="34" charset="0"/>
              </a:rPr>
              <a:t>Простейшие: </a:t>
            </a:r>
            <a:r>
              <a:rPr lang="ru-RU" altLang="en-US" smtClean="0">
                <a:latin typeface="Calibri" pitchFamily="34" charset="0"/>
              </a:rPr>
              <a:t>Пневмоцисты Токсоплазмы Криптоспоридии </a:t>
            </a:r>
          </a:p>
          <a:p>
            <a:r>
              <a:rPr lang="ru-RU" altLang="en-US" b="1" smtClean="0">
                <a:latin typeface="Calibri" pitchFamily="34" charset="0"/>
              </a:rPr>
              <a:t>Грибы: </a:t>
            </a:r>
            <a:r>
              <a:rPr lang="ru-RU" altLang="en-US" smtClean="0">
                <a:latin typeface="Calibri" pitchFamily="34" charset="0"/>
              </a:rPr>
              <a:t>Кандида	Аспергиллы	Гистоплазмы </a:t>
            </a:r>
          </a:p>
          <a:p>
            <a:endParaRPr lang="ru-R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1_Заголовок и объект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8332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1_Титульный слайд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SzPts val="3240"/>
              <a:buFont typeface="Noto Sans Symbols"/>
              <a:buNone/>
              <a:defRPr sz="36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412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05393" y="14401"/>
            <a:ext cx="783110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632847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93" y="14401"/>
            <a:ext cx="783110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340768"/>
            <a:ext cx="7632847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024" y="188640"/>
            <a:ext cx="6552728" cy="136815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Министерство здравоохранения Тульской области</a:t>
            </a:r>
            <a:br>
              <a:rPr lang="ru-RU" sz="1400" b="1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Узловский филиал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Государственное профессиональное 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Образовательное учреждение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«Тульский областной медицинский колледж»                                                                          </a:t>
            </a:r>
            <a:endParaRPr lang="ru-RU" sz="1400" b="1" dirty="0"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6614" y="2564904"/>
            <a:ext cx="7033817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Инфекции связанные с оказанием медицинской </a:t>
            </a:r>
            <a:r>
              <a:rPr lang="ru-RU" dirty="0" smtClean="0">
                <a:solidFill>
                  <a:schemeClr val="tx1"/>
                </a:solidFill>
              </a:rPr>
              <a:t>помощи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Климова М.С.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6245809"/>
            <a:ext cx="2664296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Узловая, 2020г</a:t>
            </a:r>
            <a:endParaRPr lang="ru-RU" sz="2000" dirty="0"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30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395535" y="0"/>
            <a:ext cx="8485109" cy="21328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6000" dirty="0" smtClean="0"/>
              <a:t>Этиология ИСМП</a:t>
            </a:r>
            <a:endParaRPr lang="ru-RU" sz="6000" dirty="0"/>
          </a:p>
        </p:txBody>
      </p:sp>
      <p:pic>
        <p:nvPicPr>
          <p:cNvPr id="6146" name="Picture 2" descr="https://avatars.mds.yandex.net/get-zen_doc/1328583/pub_5e7f873f96544a69b3c4ddbe_5e7f883d45f56c40d73a92eb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8510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21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00125" y="142875"/>
            <a:ext cx="7929562" cy="1143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  <a:round/>
          </a:ln>
          <a:effectLst/>
        </p:spPr>
        <p:txBody>
          <a:bodyPr lIns="90000" tIns="46800" rIns="90000" bIns="46800" anchor="ctr"/>
          <a:lstStyle>
            <a:lvl1pPr defTabSz="449263"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72314"/>
              </a:buClr>
              <a:buFont typeface="Corbel" panose="020B0503020204020204" pitchFamily="34" charset="0"/>
              <a:buNone/>
              <a:defRPr/>
            </a:pPr>
            <a:r>
              <a:rPr lang="ru-RU" sz="4000" b="1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anose="020B0604020202020204" pitchFamily="34" charset="0"/>
              </a:rPr>
              <a:t>Наиболее распространенные возбудители </a:t>
            </a:r>
            <a:r>
              <a:rPr lang="ru-RU" altLang="en-GB" sz="4000" b="1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anose="020B0604020202020204" pitchFamily="34" charset="0"/>
              </a:rPr>
              <a:t>ИСМП</a:t>
            </a:r>
            <a:r>
              <a:rPr lang="ru-RU" sz="4000" b="1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  <a:endParaRPr lang="ru-RU" sz="4000" b="1" noProof="1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388" y="1412875"/>
          <a:ext cx="8750300" cy="5362575"/>
        </p:xfrm>
        <a:graphic>
          <a:graphicData uri="http://schemas.openxmlformats.org/drawingml/2006/table">
            <a:tbl>
              <a:tblPr/>
              <a:tblGrid>
                <a:gridCol w="2601912"/>
                <a:gridCol w="2127250"/>
                <a:gridCol w="2287588"/>
                <a:gridCol w="173355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Бактерии</a:t>
                      </a:r>
                    </a:p>
                  </a:txBody>
                  <a:tcPr marL="91441" marR="91441" marT="46496" marB="464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8585"/>
                        </a:gs>
                        <a:gs pos="50000">
                          <a:srgbClr val="C1C1C1"/>
                        </a:gs>
                        <a:gs pos="100000">
                          <a:srgbClr val="E6E6E6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Вирусы</a:t>
                      </a:r>
                    </a:p>
                  </a:txBody>
                  <a:tcPr marL="91441" marR="91441" marT="46496" marB="464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8585"/>
                        </a:gs>
                        <a:gs pos="50000">
                          <a:srgbClr val="C1C1C1"/>
                        </a:gs>
                        <a:gs pos="100000">
                          <a:srgbClr val="E6E6E6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Простейшие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</a:p>
                  </a:txBody>
                  <a:tcPr marL="91441" marR="91441" marT="46496" marB="464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8585"/>
                        </a:gs>
                        <a:gs pos="50000">
                          <a:srgbClr val="C1C1C1"/>
                        </a:gs>
                        <a:gs pos="100000">
                          <a:srgbClr val="E6E6E6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Грибы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</a:p>
                  </a:txBody>
                  <a:tcPr marL="91441" marR="91441" marT="46496" marB="464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8585"/>
                        </a:gs>
                        <a:gs pos="50000">
                          <a:srgbClr val="C1C1C1"/>
                        </a:gs>
                        <a:gs pos="100000">
                          <a:srgbClr val="E6E6E6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486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Стафилококки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Стрептококки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Синегнойная палочка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Энтеробактерии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Эшерихии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Сальмонеллы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Шигеллы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Иерсинии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Листерии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Кампилобактерии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Легионеллы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Клостридии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Неспорообразующие анаэробные бактерии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Микоплазмы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Хламидии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Микобактерии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Бордетеллы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41" marR="91441" marT="46496" marB="464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8585"/>
                        </a:gs>
                        <a:gs pos="50000">
                          <a:srgbClr val="C1C1C1"/>
                        </a:gs>
                        <a:gs pos="100000">
                          <a:srgbClr val="E6E6E6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Вирусы  гепатита B, C, D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Вирусы гриппа  и других ОРВИ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Вирус кори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Вирус краснухи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Вирус эпидемического паротита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Ротавирус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Энтеровирусы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Норволк-вирусы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Вирус герпеса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Цитомегаловирус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41" marR="91441" marT="46496" marB="464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8585"/>
                        </a:gs>
                        <a:gs pos="50000">
                          <a:srgbClr val="C1C1C1"/>
                        </a:gs>
                        <a:gs pos="100000">
                          <a:srgbClr val="E6E6E6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Пневмоцисты	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Токсоплазмы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Криптоспоридии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41" marR="91441" marT="46496" marB="464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8585"/>
                        </a:gs>
                        <a:gs pos="50000">
                          <a:srgbClr val="C1C1C1"/>
                        </a:gs>
                        <a:gs pos="100000">
                          <a:srgbClr val="E6E6E6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Кандида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Аспергиллы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Гистоплазмы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41" marR="91441" marT="46496" marB="464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58585"/>
                        </a:gs>
                        <a:gs pos="50000">
                          <a:srgbClr val="C1C1C1"/>
                        </a:gs>
                        <a:gs pos="100000">
                          <a:srgbClr val="E6E6E6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71798"/>
            <a:ext cx="3643327" cy="307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4265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64096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ВБИ, как правило, вызываются </a:t>
            </a:r>
            <a:r>
              <a:rPr lang="ru-RU" sz="2400" b="1" dirty="0"/>
              <a:t>госпитальными штаммами возбудителя</a:t>
            </a:r>
            <a:r>
              <a:rPr lang="ru-RU" sz="2400" dirty="0">
                <a:solidFill>
                  <a:schemeClr val="tx1"/>
                </a:solidFill>
              </a:rPr>
              <a:t>- разновидность микроорганизмов, приспособленных к обитанию в </a:t>
            </a:r>
            <a:r>
              <a:rPr lang="ru-RU" sz="2400" dirty="0" smtClean="0">
                <a:solidFill>
                  <a:schemeClr val="tx1"/>
                </a:solidFill>
              </a:rPr>
              <a:t>больничных </a:t>
            </a:r>
            <a:r>
              <a:rPr lang="ru-RU" sz="2400" dirty="0">
                <a:solidFill>
                  <a:schemeClr val="tx1"/>
                </a:solidFill>
              </a:rPr>
              <a:t>условиях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1365"/>
            <a:ext cx="7704856" cy="55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925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82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ru-RU" sz="4000" dirty="0" smtClean="0">
                <a:solidFill>
                  <a:schemeClr val="tx1"/>
                </a:solidFill>
              </a:rPr>
              <a:t>Механизмы передачи инфекции: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6093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0242" name="Picture 2" descr="https://medbe.ru/upload/medialibrary/2f1/provvn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614425" cy="47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49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</p:spPr>
        <p:txBody>
          <a:bodyPr/>
          <a:lstStyle/>
          <a:p>
            <a:pPr>
              <a:defRPr/>
            </a:pPr>
            <a:r>
              <a:rPr lang="ru-RU" altLang="en-US" sz="6000" b="1" i="1" smtClean="0"/>
              <a:t>Источники</a:t>
            </a:r>
            <a:r>
              <a:rPr lang="ru-RU" altLang="en-US" sz="7200" b="1" i="1" smtClean="0"/>
              <a:t> ИСМП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altLang="en-US" sz="7200" b="1" smtClean="0"/>
          </a:p>
        </p:txBody>
      </p:sp>
      <p:sp>
        <p:nvSpPr>
          <p:cNvPr id="6" name="Овал 5"/>
          <p:cNvSpPr/>
          <p:nvPr/>
        </p:nvSpPr>
        <p:spPr>
          <a:xfrm>
            <a:off x="1928813" y="1285875"/>
            <a:ext cx="5357812" cy="21431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en-US" sz="6000" b="1" smtClean="0">
                <a:solidFill>
                  <a:srgbClr val="000000"/>
                </a:solidFill>
              </a:rPr>
              <a:t>Пациент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en-US" smtClean="0">
              <a:solidFill>
                <a:srgbClr val="FFFFFF"/>
              </a:solidFill>
            </a:endParaRPr>
          </a:p>
        </p:txBody>
      </p:sp>
      <p:pic>
        <p:nvPicPr>
          <p:cNvPr id="2050" name="Picture 2" descr="D:\Documents and Settings\Администратор\Рабочий стол\вби\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17875"/>
            <a:ext cx="67770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785938" y="1285875"/>
            <a:ext cx="5500687" cy="21431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en-US" sz="4000" smtClean="0">
                <a:solidFill>
                  <a:srgbClr val="000000"/>
                </a:solidFill>
              </a:rPr>
              <a:t>Медицинские работники</a:t>
            </a:r>
          </a:p>
        </p:txBody>
      </p:sp>
      <p:pic>
        <p:nvPicPr>
          <p:cNvPr id="2051" name="Picture 3" descr="D:\Documents and Settings\Администратор\Рабочий стол\вби\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184525"/>
            <a:ext cx="491966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785938" y="1285875"/>
            <a:ext cx="5500687" cy="21431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en-US" sz="5400" smtClean="0">
                <a:solidFill>
                  <a:srgbClr val="000000"/>
                </a:solidFill>
              </a:rPr>
              <a:t>Студенты</a:t>
            </a:r>
          </a:p>
        </p:txBody>
      </p:sp>
      <p:pic>
        <p:nvPicPr>
          <p:cNvPr id="2052" name="Picture 4" descr="D:\Documents and Settings\Администратор\Рабочий стол\вби\img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357563"/>
            <a:ext cx="4667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785938" y="1214438"/>
            <a:ext cx="5286375" cy="221456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en-US" sz="3600" b="1" smtClean="0">
                <a:solidFill>
                  <a:srgbClr val="000000"/>
                </a:solidFill>
              </a:rPr>
              <a:t>Родственники</a:t>
            </a:r>
          </a:p>
        </p:txBody>
      </p:sp>
      <p:pic>
        <p:nvPicPr>
          <p:cNvPr id="2053" name="Picture 5" descr="D:\Documents and Settings\Администратор\Рабочий стол\вби\fami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000375"/>
            <a:ext cx="39449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785938" y="1285875"/>
            <a:ext cx="5072062" cy="20002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en-US" sz="4000" b="1" smtClean="0">
                <a:solidFill>
                  <a:srgbClr val="33334D"/>
                </a:solidFill>
              </a:rPr>
              <a:t>Посетители</a:t>
            </a:r>
          </a:p>
        </p:txBody>
      </p:sp>
      <p:pic>
        <p:nvPicPr>
          <p:cNvPr id="2054" name="Picture 6" descr="D:\Documents and Settings\Администратор\Рабочий стол\вби\loxotron_v_internet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071813"/>
            <a:ext cx="57372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1857375" y="1285875"/>
            <a:ext cx="4714875" cy="21431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en-US" sz="3600" dirty="0" smtClean="0">
                <a:solidFill>
                  <a:srgbClr val="000000"/>
                </a:solidFill>
              </a:rPr>
              <a:t>Технический персонал</a:t>
            </a:r>
          </a:p>
        </p:txBody>
      </p:sp>
      <p:pic>
        <p:nvPicPr>
          <p:cNvPr id="2055" name="Picture 7" descr="D:\Documents and Settings\Администратор\Рабочий стол\вби\972215_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143250"/>
            <a:ext cx="2286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4158020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bldLvl="0" animBg="1"/>
      <p:bldP spid="13" grpId="1" bldLvl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>
            <a:spLocks noGrp="1"/>
          </p:cNvSpPr>
          <p:nvPr>
            <p:ph type="ctrTitle"/>
          </p:nvPr>
        </p:nvSpPr>
        <p:spPr>
          <a:xfrm>
            <a:off x="457200" y="0"/>
            <a:ext cx="8229600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Структура ИСМП</a:t>
            </a:r>
            <a:endParaRPr sz="5400" b="1" dirty="0">
              <a:solidFill>
                <a:schemeClr val="tx1"/>
              </a:solidFill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1"/>
          </p:nvPr>
        </p:nvSpPr>
        <p:spPr>
          <a:xfrm>
            <a:off x="467544" y="1268412"/>
            <a:ext cx="8676456" cy="558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2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Гнойно-септические</a:t>
            </a:r>
            <a:r>
              <a:rPr lang="en-US" sz="32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инфекции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75-80%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lang="en-US" sz="32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Кишечные</a:t>
            </a:r>
            <a:r>
              <a:rPr lang="en-US" sz="32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инфекции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7-12%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lang="en-US" sz="32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Гемоконтактные</a:t>
            </a:r>
            <a:r>
              <a:rPr lang="en-US" sz="32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инфекции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6-7%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Воздушно-капельные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5-6%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40"/>
              <a:buNone/>
            </a:pPr>
            <a: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SzPts val="3240"/>
              <a:buFont typeface="Noto Sans Symbols"/>
              <a:buNone/>
            </a:pPr>
            <a:endParaRPr sz="36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1967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  <a:sym typeface="Arial"/>
              </a:rPr>
              <a:t>ИСМП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dirty="0">
                <a:solidFill>
                  <a:schemeClr val="tx1"/>
                </a:solidFill>
                <a:sym typeface="Arial"/>
              </a:rPr>
              <a:t>могут быть экзогенного и эндогенного происхождения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56612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hlink"/>
              </a:buClr>
              <a:buSzPts val="2880"/>
              <a:buFont typeface="Noto Sans Symbols"/>
              <a:buChar char="•"/>
            </a:pPr>
            <a:r>
              <a:rPr lang="ru-RU" sz="2400" b="1" dirty="0">
                <a:solidFill>
                  <a:schemeClr val="tx1"/>
                </a:solidFill>
                <a:sym typeface="Arial"/>
              </a:rPr>
              <a:t>Эндогенные инфекции 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– инфекционный агент присутствует в организме изначально.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spcBef>
                <a:spcPts val="640"/>
              </a:spcBef>
              <a:buClr>
                <a:schemeClr val="hlink"/>
              </a:buClr>
              <a:buSzPts val="288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sym typeface="Arial"/>
              </a:rPr>
              <a:t>   </a:t>
            </a:r>
            <a:r>
              <a:rPr lang="ru-RU" sz="2400" b="1" dirty="0">
                <a:solidFill>
                  <a:schemeClr val="tx1"/>
                </a:solidFill>
                <a:sym typeface="Arial"/>
              </a:rPr>
              <a:t>Экзогенные инфекции 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– возбудитель принесён в организм из вне.</a:t>
            </a:r>
            <a:endParaRPr lang="ru-RU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buClr>
                <a:schemeClr val="hlink"/>
              </a:buClr>
              <a:buSzPts val="2880"/>
              <a:buNone/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Возбудители инфекции </a:t>
            </a:r>
            <a:r>
              <a:rPr lang="ru-RU" sz="2400" dirty="0" smtClean="0">
                <a:solidFill>
                  <a:schemeClr val="tx1"/>
                </a:solidFill>
                <a:sym typeface="Arial"/>
              </a:rPr>
              <a:t>:</a:t>
            </a:r>
          </a:p>
          <a:p>
            <a:pPr lvl="0">
              <a:spcBef>
                <a:spcPts val="640"/>
              </a:spcBef>
              <a:buClr>
                <a:schemeClr val="hlink"/>
              </a:buClr>
              <a:buSzPts val="2880"/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бактерии,</a:t>
            </a:r>
          </a:p>
          <a:p>
            <a:pPr lvl="0">
              <a:spcBef>
                <a:spcPts val="640"/>
              </a:spcBef>
              <a:buClr>
                <a:schemeClr val="hlink"/>
              </a:buClr>
              <a:buSzPts val="2880"/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вирусы, </a:t>
            </a:r>
            <a:endParaRPr lang="ru-RU" sz="2400" dirty="0" smtClean="0">
              <a:solidFill>
                <a:schemeClr val="tx1"/>
              </a:solidFill>
              <a:sym typeface="Arial"/>
            </a:endParaRPr>
          </a:p>
          <a:p>
            <a:pPr lvl="0">
              <a:spcBef>
                <a:spcPts val="640"/>
              </a:spcBef>
              <a:buClr>
                <a:schemeClr val="hlink"/>
              </a:buClr>
              <a:buSzPts val="2880"/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грибы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, </a:t>
            </a:r>
            <a:endParaRPr lang="ru-RU" sz="2400" dirty="0" smtClean="0">
              <a:solidFill>
                <a:schemeClr val="tx1"/>
              </a:solidFill>
              <a:sym typeface="Arial"/>
            </a:endParaRPr>
          </a:p>
          <a:p>
            <a:pPr lvl="0">
              <a:spcBef>
                <a:spcPts val="640"/>
              </a:spcBef>
              <a:buClr>
                <a:schemeClr val="hlink"/>
              </a:buClr>
              <a:buSzPts val="2880"/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простейшие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, </a:t>
            </a:r>
            <a:endParaRPr lang="ru-RU" sz="2400" dirty="0" smtClean="0">
              <a:solidFill>
                <a:schemeClr val="tx1"/>
              </a:solidFill>
              <a:sym typeface="Arial"/>
            </a:endParaRPr>
          </a:p>
          <a:p>
            <a:pPr lvl="0">
              <a:spcBef>
                <a:spcPts val="640"/>
              </a:spcBef>
              <a:buClr>
                <a:schemeClr val="hlink"/>
              </a:buClr>
              <a:buSzPts val="2880"/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многоклеточные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, </a:t>
            </a:r>
            <a:endParaRPr lang="ru-RU" sz="2400" dirty="0" smtClean="0">
              <a:solidFill>
                <a:schemeClr val="tx1"/>
              </a:solidFill>
              <a:sym typeface="Arial"/>
            </a:endParaRPr>
          </a:p>
          <a:p>
            <a:pPr lvl="0">
              <a:spcBef>
                <a:spcPts val="640"/>
              </a:spcBef>
              <a:buClr>
                <a:schemeClr val="hlink"/>
              </a:buClr>
              <a:buSzPts val="2880"/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паразиты.</a:t>
            </a:r>
            <a:endParaRPr lang="ru-RU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buClr>
                <a:schemeClr val="hlink"/>
              </a:buClr>
              <a:buSzPts val="2880"/>
              <a:buNone/>
            </a:pPr>
            <a:r>
              <a:rPr lang="ru-RU" sz="2400" dirty="0">
                <a:solidFill>
                  <a:schemeClr val="tx1"/>
                </a:solidFill>
                <a:sym typeface="Arial"/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704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338" name="Picture 2" descr="https://prikolist.club/wp-content/uploads/2019/08/kartinki_dlya_detey_mikroby_9_07174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4159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324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harmther.nuph.edu.ua/wp-content/uploads/2015/02/%D0%A1%D0%BB%D0%B0%D0%B9%D0%B4-1-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2" y="0"/>
            <a:ext cx="8392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441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676400"/>
            <a:ext cx="5334000" cy="4419600"/>
          </a:xfrm>
        </p:spPr>
        <p:txBody>
          <a:bodyPr/>
          <a:lstStyle/>
          <a:p>
            <a:pPr eaLnBrk="1" hangingPunct="1"/>
            <a:r>
              <a:rPr lang="ru-RU" altLang="ru-RU" sz="3500" dirty="0" smtClean="0">
                <a:solidFill>
                  <a:schemeClr val="tx1"/>
                </a:solidFill>
              </a:rPr>
              <a:t>Решение данных проблем состоит в грамотной организации и тщательном проведении дезинфекционных и стерилизационных мероприятий.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312368" cy="376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512" y="188640"/>
            <a:ext cx="8507288" cy="1563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Профилактика</a:t>
            </a:r>
            <a:r>
              <a:rPr lang="ru-RU" altLang="ru-RU" sz="4000" b="1" dirty="0">
                <a:latin typeface="+mj-lt"/>
              </a:rPr>
              <a:t> 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ИСМП</a:t>
            </a:r>
            <a:r>
              <a:rPr lang="ru-RU" altLang="ru-RU" sz="4000" b="1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42780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79512" y="260648"/>
            <a:ext cx="8507288" cy="1491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/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Качество обработки рук определяет 50% успеха в борьбе с ИСМП: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>
          <a:xfrm>
            <a:off x="2971800" y="2133600"/>
            <a:ext cx="61722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Владение знаниями и техникой обработки рук;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Широкая доступность дозаторов с антисептиками – в коридорах, на посту, у постели пациента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Обеспечение средствами по уходу за кожей рук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Проблема – низкая приверженность медработников обработке рук, при высокой нагрузке частота обработки рук составляет всего 10% от требующейся!!!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5538"/>
            <a:ext cx="2915816" cy="218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02" y="3951226"/>
            <a:ext cx="2926218" cy="21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667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2144" y="365126"/>
            <a:ext cx="6243205" cy="1325563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        </a:t>
            </a:r>
            <a:r>
              <a:rPr lang="ru-RU" altLang="en-US" dirty="0" smtClean="0">
                <a:solidFill>
                  <a:schemeClr val="tx1"/>
                </a:solidFill>
              </a:rPr>
              <a:t>Эволюция термина</a:t>
            </a:r>
          </a:p>
        </p:txBody>
      </p:sp>
      <p:sp>
        <p:nvSpPr>
          <p:cNvPr id="56323" name="Freeform 3"/>
          <p:cNvSpPr/>
          <p:nvPr/>
        </p:nvSpPr>
        <p:spPr bwMode="gray">
          <a:xfrm flipH="1" flipV="1">
            <a:off x="179388" y="3428999"/>
            <a:ext cx="8640762" cy="2791691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56324" name="Freeform 4"/>
          <p:cNvSpPr/>
          <p:nvPr/>
        </p:nvSpPr>
        <p:spPr bwMode="gray">
          <a:xfrm>
            <a:off x="179388" y="981075"/>
            <a:ext cx="8640762" cy="2825750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2132012"/>
            <a:ext cx="1584325" cy="238456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979613" y="2133600"/>
            <a:ext cx="1584325" cy="238298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708400" y="2133600"/>
            <a:ext cx="1570038" cy="238298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435600" y="2133600"/>
            <a:ext cx="1584325" cy="238298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3" name="Rectangle 20"/>
          <p:cNvSpPr>
            <a:spLocks noChangeArrowheads="1"/>
          </p:cNvSpPr>
          <p:nvPr/>
        </p:nvSpPr>
        <p:spPr bwMode="auto">
          <a:xfrm>
            <a:off x="250825" y="2205038"/>
            <a:ext cx="16573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en-US" b="1" dirty="0">
                <a:solidFill>
                  <a:srgbClr val="015465"/>
                </a:solidFill>
                <a:cs typeface="Arial" charset="0"/>
              </a:rPr>
              <a:t>Ятрогенные инфекции</a:t>
            </a:r>
            <a:endParaRPr lang="en-US" b="1" dirty="0">
              <a:solidFill>
                <a:srgbClr val="015465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en-US" b="1" dirty="0">
                <a:solidFill>
                  <a:srgbClr val="015465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015465"/>
                </a:solidFill>
                <a:cs typeface="Arial" charset="0"/>
              </a:rPr>
              <a:t/>
            </a:r>
            <a:br>
              <a:rPr lang="en-US" b="1" dirty="0">
                <a:solidFill>
                  <a:srgbClr val="015465"/>
                </a:solidFill>
                <a:cs typeface="Arial" charset="0"/>
              </a:rPr>
            </a:br>
            <a:r>
              <a:rPr lang="en-US" sz="1400" b="1" dirty="0">
                <a:solidFill>
                  <a:srgbClr val="015465"/>
                </a:solidFill>
                <a:cs typeface="Arial" charset="0"/>
              </a:rPr>
              <a:t>(Iatrogenic infections)</a:t>
            </a:r>
          </a:p>
        </p:txBody>
      </p:sp>
      <p:sp>
        <p:nvSpPr>
          <p:cNvPr id="21514" name="Rectangle 21"/>
          <p:cNvSpPr>
            <a:spLocks noChangeArrowheads="1"/>
          </p:cNvSpPr>
          <p:nvPr/>
        </p:nvSpPr>
        <p:spPr bwMode="auto">
          <a:xfrm>
            <a:off x="2051050" y="2205038"/>
            <a:ext cx="15128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en-US" b="1" dirty="0" err="1">
                <a:solidFill>
                  <a:srgbClr val="015465"/>
                </a:solidFill>
                <a:cs typeface="Arial" charset="0"/>
              </a:rPr>
              <a:t>Послеопе</a:t>
            </a:r>
            <a:r>
              <a:rPr lang="ru-RU" altLang="en-US" b="1" dirty="0">
                <a:solidFill>
                  <a:srgbClr val="015465"/>
                </a:solidFill>
                <a:cs typeface="Arial" charset="0"/>
              </a:rPr>
              <a:t>-рационные инфекции</a:t>
            </a:r>
            <a:endParaRPr lang="en-US" b="1" dirty="0">
              <a:solidFill>
                <a:srgbClr val="015465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en-US" b="1" dirty="0">
                <a:solidFill>
                  <a:srgbClr val="015465"/>
                </a:solidFill>
                <a:cs typeface="Arial" charset="0"/>
              </a:rPr>
              <a:t> </a:t>
            </a:r>
            <a:r>
              <a:rPr lang="en-US" sz="1400" b="1" dirty="0">
                <a:solidFill>
                  <a:srgbClr val="015465"/>
                </a:solidFill>
                <a:cs typeface="Arial" charset="0"/>
              </a:rPr>
              <a:t>(Surgical infections)</a:t>
            </a:r>
          </a:p>
        </p:txBody>
      </p:sp>
      <p:sp>
        <p:nvSpPr>
          <p:cNvPr id="21515" name="Rectangle 22"/>
          <p:cNvSpPr>
            <a:spLocks noChangeArrowheads="1"/>
          </p:cNvSpPr>
          <p:nvPr/>
        </p:nvSpPr>
        <p:spPr bwMode="auto">
          <a:xfrm>
            <a:off x="3635375" y="2205038"/>
            <a:ext cx="180022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en-US" b="1" dirty="0">
                <a:solidFill>
                  <a:srgbClr val="015465"/>
                </a:solidFill>
                <a:cs typeface="Arial" charset="0"/>
              </a:rPr>
              <a:t>Госпитальные инфекции</a:t>
            </a:r>
            <a:endParaRPr lang="en-US" b="1" dirty="0">
              <a:solidFill>
                <a:srgbClr val="015465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dirty="0">
                <a:solidFill>
                  <a:srgbClr val="015465"/>
                </a:solidFill>
                <a:cs typeface="Arial" charset="0"/>
              </a:rPr>
              <a:t>(Hospital infections</a:t>
            </a:r>
            <a:r>
              <a:rPr lang="en-US" sz="1600" b="1" dirty="0" smtClean="0">
                <a:solidFill>
                  <a:srgbClr val="015465"/>
                </a:solidFill>
                <a:cs typeface="Arial" charset="0"/>
              </a:rPr>
              <a:t>)</a:t>
            </a:r>
            <a:endParaRPr lang="en-US" sz="1600" b="1" dirty="0">
              <a:solidFill>
                <a:srgbClr val="015465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en-US" sz="1600" b="1" dirty="0" err="1">
                <a:solidFill>
                  <a:srgbClr val="015465"/>
                </a:solidFill>
                <a:cs typeface="Arial" charset="0"/>
              </a:rPr>
              <a:t>Нозокомиальные</a:t>
            </a:r>
            <a:r>
              <a:rPr lang="ru-RU" altLang="en-US" sz="1600" b="1" dirty="0">
                <a:solidFill>
                  <a:srgbClr val="015465"/>
                </a:solidFill>
                <a:cs typeface="Arial" charset="0"/>
              </a:rPr>
              <a:t> инфекции </a:t>
            </a:r>
            <a:r>
              <a:rPr lang="en-US" sz="1200" b="1" dirty="0">
                <a:solidFill>
                  <a:srgbClr val="015465"/>
                </a:solidFill>
                <a:cs typeface="Arial" charset="0"/>
              </a:rPr>
              <a:t>(Nosocomial infections)</a:t>
            </a:r>
          </a:p>
        </p:txBody>
      </p:sp>
      <p:sp>
        <p:nvSpPr>
          <p:cNvPr id="21516" name="Rectangle 23"/>
          <p:cNvSpPr>
            <a:spLocks noChangeArrowheads="1"/>
          </p:cNvSpPr>
          <p:nvPr/>
        </p:nvSpPr>
        <p:spPr bwMode="auto">
          <a:xfrm>
            <a:off x="5365750" y="2133600"/>
            <a:ext cx="172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en-US" b="1" dirty="0">
                <a:solidFill>
                  <a:srgbClr val="015465"/>
                </a:solidFill>
                <a:cs typeface="Arial" charset="0"/>
              </a:rPr>
              <a:t>Внутри</a:t>
            </a:r>
            <a:r>
              <a:rPr lang="en-US" b="1" dirty="0">
                <a:solidFill>
                  <a:srgbClr val="015465"/>
                </a:solidFill>
                <a:cs typeface="Arial" charset="0"/>
              </a:rPr>
              <a:t>-</a:t>
            </a:r>
            <a:r>
              <a:rPr lang="ru-RU" altLang="en-US" b="1" dirty="0">
                <a:solidFill>
                  <a:srgbClr val="015465"/>
                </a:solidFill>
                <a:cs typeface="Arial" charset="0"/>
              </a:rPr>
              <a:t/>
            </a:r>
            <a:br>
              <a:rPr lang="ru-RU" altLang="en-US" b="1" dirty="0">
                <a:solidFill>
                  <a:srgbClr val="015465"/>
                </a:solidFill>
                <a:cs typeface="Arial" charset="0"/>
              </a:rPr>
            </a:br>
            <a:r>
              <a:rPr lang="ru-RU" altLang="en-US" b="1" dirty="0">
                <a:solidFill>
                  <a:srgbClr val="015465"/>
                </a:solidFill>
                <a:cs typeface="Arial" charset="0"/>
              </a:rPr>
              <a:t>больничные инфекции</a:t>
            </a:r>
            <a:r>
              <a:rPr lang="en-US" b="1" dirty="0">
                <a:solidFill>
                  <a:srgbClr val="015465"/>
                </a:solidFill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US" b="1" dirty="0">
              <a:solidFill>
                <a:srgbClr val="015465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400" b="1" dirty="0">
                <a:solidFill>
                  <a:srgbClr val="015465"/>
                </a:solidFill>
                <a:cs typeface="Arial" charset="0"/>
              </a:rPr>
              <a:t>(Hospital-acquired infections)</a:t>
            </a:r>
          </a:p>
        </p:txBody>
      </p:sp>
      <p:sp>
        <p:nvSpPr>
          <p:cNvPr id="18445" name="AutoShape 24"/>
          <p:cNvSpPr>
            <a:spLocks noChangeArrowheads="1"/>
          </p:cNvSpPr>
          <p:nvPr/>
        </p:nvSpPr>
        <p:spPr bwMode="auto">
          <a:xfrm rot="5400000">
            <a:off x="1103313" y="3802063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446" name="AutoShape 25"/>
          <p:cNvSpPr>
            <a:spLocks noChangeArrowheads="1"/>
          </p:cNvSpPr>
          <p:nvPr/>
        </p:nvSpPr>
        <p:spPr bwMode="auto">
          <a:xfrm rot="5400000">
            <a:off x="2759075" y="3802063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447" name="AutoShape 26"/>
          <p:cNvSpPr>
            <a:spLocks noChangeArrowheads="1"/>
          </p:cNvSpPr>
          <p:nvPr/>
        </p:nvSpPr>
        <p:spPr bwMode="auto">
          <a:xfrm rot="5400000">
            <a:off x="4838700" y="3802063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521" name="Rectangle 30"/>
          <p:cNvSpPr>
            <a:spLocks noChangeArrowheads="1"/>
          </p:cNvSpPr>
          <p:nvPr/>
        </p:nvSpPr>
        <p:spPr bwMode="auto">
          <a:xfrm>
            <a:off x="7164388" y="2133600"/>
            <a:ext cx="1584325" cy="238298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endParaRPr lang="ru-RU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50" name="Rectangle 27"/>
          <p:cNvSpPr>
            <a:spLocks noChangeArrowheads="1"/>
          </p:cNvSpPr>
          <p:nvPr/>
        </p:nvSpPr>
        <p:spPr bwMode="auto">
          <a:xfrm rot="5400000">
            <a:off x="8367713" y="3802063"/>
            <a:ext cx="177800" cy="1524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451" name="AutoShape 31"/>
          <p:cNvSpPr>
            <a:spLocks noChangeArrowheads="1"/>
          </p:cNvSpPr>
          <p:nvPr/>
        </p:nvSpPr>
        <p:spPr bwMode="auto">
          <a:xfrm rot="5400000">
            <a:off x="6567488" y="3768725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524" name="Rectangle 32"/>
          <p:cNvSpPr>
            <a:spLocks noChangeArrowheads="1"/>
          </p:cNvSpPr>
          <p:nvPr/>
        </p:nvSpPr>
        <p:spPr bwMode="auto">
          <a:xfrm>
            <a:off x="7165975" y="2205038"/>
            <a:ext cx="1727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en-US" b="1" dirty="0">
                <a:solidFill>
                  <a:srgbClr val="015465"/>
                </a:solidFill>
                <a:cs typeface="Arial" charset="0"/>
              </a:rPr>
              <a:t>ИСМП</a:t>
            </a:r>
            <a:r>
              <a:rPr lang="en-US" b="1" dirty="0">
                <a:solidFill>
                  <a:srgbClr val="015465"/>
                </a:solidFill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US" b="1" dirty="0">
              <a:solidFill>
                <a:srgbClr val="015465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400" b="1" dirty="0">
                <a:solidFill>
                  <a:srgbClr val="015465"/>
                </a:solidFill>
                <a:cs typeface="Arial" charset="0"/>
              </a:rPr>
              <a:t>(Healthcare-associated infections)</a:t>
            </a:r>
          </a:p>
        </p:txBody>
      </p:sp>
    </p:spTree>
    <p:extLst>
      <p:ext uri="{BB962C8B-B14F-4D97-AF65-F5344CB8AC3E}">
        <p14:creationId xmlns:p14="http://schemas.microsoft.com/office/powerpoint/2010/main" xmlns="" val="281158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  <p:bldP spid="21515" grpId="0"/>
      <p:bldP spid="21516" grpId="0"/>
      <p:bldP spid="215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536" y="260648"/>
            <a:ext cx="8291264" cy="1491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Безопасность пациента и персонала: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1752600"/>
            <a:ext cx="5203304" cy="4343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2400" b="1" dirty="0" smtClean="0">
                <a:solidFill>
                  <a:schemeClr val="tx1"/>
                </a:solidFill>
              </a:rPr>
              <a:t> Использование одноразовых перчаток, очков, масок, одноразовых фартуков и других средств защиты при выполнении различных манипуляции, особенно инвазивных – должно стать нормой для каждого МО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8" r="22414"/>
          <a:stretch>
            <a:fillRect/>
          </a:stretch>
        </p:blipFill>
        <p:spPr bwMode="auto">
          <a:xfrm>
            <a:off x="396712" y="1781516"/>
            <a:ext cx="3180339" cy="40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23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528" y="457200"/>
            <a:ext cx="8363272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Дезинфекционные мероприятия: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981200"/>
            <a:ext cx="5791200" cy="41148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 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Качественная обработка поверхностей, инструментов, оборудования, мед приборов</a:t>
            </a:r>
          </a:p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</a:rPr>
              <a:t> 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Важно помнить:</a:t>
            </a:r>
            <a:r>
              <a:rPr lang="ru-RU" altLang="ru-RU" sz="2400" dirty="0" smtClean="0">
                <a:solidFill>
                  <a:schemeClr val="tx1"/>
                </a:solidFill>
              </a:rPr>
              <a:t>  Современное медицинское оборудование становится все более сложным - требуется провести качественную обработку оборудования, сохранив его  в рабочем состоянии.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2600"/>
            <a:ext cx="2953072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903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14400"/>
            <a:ext cx="8640960" cy="13983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Современная медсестра должна знать: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7300664" cy="460702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Свойства активнодействующих веществ;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Эффективность;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Токсичность;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Воздействие на материалы;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Требующуюся концентрацию;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Способы подготовки растворов.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3812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85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14400"/>
            <a:ext cx="8640960" cy="13263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Комплексный подход в профилактике ИСМП: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340768"/>
            <a:ext cx="8443664" cy="506003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</a:rPr>
              <a:t>Оптимизация системы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эпид</a:t>
            </a:r>
            <a:r>
              <a:rPr lang="ru-RU" altLang="ru-RU" sz="2400" dirty="0" smtClean="0">
                <a:solidFill>
                  <a:schemeClr val="tx1"/>
                </a:solidFill>
              </a:rPr>
              <a:t>. надзора за ИСМП;</a:t>
            </a:r>
          </a:p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</a:rPr>
              <a:t>Совершенствование лабораторной службы;</a:t>
            </a:r>
          </a:p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</a:rPr>
              <a:t>Повышение эффективности дезинфекционных и стерилизационных мероприятий, их обоснованность;</a:t>
            </a:r>
          </a:p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</a:rPr>
              <a:t>Разработка новых регламентирующих приказов и методических указаний МЗ по профилактике ИСМП </a:t>
            </a:r>
          </a:p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</a:rPr>
              <a:t>Внедрение системы утилизации  биологически опасных медицинских отходов в каждом МО. </a:t>
            </a:r>
          </a:p>
        </p:txBody>
      </p:sp>
    </p:spTree>
    <p:extLst>
      <p:ext uri="{BB962C8B-B14F-4D97-AF65-F5344CB8AC3E}">
        <p14:creationId xmlns:p14="http://schemas.microsoft.com/office/powerpoint/2010/main" xmlns="" val="94874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16409"/>
            <a:ext cx="8640960" cy="10801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Профилактика ИСМП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663880" cy="5805264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1. соблюдение санитарно-эпидемического режима в МО;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2. соблюдение правил асептики и антисептики;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3. прохождение медперсоналом медосмотров для выявления носителей;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4. использование личных средств защиты медперсоналом при работе с биологическим материалом (кровь, выделения);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5. использование одноразового инструментария;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6. проверка продуктов питания  при передачах;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</a:rPr>
              <a:t>7. введение карантинных мероприятий при эпидемиологических показаниях.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44389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08585" cy="331236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Palatino Linotype" pitchFamily="18" charset="0"/>
              </a:rPr>
              <a:t>Спасибо за </a:t>
            </a:r>
            <a:br>
              <a:rPr lang="ru-RU" sz="4800" b="1" dirty="0" smtClean="0">
                <a:latin typeface="Palatino Linotype" pitchFamily="18" charset="0"/>
              </a:rPr>
            </a:br>
            <a:r>
              <a:rPr lang="ru-RU" sz="4800" b="1" dirty="0" smtClean="0">
                <a:latin typeface="Palatino Linotype" pitchFamily="18" charset="0"/>
              </a:rPr>
              <a:t>внимание!</a:t>
            </a:r>
            <a:endParaRPr lang="ru-RU" sz="4800" b="1" dirty="0">
              <a:latin typeface="Palatino Linotype" pitchFamily="18" charset="0"/>
            </a:endParaRPr>
          </a:p>
        </p:txBody>
      </p:sp>
      <p:pic>
        <p:nvPicPr>
          <p:cNvPr id="15362" name="Picture 2" descr="https://bigoody.com/wp-content/uploads/2016/10/vi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69639"/>
            <a:ext cx="5040560" cy="36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43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82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b="1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Понятие ИСМП</a:t>
            </a:r>
            <a:r>
              <a:rPr lang="ru-RU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b="1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(ВБИ)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6093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schemeClr val="tx1"/>
                </a:solidFill>
                <a:sym typeface="Arial"/>
              </a:rPr>
              <a:t>ВНУТРИБОЛЬНИЧНАЯ ИНФЕКЦИЯ (ВБИ, ИСМП) - любое клинически распознаваемое инфекционное заболевание, которое поражает больного в результате его поступления в больницу или обращения за лечебной помощью, или инфекционное заболевание сотрудника больницы вследствие </a:t>
            </a:r>
            <a:endParaRPr lang="ru-RU" sz="2400" dirty="0" smtClean="0">
              <a:solidFill>
                <a:schemeClr val="tx1"/>
              </a:solidFill>
              <a:sym typeface="Arial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его 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работы в данном учреждении </a:t>
            </a:r>
            <a:endParaRPr lang="ru-RU" sz="2400" dirty="0" smtClean="0">
              <a:solidFill>
                <a:schemeClr val="tx1"/>
              </a:solidFill>
              <a:sym typeface="Arial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вне 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зависимости от </a:t>
            </a:r>
            <a:r>
              <a:rPr lang="ru-RU" sz="2400" dirty="0" smtClean="0">
                <a:solidFill>
                  <a:schemeClr val="tx1"/>
                </a:solidFill>
                <a:sym typeface="Arial"/>
              </a:rPr>
              <a:t>появления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симптомов 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заболевания во </a:t>
            </a:r>
            <a:r>
              <a:rPr lang="ru-RU" sz="2400" dirty="0" smtClean="0">
                <a:solidFill>
                  <a:schemeClr val="tx1"/>
                </a:solidFill>
                <a:sym typeface="Arial"/>
              </a:rPr>
              <a:t>время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ru-RU" sz="2400" dirty="0">
                <a:solidFill>
                  <a:schemeClr val="tx1"/>
                </a:solidFill>
                <a:sym typeface="Arial"/>
              </a:rPr>
              <a:t>или после пребывания в больнице. 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026" name="Picture 2" descr="https://sc02.alicdn.com/kf/HTB1Fv62XsnrK1RkHFrdq6xCoFXak/231832879/HTB1Fv62XsnrK1RkHFrdq6xCoFXa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95"/>
          <a:stretch/>
        </p:blipFill>
        <p:spPr bwMode="auto">
          <a:xfrm>
            <a:off x="5436096" y="2919385"/>
            <a:ext cx="3707904" cy="39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949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82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sz="4000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К ВБИ (ИСМП) относят заболевания: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6093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возникающие у больных, инфицированных в стационаре,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spcBef>
                <a:spcPts val="560"/>
              </a:spcBef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получающих медицинскую помощь в поликлинике и др. медицинских организациях, 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spcBef>
                <a:spcPts val="560"/>
              </a:spcBef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оказании скорой и неотложной помощи, 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spcBef>
                <a:spcPts val="560"/>
              </a:spcBef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заболевания медработников, заразившихся при оказании медицинской помощи. </a:t>
            </a:r>
            <a:endParaRPr lang="ru-RU" sz="2400" dirty="0">
              <a:solidFill>
                <a:schemeClr val="tx1"/>
              </a:solidFill>
            </a:endParaRPr>
          </a:p>
          <a:p>
            <a:pPr lvl="0" algn="ctr">
              <a:spcBef>
                <a:spcPts val="560"/>
              </a:spcBef>
              <a:buClr>
                <a:schemeClr val="hlink"/>
              </a:buClr>
              <a:buSzPts val="2520"/>
              <a:buNone/>
            </a:pPr>
            <a:r>
              <a:rPr lang="ru-RU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Объединяет все виды инфекций место инфицирования - лечебное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учреждение!</a:t>
            </a:r>
            <a:endParaRPr lang="ru-RU" sz="2400" b="1" dirty="0">
              <a:solidFill>
                <a:srgbClr val="FF0000"/>
              </a:solidFill>
            </a:endParaRPr>
          </a:p>
          <a:p>
            <a:pPr lvl="0" indent="-182880">
              <a:spcBef>
                <a:spcPts val="560"/>
              </a:spcBef>
              <a:buClr>
                <a:schemeClr val="hlink"/>
              </a:buClr>
              <a:buSzPts val="2520"/>
              <a:buNone/>
            </a:pPr>
            <a:endParaRPr lang="ru-RU"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1266" name="Picture 2" descr="https://astrakhanfm.ru/uploads/posts/2019-02/1551265164_bol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3758229" cy="19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34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82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sz="4000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Причины роста ВБИ (ИСМП):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6093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73050" lvl="0" indent="-255587">
              <a:spcBef>
                <a:spcPts val="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увеличение числа лиц пожилого возраста;</a:t>
            </a:r>
            <a:endParaRPr lang="ru-RU" sz="2400" dirty="0">
              <a:solidFill>
                <a:schemeClr val="tx1"/>
              </a:solidFill>
            </a:endParaRPr>
          </a:p>
          <a:p>
            <a:pPr marL="273050" lvl="0" indent="-255587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увеличение числа лиц, страдающими хроническими заболеваниями и интоксикациями; </a:t>
            </a:r>
            <a:endParaRPr lang="ru-RU" sz="2400" dirty="0">
              <a:solidFill>
                <a:schemeClr val="tx1"/>
              </a:solidFill>
            </a:endParaRPr>
          </a:p>
          <a:p>
            <a:pPr marL="273050" lvl="0" indent="-255587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длительность пребывания пациента в стационаре;</a:t>
            </a:r>
            <a:endParaRPr lang="ru-RU" sz="2400" dirty="0">
              <a:solidFill>
                <a:schemeClr val="tx1"/>
              </a:solidFill>
            </a:endParaRPr>
          </a:p>
          <a:p>
            <a:pPr marL="273050" lvl="0" indent="-255587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недостаточная обеспеченность ЛПУ средним и младшим медперсоналом;</a:t>
            </a:r>
            <a:endParaRPr lang="ru-RU" sz="2400" dirty="0">
              <a:solidFill>
                <a:schemeClr val="tx1"/>
              </a:solidFill>
            </a:endParaRPr>
          </a:p>
          <a:p>
            <a:pPr marL="273050" lvl="0" indent="-255587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низкое качество дезинфекции и стерилизации;</a:t>
            </a:r>
            <a:endParaRPr lang="ru-RU" sz="2400" dirty="0">
              <a:solidFill>
                <a:schemeClr val="tx1"/>
              </a:solidFill>
            </a:endParaRPr>
          </a:p>
          <a:p>
            <a:pPr marL="273050" lvl="0" indent="-255587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несовершенная система посещений тяжелобольных;</a:t>
            </a:r>
          </a:p>
          <a:p>
            <a:pPr marL="273050" lvl="0" indent="-255587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снижение иммунитета организма в связи с ухудшение экологии;</a:t>
            </a:r>
            <a:endParaRPr lang="ru-RU" sz="2400" dirty="0">
              <a:solidFill>
                <a:schemeClr val="tx1"/>
              </a:solidFill>
            </a:endParaRPr>
          </a:p>
          <a:p>
            <a:pPr marL="273050" lvl="0" indent="-255587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широкое применение новых диагностических приборов, требующих специальных методов стерилизации и др.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07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82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sz="4000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Ущерб </a:t>
            </a:r>
            <a:r>
              <a:rPr lang="en-US" sz="4000" b="1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от</a:t>
            </a:r>
            <a:r>
              <a:rPr lang="en-US" sz="4000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ИСМП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6093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ru-RU" sz="2400" b="1" i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Экономический ущерб</a:t>
            </a:r>
            <a:r>
              <a:rPr lang="ru-RU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- складывается </a:t>
            </a:r>
            <a:r>
              <a:rPr lang="ru-RU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из прямых и дополнительных затрат, связанных с увеличением срока пребывания пациента в стационаре, лабораторным обследованием и лечением.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spcBef>
                <a:spcPts val="560"/>
              </a:spcBef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ru-RU" sz="2400" b="1" i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Социальный аспект</a:t>
            </a:r>
            <a:r>
              <a:rPr lang="ru-RU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ущерба касается нанесения вреда здоровью пострадавшего вплоть до инвалидности при некоторых нозологических </a:t>
            </a:r>
            <a:r>
              <a:rPr lang="ru-RU" sz="2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                                                     формах</a:t>
            </a:r>
            <a:r>
              <a:rPr lang="ru-RU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а также увеличение </a:t>
            </a:r>
            <a:r>
              <a:rPr lang="ru-RU" sz="2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                                                    летальности </a:t>
            </a:r>
            <a:r>
              <a:rPr lang="ru-RU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пациентов с ВБИ.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3074" name="Picture 2" descr="https://avatars.mds.yandex.net/get-pdb/1926055/58546d99-fe3d-4dd2-acd7-4763b9ce91e1/s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31"/>
          <a:stretch/>
        </p:blipFill>
        <p:spPr bwMode="auto">
          <a:xfrm>
            <a:off x="4788024" y="3140968"/>
            <a:ext cx="3960440" cy="34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74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2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Асептика</a:t>
            </a:r>
            <a:r>
              <a:rPr lang="en-US" sz="44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/>
            </a:r>
            <a:br>
              <a:rPr lang="en-US" sz="44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en-US" sz="20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(</a:t>
            </a:r>
            <a:r>
              <a:rPr lang="en-US" sz="200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от</a:t>
            </a:r>
            <a:r>
              <a:rPr lang="en-US" sz="20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греч</a:t>
            </a:r>
            <a:r>
              <a:rPr lang="en-US" sz="20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. а — </a:t>
            </a:r>
            <a:r>
              <a:rPr lang="en-US" sz="200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отрицательная</a:t>
            </a:r>
            <a:r>
              <a:rPr lang="en-US" sz="20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частица</a:t>
            </a:r>
            <a:r>
              <a:rPr lang="en-US" sz="20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и </a:t>
            </a:r>
            <a:r>
              <a:rPr lang="en-US" sz="200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septikos</a:t>
            </a:r>
            <a:r>
              <a:rPr lang="en-US" sz="20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— </a:t>
            </a:r>
            <a:r>
              <a:rPr lang="en-US" sz="200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гнойный</a:t>
            </a:r>
            <a:r>
              <a:rPr lang="en-US" sz="20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00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вызывающий</a:t>
            </a:r>
            <a:r>
              <a:rPr lang="en-US" sz="20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i="0" u="none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нагноение</a:t>
            </a:r>
            <a:r>
              <a:rPr lang="en-US" sz="200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),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4" name="Google Shape;254;p26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lang="en-US" sz="2400" dirty="0">
                <a:solidFill>
                  <a:schemeClr val="tx1"/>
                </a:solidFill>
                <a:sym typeface="Arial"/>
              </a:rPr>
              <a:t> 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совокупность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мер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,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направленных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на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предупреждение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попадания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микробов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в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рану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и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заключающихся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в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обеззараживании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всего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,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что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соприкасается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с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раной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и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временно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или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постоянно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вводится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в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организм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во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время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Arial"/>
              </a:rPr>
              <a:t>операции</a:t>
            </a:r>
            <a:r>
              <a:rPr lang="en-US" sz="2400" dirty="0">
                <a:solidFill>
                  <a:schemeClr val="tx1"/>
                </a:solidFill>
                <a:sym typeface="Arial"/>
              </a:rPr>
              <a:t>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255" name="Google Shape;255;p26" descr="G:\асе\6434a40a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652120" y="3585938"/>
            <a:ext cx="3348037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 descr="G:\асе\37431862-surgeons-washing-their-hands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55576" y="3501008"/>
            <a:ext cx="1800225" cy="227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 descr="G:\асе\182748791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99792" y="3585938"/>
            <a:ext cx="2784475" cy="210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49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2687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dirty="0" err="1" smtClean="0">
                <a:solidFill>
                  <a:schemeClr val="tx1"/>
                </a:solidFill>
                <a:sym typeface="Arial"/>
              </a:rPr>
              <a:t>Антисептик</a:t>
            </a:r>
            <a:r>
              <a:rPr lang="ru-RU" dirty="0" smtClean="0">
                <a:solidFill>
                  <a:schemeClr val="tx1"/>
                </a:solidFill>
                <a:sym typeface="Arial"/>
              </a:rPr>
              <a:t>а </a:t>
            </a:r>
            <a:r>
              <a:rPr lang="en-US" sz="2200" dirty="0" smtClean="0">
                <a:solidFill>
                  <a:schemeClr val="tx1"/>
                </a:solidFill>
                <a:sym typeface="Arial"/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  <a:sym typeface="Arial"/>
              </a:rPr>
              <a:t>лат</a:t>
            </a:r>
            <a:r>
              <a:rPr lang="en-US" sz="2200" dirty="0">
                <a:solidFill>
                  <a:schemeClr val="tx1"/>
                </a:solidFill>
                <a:sym typeface="Arial"/>
              </a:rPr>
              <a:t>. anti — </a:t>
            </a:r>
            <a:r>
              <a:rPr lang="en-US" sz="2200" dirty="0" err="1">
                <a:solidFill>
                  <a:schemeClr val="tx1"/>
                </a:solidFill>
                <a:sym typeface="Arial"/>
              </a:rPr>
              <a:t>против</a:t>
            </a:r>
            <a:r>
              <a:rPr lang="en-US" sz="2200" dirty="0">
                <a:solidFill>
                  <a:schemeClr val="tx1"/>
                </a:solidFill>
                <a:sym typeface="Arial"/>
              </a:rPr>
              <a:t>, </a:t>
            </a:r>
            <a:r>
              <a:rPr lang="en-US" sz="2200" dirty="0" err="1">
                <a:solidFill>
                  <a:schemeClr val="tx1"/>
                </a:solidFill>
                <a:sym typeface="Arial"/>
              </a:rPr>
              <a:t>septicus</a:t>
            </a:r>
            <a:r>
              <a:rPr lang="en-US" sz="2200" dirty="0">
                <a:solidFill>
                  <a:schemeClr val="tx1"/>
                </a:solidFill>
                <a:sym typeface="Arial"/>
              </a:rPr>
              <a:t> — </a:t>
            </a:r>
            <a:r>
              <a:rPr lang="en-US" sz="2200" dirty="0" err="1">
                <a:solidFill>
                  <a:schemeClr val="tx1"/>
                </a:solidFill>
                <a:sym typeface="Arial"/>
              </a:rPr>
              <a:t>гниение</a:t>
            </a:r>
            <a:r>
              <a:rPr lang="en-US" sz="2200" dirty="0">
                <a:solidFill>
                  <a:schemeClr val="tx1"/>
                </a:solidFill>
                <a:sym typeface="Arial"/>
              </a:rPr>
              <a:t>)</a:t>
            </a:r>
            <a:r>
              <a:rPr lang="en-US" sz="7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56612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schemeClr val="tx1"/>
                </a:solidFill>
                <a:sym typeface="Arial"/>
              </a:rPr>
              <a:t>комплекс мероприятий, направленных на уничтожение микроорганизмов в ране, патологическом очаге, органах и тканях, а также в организме больного в целом. 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098" name="Picture 2" descr="http://medicaiv.ru/netcat_files/userfiles/dezinfeciya_sredstva/a-dez-antisep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716" y="2852936"/>
            <a:ext cx="395923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5" y="343771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асептики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528" y="4941168"/>
            <a:ext cx="1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116616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149080"/>
            <a:ext cx="3744416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b="1" dirty="0" smtClean="0">
                <a:sym typeface="Arial"/>
              </a:rPr>
              <a:t>механическая</a:t>
            </a:r>
            <a:endParaRPr lang="ru-RU" sz="2400" b="1" dirty="0"/>
          </a:p>
          <a:p>
            <a:pPr marL="342900" lvl="0" indent="-342900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b="1" dirty="0">
                <a:sym typeface="Arial"/>
              </a:rPr>
              <a:t>физическая</a:t>
            </a:r>
            <a:endParaRPr lang="ru-RU" sz="2400" b="1" dirty="0"/>
          </a:p>
          <a:p>
            <a:pPr marL="342900" lvl="0" indent="-342900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b="1" dirty="0" smtClean="0">
                <a:sym typeface="Arial"/>
              </a:rPr>
              <a:t>химическая</a:t>
            </a:r>
            <a:endParaRPr lang="ru-RU" sz="2400" b="1" dirty="0"/>
          </a:p>
          <a:p>
            <a:pPr marL="342900" lvl="0" indent="-342900">
              <a:spcBef>
                <a:spcPts val="480"/>
              </a:spcBef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ru-RU" sz="2400" b="1" dirty="0" smtClean="0">
                <a:sym typeface="Arial"/>
              </a:rPr>
              <a:t>биологическая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9422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82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sz="4000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Инфекционный процесс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6093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Взаимодействие макро и микроорганизмов, в определенных условиях внешней среды, способствующих возникновению инфекционной болезни, в различных ее проявлениях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строй </a:t>
            </a:r>
          </a:p>
          <a:p>
            <a:pPr>
              <a:buBlip>
                <a:blip r:embed="rId2"/>
              </a:buBlip>
            </a:pPr>
            <a:r>
              <a:rPr lang="ru-RU" sz="2400" dirty="0">
                <a:solidFill>
                  <a:schemeClr val="tx1"/>
                </a:solidFill>
              </a:rPr>
              <a:t>х</a:t>
            </a:r>
            <a:r>
              <a:rPr lang="ru-RU" sz="2400" dirty="0" smtClean="0">
                <a:solidFill>
                  <a:schemeClr val="tx1"/>
                </a:solidFill>
              </a:rPr>
              <a:t>ронической</a:t>
            </a:r>
          </a:p>
          <a:p>
            <a:pPr>
              <a:buBlip>
                <a:blip r:embed="rId2"/>
              </a:buBlip>
            </a:pPr>
            <a:r>
              <a:rPr lang="ru-RU" sz="2400" dirty="0">
                <a:solidFill>
                  <a:schemeClr val="tx1"/>
                </a:solidFill>
              </a:rPr>
              <a:t>л</a:t>
            </a:r>
            <a:r>
              <a:rPr lang="ru-RU" sz="2400" dirty="0" smtClean="0">
                <a:solidFill>
                  <a:schemeClr val="tx1"/>
                </a:solidFill>
              </a:rPr>
              <a:t>атентной 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в виде носительства.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Google Shape;274;p2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71600" y="2996475"/>
            <a:ext cx="8047434" cy="3883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8567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c262c4727ec8456dd142cb211c0c9e8586a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846</Words>
  <Application>Microsoft Office PowerPoint</Application>
  <PresentationFormat>Экран (4:3)</PresentationFormat>
  <Paragraphs>171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Министерство здравоохранения Тульской области Узловский филиал Государственное профессиональное  Образовательное учреждение «Тульский областной медицинский колледж»                                                                          </vt:lpstr>
      <vt:lpstr>        Эволюция термина</vt:lpstr>
      <vt:lpstr>Понятие ИСМП (ВБИ)</vt:lpstr>
      <vt:lpstr>К ВБИ (ИСМП) относят заболевания:</vt:lpstr>
      <vt:lpstr>Причины роста ВБИ (ИСМП):</vt:lpstr>
      <vt:lpstr>Ущерб от ИСМП</vt:lpstr>
      <vt:lpstr>Асептика (от греч. а — отрицательная частица и septikos — гнойный, вызывающий нагноение), </vt:lpstr>
      <vt:lpstr>Антисептика (лат. anti — против, septicus — гниение) </vt:lpstr>
      <vt:lpstr>Инфекционный процесс</vt:lpstr>
      <vt:lpstr>Этиология ИСМП</vt:lpstr>
      <vt:lpstr>Слайд 11</vt:lpstr>
      <vt:lpstr>Слайд 12</vt:lpstr>
      <vt:lpstr>Механизмы передачи инфекции:</vt:lpstr>
      <vt:lpstr>Источники ИСМП</vt:lpstr>
      <vt:lpstr>Структура ИСМП</vt:lpstr>
      <vt:lpstr>ИСМП могут быть экзогенного и эндогенного происхождения</vt:lpstr>
      <vt:lpstr>Слайд 17</vt:lpstr>
      <vt:lpstr>Решение данных проблем состоит в грамотной организации и тщательном проведении дезинфекционных и стерилизационных мероприятий.</vt:lpstr>
      <vt:lpstr>Слайд 19</vt:lpstr>
      <vt:lpstr>Слайд 20</vt:lpstr>
      <vt:lpstr>Слайд 21</vt:lpstr>
      <vt:lpstr>Современная медсестра должна знать:</vt:lpstr>
      <vt:lpstr>Комплексный подход в профилактике ИСМП:</vt:lpstr>
      <vt:lpstr>Профилактика ИСМП</vt:lpstr>
      <vt:lpstr>Спасибо за 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Многоцветный</dc:title>
  <dc:creator>obstinate</dc:creator>
  <dc:description>Шаблон презентации с сайта https://presentation-creation.ru/</dc:description>
  <cp:lastModifiedBy>Администратор</cp:lastModifiedBy>
  <cp:revision>762</cp:revision>
  <dcterms:created xsi:type="dcterms:W3CDTF">2018-02-25T09:09:03Z</dcterms:created>
  <dcterms:modified xsi:type="dcterms:W3CDTF">2020-09-29T13:54:48Z</dcterms:modified>
</cp:coreProperties>
</file>