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1" r:id="rId3"/>
    <p:sldId id="292" r:id="rId4"/>
    <p:sldId id="264" r:id="rId5"/>
    <p:sldId id="293" r:id="rId6"/>
    <p:sldId id="275" r:id="rId7"/>
    <p:sldId id="278" r:id="rId8"/>
    <p:sldId id="283" r:id="rId9"/>
    <p:sldId id="285" r:id="rId10"/>
    <p:sldId id="294" r:id="rId11"/>
    <p:sldId id="289" r:id="rId12"/>
    <p:sldId id="298" r:id="rId13"/>
    <p:sldId id="291" r:id="rId14"/>
    <p:sldId id="299" r:id="rId15"/>
    <p:sldId id="29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87981F-B74D-44AD-AE55-DA80A064829B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C5E3A62-6461-4249-9BBA-F14AFB467B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4DD184-BA38-48D7-AF50-7F4280F14A87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948CC8B-1B2F-473A-9DD2-8AE27C80AB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22967A-B863-407E-97D4-9BF3EAD0FE10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95036C-EABE-4ECC-AB2F-FF7444F7B7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25B3E9F-98C7-4454-AE21-5A64EBD956CF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8BF8F3-BF0F-4F7B-86B5-B4FDBAB2EE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30DE2E-DE13-43B3-AAAA-F6322D0C333A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12C2868-1F8C-4727-9F24-F1016AA700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3D523F0-BE5F-46A6-8891-199C13BE7EF0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751505-1C2F-483A-BE64-E03DA3667F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EB0878-4214-46E2-94ED-B44C402497B1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2C25BC-A648-48BA-ABE7-FCAA09EE84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12EB8F-A490-421E-93F0-0F4C3FDA08AB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9185B05-00B9-4186-94CE-1A8A93A697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D31F511-D515-4518-A258-617D68EB1186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132C07-C8CA-4A17-A284-5E1CF5100D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DBF714F-5450-4815-B8B7-34F43CAE9236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8DD5236-524C-4348-87E5-E7310C041F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E48B039-42A6-430D-8C55-80A687A6859A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6B0D6E-2B97-49AA-AE60-4E442170FE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60000"/>
                <a:satMod val="355000"/>
              </a:schemeClr>
            </a:gs>
            <a:gs pos="40000">
              <a:schemeClr val="bg2">
                <a:tint val="85000"/>
                <a:satMod val="320000"/>
              </a:schemeClr>
            </a:gs>
            <a:gs pos="100000">
              <a:schemeClr val="bg2">
                <a:shade val="55000"/>
                <a:satMod val="3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B9853752-065C-4CD8-A91C-5B627A0382F3}" type="datetimeFigureOut">
              <a:rPr lang="ru-RU" smtClean="0"/>
              <a:pPr>
                <a:defRPr/>
              </a:pPr>
              <a:t>12.12.2019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ECB9185-8752-456A-9237-668A614C87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Блок-схема: документ 13"/>
          <p:cNvSpPr/>
          <p:nvPr userDrawn="1"/>
        </p:nvSpPr>
        <p:spPr>
          <a:xfrm>
            <a:off x="0" y="0"/>
            <a:ext cx="9144000" cy="981075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Блок-схема: документ 15"/>
          <p:cNvSpPr/>
          <p:nvPr userDrawn="1"/>
        </p:nvSpPr>
        <p:spPr>
          <a:xfrm flipH="1" flipV="1">
            <a:off x="0" y="5876925"/>
            <a:ext cx="9144000" cy="981075"/>
          </a:xfrm>
          <a:prstGeom prst="flowChartDocumen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Рисунок 16" descr="snegir_5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80975" y="4508500"/>
            <a:ext cx="235585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85720" y="714356"/>
            <a:ext cx="8572560" cy="4693281"/>
            <a:chOff x="285720" y="1461542"/>
            <a:chExt cx="8572560" cy="451113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85720" y="1461542"/>
              <a:ext cx="8572560" cy="22187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Проект: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7200" b="1" dirty="0" smtClean="0">
                  <a:ln w="19050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Monotype Corsiva" pitchFamily="66" charset="0"/>
                </a:rPr>
                <a:t>«Птицы зимой»</a:t>
              </a:r>
              <a:endParaRPr lang="ru-RU" sz="72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55776" y="5085183"/>
              <a:ext cx="4716016" cy="887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Автор: Королёва Людмила Николаевна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Воспитатель 6 ДЗ группы 8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ГБОУ Школа № 1400</a:t>
              </a: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          Реализация проекта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1484784"/>
            <a:ext cx="7498080" cy="4800600"/>
          </a:xfrm>
        </p:spPr>
        <p:txBody>
          <a:bodyPr/>
          <a:lstStyle/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Работа воспитателя с родителями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Консультация для родителей: «Как и из чего можно сделать кормушку для птиц»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Памятка для родителей» «Покормите вместе со своими детьми птиц»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Monotype Corsiva" pitchFamily="66" charset="0"/>
              </a:rPr>
              <a:t>Работа родителей и воспитанников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Monotype Corsiva" pitchFamily="66" charset="0"/>
              </a:rPr>
              <a:t>Участие в конкурсе по изготовлению кормушек;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Monotype Corsiva" pitchFamily="66" charset="0"/>
              </a:rPr>
              <a:t>Наблюдение за птицами и подкормка птиц во время прогулок вне дошкольного отделения;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Monotype Corsiva" pitchFamily="66" charset="0"/>
              </a:rPr>
              <a:t>Сбор корма для птиц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Monotype Corsiva" pitchFamily="66" charset="0"/>
              </a:rPr>
              <a:t>Раскрашивание зимующих птиц;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Monotype Corsiva" pitchFamily="66" charset="0"/>
              </a:rPr>
              <a:t>Разучивание стихотворений о птицах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714380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                 </a:t>
            </a:r>
            <a:endParaRPr lang="ru-RU" sz="36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548680"/>
            <a:ext cx="8429684" cy="602359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Реализация проекта</a:t>
            </a:r>
          </a:p>
          <a:p>
            <a:pPr algn="l"/>
            <a:r>
              <a:rPr lang="ru-RU" sz="2000" b="1" dirty="0" smtClean="0">
                <a:solidFill>
                  <a:srgbClr val="00B0F0"/>
                </a:solidFill>
                <a:latin typeface="Monotype Corsiva" pitchFamily="66" charset="0"/>
              </a:rPr>
              <a:t>Изготовление кормушек</a:t>
            </a:r>
          </a:p>
          <a:p>
            <a:pPr marL="27432" lvl="2" algn="l"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ru-RU" sz="2000" b="1" dirty="0" smtClean="0">
                <a:solidFill>
                  <a:srgbClr val="00B0F0"/>
                </a:solidFill>
                <a:latin typeface="Monotype Corsiva" pitchFamily="66" charset="0"/>
              </a:rPr>
              <a:t>родителями совместно с детьми                                      </a:t>
            </a:r>
            <a:r>
              <a:rPr lang="ru-RU" sz="1800" b="1" dirty="0" smtClean="0">
                <a:solidFill>
                  <a:srgbClr val="00B0F0"/>
                </a:solidFill>
                <a:latin typeface="Monotype Corsiva" pitchFamily="66" charset="0"/>
              </a:rPr>
              <a:t>Подкормка птиц на участке ДОО</a:t>
            </a:r>
          </a:p>
          <a:p>
            <a:pPr algn="l">
              <a:buFontTx/>
              <a:buChar char="-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l">
              <a:buFontTx/>
              <a:buChar char="-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l">
              <a:buFontTx/>
              <a:buChar char="-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l">
              <a:buFontTx/>
              <a:buChar char="-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l">
              <a:buFontTx/>
              <a:buChar char="-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l">
              <a:buFontTx/>
              <a:buChar char="-"/>
            </a:pPr>
            <a:endParaRPr lang="ru-RU" sz="20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l"/>
            <a:r>
              <a:rPr lang="ru-RU" sz="2000" b="1" dirty="0" smtClean="0">
                <a:solidFill>
                  <a:srgbClr val="00B0F0"/>
                </a:solidFill>
                <a:latin typeface="Monotype Corsiva" pitchFamily="66" charset="0"/>
              </a:rPr>
              <a:t>Лепка  «Птички клюют зернышки»</a:t>
            </a:r>
            <a:endParaRPr lang="ru-RU" sz="2000" b="1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Users\Мама\Desktop\IMG_4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72816"/>
            <a:ext cx="2640293" cy="2016224"/>
          </a:xfrm>
          <a:prstGeom prst="rect">
            <a:avLst/>
          </a:prstGeom>
          <a:noFill/>
        </p:spPr>
      </p:pic>
      <p:pic>
        <p:nvPicPr>
          <p:cNvPr id="1027" name="Picture 3" descr="C:\Users\Мама\Desktop\IMG_4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717032"/>
            <a:ext cx="2217847" cy="1800200"/>
          </a:xfrm>
          <a:prstGeom prst="rect">
            <a:avLst/>
          </a:prstGeom>
          <a:noFill/>
        </p:spPr>
      </p:pic>
      <p:pic>
        <p:nvPicPr>
          <p:cNvPr id="1028" name="Picture 4" descr="C:\Users\Мама\Desktop\IMG_41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17032"/>
            <a:ext cx="2507422" cy="1800200"/>
          </a:xfrm>
          <a:prstGeom prst="rect">
            <a:avLst/>
          </a:prstGeom>
          <a:noFill/>
        </p:spPr>
      </p:pic>
      <p:pic>
        <p:nvPicPr>
          <p:cNvPr id="1029" name="Picture 5" descr="C:\Users\Мама\Desktop\IMG_41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1916832"/>
            <a:ext cx="2448272" cy="1584176"/>
          </a:xfrm>
          <a:prstGeom prst="rect">
            <a:avLst/>
          </a:prstGeom>
          <a:noFill/>
        </p:spPr>
      </p:pic>
      <p:pic>
        <p:nvPicPr>
          <p:cNvPr id="11" name="Picture 2" descr="C:\Users\Мама\Desktop\IMG_445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365104"/>
            <a:ext cx="2952328" cy="18257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Реализация проекта</a:t>
            </a:r>
            <a:b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Monotype Corsiva" pitchFamily="66" charset="0"/>
              </a:rPr>
              <a:t>Составление рассказов о птицах                              Дидактические игры</a:t>
            </a:r>
          </a:p>
          <a:p>
            <a:pPr>
              <a:buNone/>
            </a:pPr>
            <a:endParaRPr lang="ru-RU" sz="1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 algn="r">
              <a:buNone/>
            </a:pPr>
            <a:endParaRPr lang="ru-RU" sz="1800" dirty="0" smtClean="0">
              <a:solidFill>
                <a:srgbClr val="00B0F0"/>
              </a:solidFill>
              <a:latin typeface="Monotype Corsiva" pitchFamily="66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00B0F0"/>
                </a:solidFill>
                <a:latin typeface="Monotype Corsiva" pitchFamily="66" charset="0"/>
              </a:rPr>
              <a:t>Аппликация «Снегири»                                           «Волшебное превращение»</a:t>
            </a:r>
          </a:p>
        </p:txBody>
      </p:sp>
      <p:pic>
        <p:nvPicPr>
          <p:cNvPr id="2050" name="Picture 2" descr="C:\Users\Мама\Desktop\IMG_4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3168352" cy="2160240"/>
          </a:xfrm>
          <a:prstGeom prst="rect">
            <a:avLst/>
          </a:prstGeom>
          <a:noFill/>
        </p:spPr>
      </p:pic>
      <p:pic>
        <p:nvPicPr>
          <p:cNvPr id="2052" name="Picture 4" descr="C:\Users\Мама\Desktop\IMG_44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263295" cy="2160240"/>
          </a:xfrm>
          <a:prstGeom prst="rect">
            <a:avLst/>
          </a:prstGeom>
          <a:noFill/>
        </p:spPr>
      </p:pic>
      <p:pic>
        <p:nvPicPr>
          <p:cNvPr id="4" name="Picture 2" descr="C:\Users\Мама\Desktop\IMG_44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365104"/>
            <a:ext cx="3456384" cy="2376264"/>
          </a:xfrm>
          <a:prstGeom prst="rect">
            <a:avLst/>
          </a:prstGeom>
          <a:noFill/>
        </p:spPr>
      </p:pic>
      <p:pic>
        <p:nvPicPr>
          <p:cNvPr id="1027" name="Picture 3" descr="C:\Users\Мама\Desktop\IMG_44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653136"/>
            <a:ext cx="352839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642918"/>
            <a:ext cx="7715304" cy="4818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  </a:t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3100" dirty="0" smtClean="0">
                <a:solidFill>
                  <a:srgbClr val="FF0000"/>
                </a:solidFill>
                <a:latin typeface="Monotype Corsiva" pitchFamily="66" charset="0"/>
              </a:rPr>
              <a:t>Заключительный этап</a:t>
            </a:r>
            <a:endParaRPr lang="ru-RU" sz="31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412776"/>
            <a:ext cx="7786710" cy="5230934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Оформление результата проекта в виде презентации.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Организация и участие в конкурсе «Кормушка для птиц»</a:t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> Выставка рисунков, аппликации, лепки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Результаты реализации проекта</a:t>
            </a:r>
            <a: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В результате проведенной работы дети узнали много новой информации о птицах, которые  зимуют рядом с нами.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Расширен кругозор детей о зимующих птицах, сформировалось целостное представление о жизни зимующих птиц.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Воспитанники узнали, чем можно подкармливать птиц, а чем нельзя.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У детей сформировалась любознательность, творческие способности, познавательная активность, коммуникативные навыки.</a:t>
            </a:r>
          </a:p>
          <a:p>
            <a:pPr algn="l">
              <a:buFontTx/>
              <a:buChar char="-"/>
            </a:pP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  Воспитанники и их родители приняли активное участие в оказании помощи птицам в трудных зимних условиях ( изготовление кормушек,  сбор корма ) , что повлияло на укрепление </a:t>
            </a:r>
            <a:r>
              <a:rPr lang="ru-RU" sz="1600" dirty="0" err="1" smtClean="0">
                <a:solidFill>
                  <a:srgbClr val="002060"/>
                </a:solidFill>
                <a:latin typeface="Monotype Corsiva" pitchFamily="66" charset="0"/>
              </a:rPr>
              <a:t>детско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- родительских отношений </a:t>
            </a:r>
          </a:p>
          <a:p>
            <a:pPr algn="l">
              <a:buFontTx/>
              <a:buChar char="-"/>
            </a:pPr>
            <a:r>
              <a:rPr lang="ru-RU" sz="1700" dirty="0" smtClean="0">
                <a:solidFill>
                  <a:srgbClr val="002060"/>
                </a:solidFill>
                <a:latin typeface="Monotype Corsiva" pitchFamily="66" charset="0"/>
              </a:rPr>
              <a:t>Улучшилась предметно-развивающая среда: </a:t>
            </a:r>
            <a:r>
              <a:rPr lang="ru-RU" sz="1700" dirty="0" err="1" smtClean="0">
                <a:solidFill>
                  <a:srgbClr val="002060"/>
                </a:solidFill>
                <a:latin typeface="Monotype Corsiva" pitchFamily="66" charset="0"/>
              </a:rPr>
              <a:t>литературой,фотографиями,иллюстрациями,стихотворениями</a:t>
            </a:r>
            <a:r>
              <a:rPr lang="ru-RU" sz="1700" dirty="0" smtClean="0">
                <a:solidFill>
                  <a:srgbClr val="002060"/>
                </a:solidFill>
                <a:latin typeface="Monotype Corsiva" pitchFamily="66" charset="0"/>
              </a:rPr>
              <a:t>, рассказами и загадками о птицах.</a:t>
            </a:r>
          </a:p>
          <a:p>
            <a:pPr algn="l">
              <a:buFontTx/>
              <a:buChar char="-"/>
            </a:pPr>
            <a:r>
              <a:rPr lang="ru-RU" sz="2000" b="1" u="sng" dirty="0" smtClean="0">
                <a:solidFill>
                  <a:srgbClr val="C00000"/>
                </a:solidFill>
                <a:latin typeface="Monotype Corsiva" pitchFamily="66" charset="0"/>
              </a:rPr>
              <a:t>Главный результат проекта- это усвоение детьми того, что наши пернатые друзья не смогут перезимовать , если мы не будем им помогать!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А. Яшин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Покормите птиц зимой!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Пусть со всех концов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К вам слетятся, как домой,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Стайки на крыльцо.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Небогаты их корма.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Горсть зерна нужна,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Горсть одна- и не страшна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Будет им зима…</a:t>
            </a:r>
            <a:endParaRPr lang="ru-RU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base"/>
            <a:r>
              <a:rPr lang="ru-RU" b="1" i="1" dirty="0" smtClean="0">
                <a:solidFill>
                  <a:srgbClr val="FF0000"/>
                </a:solidFill>
                <a:latin typeface="Monotype Corsiva" pitchFamily="66" charset="0"/>
              </a:rPr>
              <a:t>Список используемой литературы:</a:t>
            </a:r>
            <a:endParaRPr lang="ru-RU" i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84784"/>
            <a:ext cx="7498080" cy="4800600"/>
          </a:xfrm>
        </p:spPr>
        <p:txBody>
          <a:bodyPr>
            <a:normAutofit fontScale="32500" lnSpcReduction="20000"/>
          </a:bodyPr>
          <a:lstStyle/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sz="6200" dirty="0" smtClean="0">
                <a:latin typeface="Monotype Corsiva" pitchFamily="66" charset="0"/>
              </a:rPr>
              <a:t>1.  Детская энциклопедия «Птицы». Москва РОСМЭН 2012г.</a:t>
            </a:r>
          </a:p>
          <a:p>
            <a:pPr fontAlgn="base"/>
            <a:r>
              <a:rPr lang="ru-RU" sz="6200" dirty="0" smtClean="0">
                <a:latin typeface="Monotype Corsiva" pitchFamily="66" charset="0"/>
              </a:rPr>
              <a:t>2.  Егорова Т.Г. Учебно-методическое пособие для педагогов и родителей Экологическое воспитание. Познавательные беседы «Жизнь птиц».</a:t>
            </a:r>
          </a:p>
          <a:p>
            <a:pPr fontAlgn="base"/>
            <a:r>
              <a:rPr lang="ru-RU" sz="6200" dirty="0" smtClean="0">
                <a:latin typeface="Monotype Corsiva" pitchFamily="66" charset="0"/>
              </a:rPr>
              <a:t>3.  Зверева-Андреевская Е.Г., </a:t>
            </a:r>
            <a:r>
              <a:rPr lang="ru-RU" sz="6200" dirty="0" err="1" smtClean="0">
                <a:latin typeface="Monotype Corsiva" pitchFamily="66" charset="0"/>
              </a:rPr>
              <a:t>О.Н.Монтазери</a:t>
            </a:r>
            <a:r>
              <a:rPr lang="ru-RU" sz="6200" dirty="0" smtClean="0">
                <a:latin typeface="Monotype Corsiva" pitchFamily="66" charset="0"/>
              </a:rPr>
              <a:t>, М.А.Игошина , «Окружающий мир»: «ЮВЕНТА», 2006г.</a:t>
            </a:r>
          </a:p>
          <a:p>
            <a:pPr fontAlgn="base"/>
            <a:r>
              <a:rPr lang="ru-RU" sz="6200" dirty="0" smtClean="0">
                <a:latin typeface="Monotype Corsiva" pitchFamily="66" charset="0"/>
              </a:rPr>
              <a:t>4.  Ирина Гурина Как появляется птица ООО «Издательство «Фламинго», 2012.</a:t>
            </a:r>
          </a:p>
          <a:p>
            <a:pPr fontAlgn="base"/>
            <a:r>
              <a:rPr lang="ru-RU" sz="6200" dirty="0" smtClean="0">
                <a:latin typeface="Monotype Corsiva" pitchFamily="66" charset="0"/>
              </a:rPr>
              <a:t>5.  Киреева Л.Г., </a:t>
            </a:r>
            <a:r>
              <a:rPr lang="ru-RU" sz="6200" dirty="0" err="1" smtClean="0">
                <a:latin typeface="Monotype Corsiva" pitchFamily="66" charset="0"/>
              </a:rPr>
              <a:t>С.В.Бережнова</a:t>
            </a:r>
            <a:r>
              <a:rPr lang="ru-RU" sz="6200" dirty="0" smtClean="0">
                <a:latin typeface="Monotype Corsiva" pitchFamily="66" charset="0"/>
              </a:rPr>
              <a:t> «Формирование экологической культуры дошкольников», «Учитель» , Волгоград 2008г.»</a:t>
            </a:r>
          </a:p>
          <a:p>
            <a:pPr fontAlgn="base"/>
            <a:r>
              <a:rPr lang="ru-RU" sz="6200" dirty="0" smtClean="0">
                <a:latin typeface="Monotype Corsiva" pitchFamily="66" charset="0"/>
              </a:rPr>
              <a:t>6.  </a:t>
            </a:r>
            <a:r>
              <a:rPr lang="ru-RU" sz="6200" dirty="0" err="1" smtClean="0">
                <a:latin typeface="Monotype Corsiva" pitchFamily="66" charset="0"/>
              </a:rPr>
              <a:t>Л.Б.Фесюкова</a:t>
            </a:r>
            <a:r>
              <a:rPr lang="ru-RU" sz="6200" dirty="0" smtClean="0">
                <a:latin typeface="Monotype Corsiva" pitchFamily="66" charset="0"/>
              </a:rPr>
              <a:t> Л.Б. , О.О.Григорьева «Времена года»: «Ранок», Харьков 2008г.</a:t>
            </a:r>
          </a:p>
          <a:p>
            <a:pPr fontAlgn="base"/>
            <a:r>
              <a:rPr lang="ru-RU" sz="6200" dirty="0" smtClean="0">
                <a:latin typeface="Monotype Corsiva" pitchFamily="66" charset="0"/>
              </a:rPr>
              <a:t>7.  </a:t>
            </a:r>
            <a:r>
              <a:rPr lang="ru-RU" sz="6200" dirty="0" err="1" smtClean="0">
                <a:latin typeface="Monotype Corsiva" pitchFamily="66" charset="0"/>
              </a:rPr>
              <a:t>Фиона</a:t>
            </a:r>
            <a:r>
              <a:rPr lang="ru-RU" sz="6200" dirty="0" smtClean="0">
                <a:latin typeface="Monotype Corsiva" pitchFamily="66" charset="0"/>
              </a:rPr>
              <a:t> </a:t>
            </a:r>
            <a:r>
              <a:rPr lang="ru-RU" sz="6200" dirty="0" err="1" smtClean="0">
                <a:latin typeface="Monotype Corsiva" pitchFamily="66" charset="0"/>
              </a:rPr>
              <a:t>Пэтчет</a:t>
            </a:r>
            <a:r>
              <a:rPr lang="ru-RU" sz="6200" dirty="0" smtClean="0">
                <a:latin typeface="Monotype Corsiva" pitchFamily="66" charset="0"/>
              </a:rPr>
              <a:t> «Птицы и птенчики»</a:t>
            </a:r>
          </a:p>
          <a:p>
            <a:pPr fontAlgn="base">
              <a:buNone/>
            </a:pPr>
            <a:r>
              <a:rPr lang="ru-RU" sz="6200" dirty="0" smtClean="0">
                <a:latin typeface="Monotype Corsiva" pitchFamily="66" charset="0"/>
              </a:rPr>
              <a:t> </a:t>
            </a:r>
          </a:p>
          <a:p>
            <a:pPr algn="ctr">
              <a:buNone/>
            </a:pPr>
            <a:r>
              <a:rPr lang="ru-RU" sz="6200" dirty="0" smtClean="0">
                <a:solidFill>
                  <a:srgbClr val="FF0000"/>
                </a:solidFill>
                <a:latin typeface="Monotype Corsiva" pitchFamily="66" charset="0"/>
              </a:rPr>
              <a:t>Спасибо за внимание!</a:t>
            </a:r>
            <a:endParaRPr lang="ru-RU" sz="62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85728"/>
            <a:ext cx="8001024" cy="6572272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О проекте</a:t>
            </a: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>Тип  проекта: 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информационно-творческий</a:t>
            </a: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>Участники проекта: 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дети второй младшей группы, родители воспитанников, воспитатель группы</a:t>
            </a: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>Срок реализации проекта: 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краткосрочный</a:t>
            </a: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>Формы работы: 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игровая, познавательная, продуктивная, работа с родителями</a:t>
            </a:r>
            <a:b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>Цель</a:t>
            </a:r>
            <a:b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Формирование общих представлений воспитанников о зимующих птицах , их образе жизни, характерных  признаках и связи с окружающей средой, роли человека в жизни птиц </a:t>
            </a:r>
            <a:b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  <a:t> Задачи</a:t>
            </a:r>
            <a:br>
              <a:rPr lang="ru-RU" sz="16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1. Познакомить детей с зимующими птицами. о роли человека в жизни зимующих птиц</a:t>
            </a:r>
            <a:b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2. Расширять знания об окружающем, о пользе птиц в природе ,о роли человека в жизни зимующих птиц </a:t>
            </a:r>
            <a:b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3. Пополнить предметно-развивающую среду по теме проекта.</a:t>
            </a:r>
            <a:b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Monotype Corsiva" pitchFamily="66" charset="0"/>
              </a:rPr>
              <a:t>4.Учить узнавать пернатых по внешнему виду.</a:t>
            </a:r>
            <a:br>
              <a:rPr lang="ru-RU" sz="16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Monotype Corsiva" pitchFamily="66" charset="0"/>
              </a:rPr>
              <a:t>5. Развивать речь, мышление, любознательность, воображение, обогащать словарный запас, развивать связную речь.</a:t>
            </a:r>
            <a:br>
              <a:rPr lang="ru-RU" sz="16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Monotype Corsiva" pitchFamily="66" charset="0"/>
              </a:rPr>
              <a:t>6.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Способствовать развитию творческих и интеллектуальных способностей воспитанников.</a:t>
            </a:r>
            <a:b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6. Воспитывать заботливое отношение к птицам, научить правильно подкармливать птиц.</a:t>
            </a:r>
            <a:b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7. Укреплять </a:t>
            </a:r>
            <a:r>
              <a:rPr lang="ru-RU" sz="1600" dirty="0" err="1" smtClean="0">
                <a:solidFill>
                  <a:srgbClr val="002060"/>
                </a:solidFill>
                <a:latin typeface="Monotype Corsiva" pitchFamily="66" charset="0"/>
              </a:rPr>
              <a:t>детско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- родительские отношения: привлечь воспитанников и родителей к помощи птицам в трудных зимних условиях. </a:t>
            </a:r>
            <a:b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16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latin typeface="Monotype Corsiva" pitchFamily="66" charset="0"/>
              </a:rPr>
              <a:t>         Актуальность проекта  </a:t>
            </a:r>
            <a:r>
              <a:rPr lang="ru-RU" i="1" dirty="0" smtClean="0">
                <a:solidFill>
                  <a:srgbClr val="FF0000"/>
                </a:solidFill>
              </a:rPr>
              <a:t>                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>
                <a:latin typeface="Monotype Corsiva" pitchFamily="66" charset="0"/>
                <a:cs typeface="Angsana New" pitchFamily="18" charset="-34"/>
              </a:rPr>
              <a:t>С наступлением холодов на наш участок , на деревья и  кустарники перед окнами группы стало прилетать много птиц, Дети это заметили и заинтересовались, почему так много прилетает птиц к тем местам, где живут люди? В холодное время года перед зимующими птицами встают жизненно важные вопросы- как прокормиться, Доступной пищи становится значительно меньше, но потребность в ней возрастает. Иногда естественный корм становится практически недоступным, поэтому многие птицы не могут пережить зиму и погибают. Задача взрослых- дать детям элементарные знания о том, чем кормить птиц зимой, воспитывать интерес  к нашим соседям по планете- птицам, заботиться о них, радоваться от сознания того, что делясь крохами, можно спасти птиц от гибели зимой.</a:t>
            </a:r>
            <a:endParaRPr lang="ru-RU" sz="2000" dirty="0">
              <a:latin typeface="Monotype Corsiva" pitchFamily="66" charset="0"/>
              <a:cs typeface="Angsana New" pitchFamily="18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500174"/>
            <a:ext cx="7643834" cy="52149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Этапы реализации проекта</a:t>
            </a:r>
            <a:b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1 этап – подготовительный</a:t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2 этап – основной (практический)</a:t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3 этап – заключительный</a:t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Подготовительный  этап</a:t>
            </a:r>
            <a:b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Monotype Corsiva" pitchFamily="66" charset="0"/>
              </a:rPr>
              <a:t>Определение уровня знаний детей о зимующих птицах</a:t>
            </a:r>
            <a:br>
              <a:rPr lang="ru-RU" sz="18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Monotype Corsiva" pitchFamily="66" charset="0"/>
              </a:rPr>
              <a:t>Определение темы , задач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 Создание необходимых условий для реализации проекта</a:t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 Перспективное планирование проекта</a:t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 Разработка и накопление методических материалов по проблеме</a:t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Основной (практический)  этап</a:t>
            </a:r>
            <a:b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Внедрение в воспитательно-образовательный процесс эффективных методов и приемов по расширению знаний дошкольников о зимующих птицах</a:t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  <a:t>Домашние задания родителям</a:t>
            </a:r>
            <a:br>
              <a:rPr lang="ru-RU" sz="1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  <a:t>Рекомендации на совместные прогулки</a:t>
            </a:r>
            <a:b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  <a:t> Совместно с ребенком сделать кормушку</a:t>
            </a:r>
            <a:b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  <a:t> Подсыпая корм, развивать словарный запас ребенка</a:t>
            </a:r>
            <a:b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  <a:t> Заучивание стихотворений о зимующих птицах</a:t>
            </a:r>
            <a:b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  <a:t> Рассмотреть зимующих птиц на иллюстрациях в книгах и журналах.</a:t>
            </a:r>
            <a:b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  <a:t>Совместно с детьми раскрасить зимующих птиц</a:t>
            </a:r>
            <a:b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rgbClr val="002060"/>
                </a:solidFill>
                <a:latin typeface="Monotype Corsiva" pitchFamily="66" charset="0"/>
              </a:rPr>
              <a:t>Выполнение  проекта проводилось в трех направлениях:  Работа воспитателя с  детьми , самостоятельная деятельность детей, совместная деятельность родителей и детей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  <a:latin typeface="Monotype Corsiva" pitchFamily="66" charset="0"/>
              </a:rPr>
              <a:t>Ожидаемые результаты реализации проекта</a:t>
            </a:r>
            <a:endParaRPr lang="ru-RU" i="1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- усвоение детьми знаний о зимующих птицах и их детенышах;</a:t>
            </a:r>
          </a:p>
          <a:p>
            <a:r>
              <a:rPr lang="ru-RU" sz="2400" dirty="0" smtClean="0">
                <a:latin typeface="Monotype Corsiva" pitchFamily="66" charset="0"/>
              </a:rPr>
              <a:t>-определение среды обитания;</a:t>
            </a:r>
          </a:p>
          <a:p>
            <a:r>
              <a:rPr lang="ru-RU" sz="2400" dirty="0" smtClean="0">
                <a:latin typeface="Monotype Corsiva" pitchFamily="66" charset="0"/>
              </a:rPr>
              <a:t>-установление причинно- следственных связей между образом жизни и средой обитания;</a:t>
            </a:r>
          </a:p>
          <a:p>
            <a:r>
              <a:rPr lang="ru-RU" sz="2400" dirty="0" smtClean="0">
                <a:latin typeface="Monotype Corsiva" pitchFamily="66" charset="0"/>
              </a:rPr>
              <a:t>развитие у детей любознательности, творческих способностей, познавательной активности, коммуникативных навыков;</a:t>
            </a:r>
          </a:p>
          <a:p>
            <a:r>
              <a:rPr lang="ru-RU" sz="2400" dirty="0" smtClean="0">
                <a:latin typeface="Monotype Corsiva" pitchFamily="66" charset="0"/>
              </a:rPr>
              <a:t>-заинтересованность детей , совместно с родителями, в заботе о птицах, желание помогать  им в зимний период     ( изготовление кормушек, подкормка птиц зимой)</a:t>
            </a:r>
          </a:p>
          <a:p>
            <a:pPr>
              <a:buNone/>
            </a:pP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7143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 </a:t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  Реализация проекта</a:t>
            </a:r>
            <a:b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1214422"/>
            <a:ext cx="8072462" cy="5286412"/>
          </a:xfrm>
        </p:spPr>
        <p:txBody>
          <a:bodyPr/>
          <a:lstStyle/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Игровая деятельность</a:t>
            </a: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Дидактические игры: 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«Один – много», «Назови ласково», «Кто лишний», «Угадай , какой птицы не стало», «Летает – не летает» ,«Большой -маленький»;</a:t>
            </a: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Настольно-печатные игры: 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«Домино» (птицы), Разрезные картинки «Собери птицу»;</a:t>
            </a: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Пальчиковые игры: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 «Птички»; «Сорока – белобока»; </a:t>
            </a:r>
            <a:endParaRPr lang="ru-RU" sz="1800" u="sng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Сюжетно-ролевые игры: 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«Птичий двор», «Больница для птиц»;</a:t>
            </a: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Театрализация: 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 «Где обедал воробей»</a:t>
            </a: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Подвижные игры: 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«Воробушки и кот», «Воробушки и автомобиль», «Птички в </a:t>
            </a:r>
            <a:r>
              <a:rPr lang="ru-RU" sz="1800" dirty="0" err="1" smtClean="0">
                <a:solidFill>
                  <a:srgbClr val="002060"/>
                </a:solidFill>
                <a:latin typeface="Monotype Corsiva" pitchFamily="66" charset="0"/>
              </a:rPr>
              <a:t>гнезышках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Познавательная деятельность</a:t>
            </a: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Формирование целостной картины мира</a:t>
            </a:r>
          </a:p>
          <a:p>
            <a:pPr algn="l"/>
            <a:r>
              <a:rPr lang="ru-RU" sz="1800" u="sng" dirty="0" smtClean="0">
                <a:solidFill>
                  <a:srgbClr val="C00000"/>
                </a:solidFill>
                <a:latin typeface="Monotype Corsiva" pitchFamily="66" charset="0"/>
              </a:rPr>
              <a:t>«Птицы»</a:t>
            </a:r>
            <a:endParaRPr lang="ru-RU" sz="1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Цель: Познакомить с особенностями внешнего вида и поведения птиц. Развивать мышление;  пополнять и активизировать словарь, развивать мышление.</a:t>
            </a:r>
          </a:p>
          <a:p>
            <a:pPr algn="l"/>
            <a:endParaRPr lang="ru-RU" sz="1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642942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Реализация проекта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357298"/>
            <a:ext cx="7858148" cy="51435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600" u="sng" dirty="0" smtClean="0">
                <a:solidFill>
                  <a:srgbClr val="002060"/>
                </a:solidFill>
                <a:latin typeface="Monotype Corsiva" pitchFamily="66" charset="0"/>
              </a:rPr>
              <a:t>Формирование элементарных математических познаний (ФЭМП)</a:t>
            </a:r>
          </a:p>
          <a:p>
            <a:pPr algn="l"/>
            <a:r>
              <a:rPr lang="ru-RU" sz="1600" dirty="0" smtClean="0">
                <a:solidFill>
                  <a:srgbClr val="FF0000"/>
                </a:solidFill>
                <a:latin typeface="Monotype Corsiva" pitchFamily="66" charset="0"/>
              </a:rPr>
              <a:t>«Сколько птиц к кормушке нашей прилетело?»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Цель: Учить сравнивать совокупность предметов, различать, где один предмет, а где много.</a:t>
            </a:r>
          </a:p>
          <a:p>
            <a:pPr algn="l"/>
            <a:r>
              <a:rPr lang="ru-RU" sz="1600" u="sng" dirty="0" smtClean="0">
                <a:solidFill>
                  <a:srgbClr val="002060"/>
                </a:solidFill>
                <a:latin typeface="Monotype Corsiva" pitchFamily="66" charset="0"/>
              </a:rPr>
              <a:t>Беседы: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 «Что ты знаешь о зимующих птицах?»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Цель: Выявить уровень знаний детей о зимующих птицах.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«Меню птиц»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Цель: Познакомить детей с видами подкормки птиц в зимний период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«Зимние гости»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Цель: Расширить представления детей о зимующих птицах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«Зачем помогать птицам зимой?»</a:t>
            </a:r>
          </a:p>
          <a:p>
            <a:pPr algn="l"/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Цель: Воспитание бережного отношения к живой  природе</a:t>
            </a:r>
          </a:p>
          <a:p>
            <a:pPr algn="l"/>
            <a:r>
              <a:rPr lang="ru-RU" sz="1600" u="sng" dirty="0" smtClean="0">
                <a:solidFill>
                  <a:srgbClr val="002060"/>
                </a:solidFill>
                <a:latin typeface="Monotype Corsiva" pitchFamily="66" charset="0"/>
              </a:rPr>
              <a:t> Решение проблемной ситуации: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«Что  может произойти, если не подкармливать птиц зимой»</a:t>
            </a:r>
          </a:p>
          <a:p>
            <a:pPr algn="l"/>
            <a:r>
              <a:rPr lang="ru-RU" sz="1600" dirty="0" smtClean="0">
                <a:solidFill>
                  <a:srgbClr val="FF0000"/>
                </a:solidFill>
                <a:latin typeface="Monotype Corsiva" pitchFamily="66" charset="0"/>
              </a:rPr>
              <a:t>Труд 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– изготовление кормушек, чистка кормушек, подкормка птиц.</a:t>
            </a:r>
          </a:p>
          <a:p>
            <a:pPr algn="l"/>
            <a:r>
              <a:rPr lang="ru-RU" sz="1600" dirty="0" smtClean="0">
                <a:solidFill>
                  <a:srgbClr val="FF0000"/>
                </a:solidFill>
                <a:latin typeface="Monotype Corsiva" pitchFamily="66" charset="0"/>
              </a:rPr>
              <a:t>Коммуникация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1600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чтение русской народной сказки «Воробушек – воробей»; чтение стихотворений: С.Я.Маршака – «Где обедал воробей?», «Кто колечко найдет?»;</a:t>
            </a:r>
            <a:r>
              <a:rPr lang="ru-RU" sz="1600" dirty="0" err="1" smtClean="0">
                <a:solidFill>
                  <a:srgbClr val="002060"/>
                </a:solidFill>
                <a:latin typeface="Monotype Corsiva" pitchFamily="66" charset="0"/>
              </a:rPr>
              <a:t>Н.Грибачевой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– «»</a:t>
            </a:r>
            <a:r>
              <a:rPr lang="ru-RU" sz="1600" dirty="0" err="1" smtClean="0">
                <a:solidFill>
                  <a:srgbClr val="002060"/>
                </a:solidFill>
                <a:latin typeface="Monotype Corsiva" pitchFamily="66" charset="0"/>
              </a:rPr>
              <a:t>Ну,морозы,ну</a:t>
            </a:r>
            <a:r>
              <a:rPr lang="ru-RU" sz="1600" dirty="0" smtClean="0">
                <a:solidFill>
                  <a:srgbClr val="002060"/>
                </a:solidFill>
                <a:latin typeface="Monotype Corsiva" pitchFamily="66" charset="0"/>
              </a:rPr>
              <a:t> ,,морозы»,А.Яшина «Покормите птиц зимой»,чтение рассказа М.Зощенко «Умная птичка». Обсуждение пословиц, поговорок; отгадывание загадок; рассматривание иллюстраций с изображением зимующих птиц.</a:t>
            </a:r>
          </a:p>
          <a:p>
            <a:pPr algn="l"/>
            <a:endParaRPr lang="ru-RU" sz="1800" u="sng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2000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785818"/>
          </a:xfrm>
        </p:spPr>
        <p:txBody>
          <a:bodyPr/>
          <a:lstStyle/>
          <a:p>
            <a:r>
              <a:rPr lang="ru-RU" sz="24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Реализация проекта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1071546"/>
            <a:ext cx="7929586" cy="5429288"/>
          </a:xfrm>
        </p:spPr>
        <p:txBody>
          <a:bodyPr>
            <a:normAutofit lnSpcReduction="10000"/>
          </a:bodyPr>
          <a:lstStyle/>
          <a:p>
            <a:pPr algn="l"/>
            <a:endParaRPr lang="ru-RU" sz="24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Оформление уголка книги( подбор книг о птицах)</a:t>
            </a:r>
          </a:p>
          <a:p>
            <a:pPr algn="l"/>
            <a:r>
              <a:rPr lang="ru-RU" sz="1800" dirty="0" smtClean="0">
                <a:solidFill>
                  <a:schemeClr val="tx2"/>
                </a:solidFill>
                <a:latin typeface="Monotype Corsiva" pitchFamily="66" charset="0"/>
              </a:rPr>
              <a:t>Цель: Расширить представления детей о зимующих птицах, их особенностях, повадках. Воспитание любви к пернатым друзьям.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Художественное творчество</a:t>
            </a: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Рисование:</a:t>
            </a:r>
            <a:endParaRPr lang="ru-RU" sz="1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«Птички» 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(раскрашивание карандашами)</a:t>
            </a: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Цель: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 Вызвать интерес к  рисованию. Учить раскрашивать, повторяя очертания нарисованной фигуры.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«Волшебное превращение»</a:t>
            </a:r>
            <a:endParaRPr lang="ru-RU" sz="18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Цель: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 Учить детей рисовать ладошки. Развивать наглядно-образное мышление, воображение. Воспитывать интерес к природе и отражению впечатлений в изобразительной деятельности.</a:t>
            </a: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Лепка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«Птицы клюют зернышки на кормушке» 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 (сюжетная)</a:t>
            </a:r>
          </a:p>
          <a:p>
            <a:pPr algn="l"/>
            <a:r>
              <a:rPr lang="ru-RU" sz="1800" u="sng" dirty="0" smtClean="0">
                <a:solidFill>
                  <a:srgbClr val="002060"/>
                </a:solidFill>
                <a:latin typeface="Monotype Corsiva" pitchFamily="66" charset="0"/>
              </a:rPr>
              <a:t>Цель: </a:t>
            </a:r>
            <a:r>
              <a:rPr lang="ru-RU" sz="1800" dirty="0" smtClean="0">
                <a:solidFill>
                  <a:srgbClr val="002060"/>
                </a:solidFill>
                <a:latin typeface="Monotype Corsiva" pitchFamily="66" charset="0"/>
              </a:rPr>
              <a:t>Вызвать интерес к созданию композиции. Инициировать дополнение и обыгрывание композиции. Развивать чувство формы и композиции.</a:t>
            </a:r>
          </a:p>
          <a:p>
            <a:pPr algn="l"/>
            <a:endParaRPr lang="ru-RU" sz="1800" u="sng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Monotype Corsiva" pitchFamily="66" charset="0"/>
              </a:rPr>
              <a:t>                  Реализация проекта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214422"/>
            <a:ext cx="7786710" cy="5429288"/>
          </a:xfrm>
        </p:spPr>
        <p:txBody>
          <a:bodyPr/>
          <a:lstStyle/>
          <a:p>
            <a:pPr algn="l"/>
            <a:r>
              <a:rPr lang="ru-RU" sz="1800" u="sng" dirty="0" smtClean="0">
                <a:solidFill>
                  <a:schemeClr val="tx2"/>
                </a:solidFill>
                <a:latin typeface="Monotype Corsiva" pitchFamily="66" charset="0"/>
              </a:rPr>
              <a:t>Аппликация</a:t>
            </a:r>
          </a:p>
          <a:p>
            <a:pPr algn="l"/>
            <a:r>
              <a:rPr lang="ru-RU" sz="1800" dirty="0" smtClean="0">
                <a:solidFill>
                  <a:schemeClr val="tx2"/>
                </a:solidFill>
                <a:latin typeface="Monotype Corsiva" pitchFamily="66" charset="0"/>
              </a:rPr>
              <a:t>«</a:t>
            </a:r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Снегири» </a:t>
            </a:r>
          </a:p>
          <a:p>
            <a:pPr algn="l"/>
            <a:r>
              <a:rPr lang="ru-RU" sz="1800" u="sng" dirty="0" smtClean="0">
                <a:solidFill>
                  <a:schemeClr val="tx2"/>
                </a:solidFill>
                <a:latin typeface="Monotype Corsiva" pitchFamily="66" charset="0"/>
              </a:rPr>
              <a:t>Музыка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Аудиозапись «Голоса птиц».</a:t>
            </a:r>
          </a:p>
          <a:p>
            <a:pPr algn="l"/>
            <a:r>
              <a:rPr lang="ru-RU" sz="1800" u="sng" dirty="0" smtClean="0">
                <a:solidFill>
                  <a:schemeClr val="tx2"/>
                </a:solidFill>
                <a:latin typeface="Monotype Corsiva" pitchFamily="66" charset="0"/>
              </a:rPr>
              <a:t>Самостоятельная деятельность детей: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Беседы о птицах;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Рассматривание зимующих птиц на иллюстрациях в книгах и журналах;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Рассматривание сюжетных картин и фотографий;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Настольно- печатные игры, игры-вкладыши, разрезные картинки, трафареты;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Наблюдение за птицами на прогулках,; Птичьи следы;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Экскурсии по территории дошкольного отделения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Открытие «Птичьей столовой»; Подкормка птиц;</a:t>
            </a:r>
          </a:p>
          <a:p>
            <a:pPr algn="l"/>
            <a:r>
              <a:rPr lang="ru-RU" sz="1800" dirty="0" smtClean="0">
                <a:solidFill>
                  <a:srgbClr val="FF0000"/>
                </a:solidFill>
                <a:latin typeface="Monotype Corsiva" pitchFamily="66" charset="0"/>
              </a:rPr>
              <a:t>Подвижные игры: «Воробушки и кот», «Птички и птенчики»»Воробушки и автомобиль»;</a:t>
            </a:r>
          </a:p>
          <a:p>
            <a:pPr algn="l"/>
            <a:endParaRPr lang="ru-RU" sz="1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l"/>
            <a:endParaRPr lang="ru-RU" sz="1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l"/>
            <a:endParaRPr lang="ru-RU" sz="1800" u="sng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2000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l"/>
            <a:endParaRPr lang="ru-RU" sz="2800" u="sng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903</TotalTime>
  <Words>901</Words>
  <Application>Microsoft Office PowerPoint</Application>
  <PresentationFormat>Экран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Презентация PowerPoint</vt:lpstr>
      <vt:lpstr>                       О проекте Тип  проекта: информационно-творческий Участники проекта: дети второй младшей группы, родители воспитанников, воспитатель группы Срок реализации проекта: краткосрочный Формы работы: игровая, познавательная, продуктивная, работа с родителями Цель Формирование общих представлений воспитанников о зимующих птицах , их образе жизни, характерных  признаках и связи с окружающей средой, роли человека в жизни птиц   Задачи 1. Познакомить детей с зимующими птицами. о роли человека в жизни зимующих птиц 2. Расширять знания об окружающем, о пользе птиц в природе ,о роли человека в жизни зимующих птиц  3. Пополнить предметно-развивающую среду по теме проекта. 4.Учить узнавать пернатых по внешнему виду. 5. Развивать речь, мышление, любознательность, воображение, обогащать словарный запас, развивать связную речь. 6.Способствовать развитию творческих и интеллектуальных способностей воспитанников. 6. Воспитывать заботливое отношение к птицам, научить правильно подкармливать птиц. 7. Укреплять детско- родительские отношения: привлечь воспитанников и родителей к помощи птицам в трудных зимних условиях.  </vt:lpstr>
      <vt:lpstr>         Актуальность проекта                  </vt:lpstr>
      <vt:lpstr> Этапы реализации проекта 1 этап – подготовительный 2 этап – основной (практический) 3 этап – заключительный Подготовительный  этап Определение уровня знаний детей о зимующих птицах Определение темы , задач  Создание необходимых условий для реализации проекта  Перспективное планирование проекта  Разработка и накопление методических материалов по проблеме Основной (практический)  этап Внедрение в воспитательно-образовательный процесс эффективных методов и приемов по расширению знаний дошкольников о зимующих птицах Домашние задания родителям Рекомендации на совместные прогулки  Совместно с ребенком сделать кормушку  Подсыпая корм, развивать словарный запас ребенка  Заучивание стихотворений о зимующих птицах  Рассмотреть зимующих птиц на иллюстрациях в книгах и журналах. Совместно с детьми раскрасить зимующих птиц   Выполнение  проекта проводилось в трех направлениях:  Работа воспитателя с  детьми , самостоятельная деятельность детей, совместная деятельность родителей и детей      </vt:lpstr>
      <vt:lpstr>Ожидаемые результаты реализации проекта</vt:lpstr>
      <vt:lpstr>                                                                                      Реализация проекта </vt:lpstr>
      <vt:lpstr>                                     Реализация проекта</vt:lpstr>
      <vt:lpstr>                                      Реализация проекта</vt:lpstr>
      <vt:lpstr>                  Реализация проекта</vt:lpstr>
      <vt:lpstr>           Реализация проекта</vt:lpstr>
      <vt:lpstr>                  </vt:lpstr>
      <vt:lpstr>Реализация проекта </vt:lpstr>
      <vt:lpstr>                            Заключительный этап</vt:lpstr>
      <vt:lpstr>А. Яшин</vt:lpstr>
      <vt:lpstr>Список используемой литературы: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oem</cp:lastModifiedBy>
  <cp:revision>144</cp:revision>
  <dcterms:created xsi:type="dcterms:W3CDTF">2013-12-07T07:39:13Z</dcterms:created>
  <dcterms:modified xsi:type="dcterms:W3CDTF">2019-12-12T09:20:13Z</dcterms:modified>
</cp:coreProperties>
</file>