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4095" r:id="rId2"/>
  </p:sldMasterIdLst>
  <p:notesMasterIdLst>
    <p:notesMasterId r:id="rId24"/>
  </p:notesMasterIdLst>
  <p:sldIdLst>
    <p:sldId id="256" r:id="rId3"/>
    <p:sldId id="324" r:id="rId4"/>
    <p:sldId id="318" r:id="rId5"/>
    <p:sldId id="290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3" r:id="rId14"/>
    <p:sldId id="334" r:id="rId15"/>
    <p:sldId id="335" r:id="rId16"/>
    <p:sldId id="340" r:id="rId17"/>
    <p:sldId id="341" r:id="rId18"/>
    <p:sldId id="336" r:id="rId19"/>
    <p:sldId id="337" r:id="rId20"/>
    <p:sldId id="338" r:id="rId21"/>
    <p:sldId id="332" r:id="rId22"/>
    <p:sldId id="273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EF2E6"/>
    <a:srgbClr val="FEEED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4747953-C2D6-4320-A35E-7E2878FB98C4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948CEBC-8B4E-4DFF-97C8-3992E16545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5739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9BDB9A-1816-48F4-8755-635240EDC5AF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398578B-314C-47F9-8221-83ABC1F69F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88304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817A4AB-20B4-4051-B78B-62760781720D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AD9872-3E39-4D0F-B2C0-90A1759FE5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57129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FA1DBD5-D7F1-45A0-B8C0-ACE0407D2969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197B480-2F02-4DD3-8F53-72D02B70BB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15589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1984444A-574D-4E22-A458-08FDCA5A928B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BB5A592-0BA5-4DE9-8C64-DB1FCF1A39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1742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B5DCF585-D4C8-45D8-AF3D-D7EC04261CAC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309107E0-04FB-4A81-9E6E-C70B9F0272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092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3FB17F7-75E4-4F1A-A893-636F5C6044D9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084792AF-F5DB-444D-9EF8-3FC9DEEC75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0610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FC3E6720-5B9F-4AEB-9FB6-B04E7BA1C390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41058195-CB4B-497F-A38B-C4D44E30D2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4584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908DE3CB-4E9E-4938-B4C0-681D4D231503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4457998B-8AC9-4CEE-8859-BDDB8F2383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7686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006525A-E237-486D-92B2-3BE3CCF7454C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63CD3D4A-6B1B-45DB-8923-0FFBB47EA5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522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9CD50269-AA8E-4CCF-BCAA-C77889FA5007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05506F6D-CB72-4A0C-82B4-6A89B05D5A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65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9FE5C0C2-4F78-445B-8DC9-BCB4C419FF13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625DAE6-40E9-4A7B-B7D7-5EA8702D1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2263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6323E1B-123D-4A2B-B1B7-31B0061DA451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9D2E719-912C-4662-8301-EC65E9FA4F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88059823"/>
      </p:ext>
    </p:extLst>
  </p:cSld>
  <p:clrMapOvr>
    <a:masterClrMapping/>
  </p:clrMapOvr>
  <p:transition spd="slow">
    <p:pull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B2984971-B2E2-4089-9059-FA79DBB07C71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3E5A2469-68D6-4416-812A-AF773860D2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5090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EE58C8D-9266-46CC-A931-C0D000A5E9C2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DD9F6D20-4607-4869-9B18-26E836221B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0329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1673E260-002B-4A93-89A2-5FA6E2F55DD9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3A7A44F-FDCB-4397-BE9E-ABB832D6DA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8888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C9AF750-DB90-4685-9AAD-9CBA7BB75619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6A9046-D691-4958-8F15-78F4DA1065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62978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6E4B42C-FD9B-49EF-8FC9-4668FFB8E6B6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D4F8B5A-E591-4B4E-9275-F1B5DB8CB9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42960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0C7CF2B-99F5-4F1D-8D31-46A68DC014D6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9455F60-EE75-4600-AA3E-E08EF468C1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158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F709729-9922-4C53-9233-6350A2FB1EDE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C9AD597-2030-4B4A-8032-118AAED107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13644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489B6B8-4205-4F2D-AB79-E61EE76608CC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C37CBB2-E93D-4F52-ACD4-7B0EE8BF05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1721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B2244FC-A86D-46A8-957E-EB5741355D60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F6A7F6-F15B-452A-BC5F-95F077A019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8196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94C1FB4-6F3B-4B79-9EAE-E62197DB0602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7508BF5-A931-4E96-B066-86F42CC2F8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071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lumMod val="63000"/>
                <a:lumOff val="37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05D4A58-A768-452F-9310-FD2F3A246023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68F3763-646A-4DBE-B7FF-9B307B37F1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1" r:id="rId1"/>
    <p:sldLayoutId id="2147484782" r:id="rId2"/>
    <p:sldLayoutId id="2147484783" r:id="rId3"/>
    <p:sldLayoutId id="2147484784" r:id="rId4"/>
    <p:sldLayoutId id="2147484785" r:id="rId5"/>
    <p:sldLayoutId id="2147484786" r:id="rId6"/>
    <p:sldLayoutId id="2147484787" r:id="rId7"/>
    <p:sldLayoutId id="2147484788" r:id="rId8"/>
    <p:sldLayoutId id="2147484789" r:id="rId9"/>
    <p:sldLayoutId id="2147484790" r:id="rId10"/>
    <p:sldLayoutId id="21474847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B5BEA74-2654-4389-A069-FA7A3239A0AE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3008C14-9953-436E-958C-6A2E6EA96D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4" r:id="rId1"/>
    <p:sldLayoutId id="2147484825" r:id="rId2"/>
    <p:sldLayoutId id="2147484826" r:id="rId3"/>
    <p:sldLayoutId id="2147484827" r:id="rId4"/>
    <p:sldLayoutId id="2147484828" r:id="rId5"/>
    <p:sldLayoutId id="2147484829" r:id="rId6"/>
    <p:sldLayoutId id="2147484830" r:id="rId7"/>
    <p:sldLayoutId id="2147484831" r:id="rId8"/>
    <p:sldLayoutId id="2147484832" r:id="rId9"/>
    <p:sldLayoutId id="2147484833" r:id="rId10"/>
    <p:sldLayoutId id="21474848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628" y="5777880"/>
            <a:ext cx="4032448" cy="10801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Учителя – дефектологи: </a:t>
            </a:r>
            <a:r>
              <a:rPr lang="ru-RU" b="1" dirty="0" err="1" smtClean="0"/>
              <a:t>ГуськоваВ.А</a:t>
            </a:r>
            <a:r>
              <a:rPr lang="ru-RU" b="1" dirty="0" smtClean="0"/>
              <a:t>.</a:t>
            </a:r>
          </a:p>
          <a:p>
            <a:pPr algn="ctr"/>
            <a:r>
              <a:rPr lang="ru-RU" b="1" dirty="0"/>
              <a:t> </a:t>
            </a:r>
            <a:r>
              <a:rPr lang="ru-RU" b="1" dirty="0" smtClean="0"/>
              <a:t>                                               Грачева Л.И.</a:t>
            </a:r>
            <a:endParaRPr lang="ru-RU" b="1" dirty="0"/>
          </a:p>
        </p:txBody>
      </p:sp>
      <p:sp>
        <p:nvSpPr>
          <p:cNvPr id="111618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857364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tx1"/>
                </a:solidFill>
              </a:rPr>
              <a:t>Муниципальное бюджетное дошкольное образовательное учреждение </a:t>
            </a:r>
            <a:br>
              <a:rPr lang="ru-RU" altLang="ru-RU" sz="2400" b="1" dirty="0" smtClean="0">
                <a:solidFill>
                  <a:schemeClr val="tx1"/>
                </a:solidFill>
              </a:rPr>
            </a:br>
            <a:r>
              <a:rPr lang="ru-RU" altLang="ru-RU" sz="2400" b="1" dirty="0" smtClean="0">
                <a:solidFill>
                  <a:schemeClr val="tx1"/>
                </a:solidFill>
              </a:rPr>
              <a:t>«Детский сад №78» «</a:t>
            </a:r>
            <a:r>
              <a:rPr lang="ru-RU" altLang="ru-RU" sz="2400" b="1" dirty="0" err="1" smtClean="0">
                <a:solidFill>
                  <a:schemeClr val="tx1"/>
                </a:solidFill>
              </a:rPr>
              <a:t>Лесовичок</a:t>
            </a:r>
            <a:r>
              <a:rPr lang="ru-RU" altLang="ru-RU" sz="2400" b="1" dirty="0" smtClean="0">
                <a:solidFill>
                  <a:schemeClr val="tx1"/>
                </a:solidFill>
              </a:rPr>
              <a:t>"</a:t>
            </a:r>
          </a:p>
        </p:txBody>
      </p:sp>
      <p:sp useBgFill="1">
        <p:nvSpPr>
          <p:cNvPr id="1116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950" y="1412875"/>
            <a:ext cx="8856663" cy="3311525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ru-RU" alt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eaLnBrk="1" hangingPunct="1">
              <a:lnSpc>
                <a:spcPct val="80000"/>
              </a:lnSpc>
            </a:pPr>
            <a:endParaRPr lang="ru-RU" alt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40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4000" b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Тифлокоррекционное</a:t>
            </a:r>
            <a:r>
              <a:rPr lang="ru-RU" altLang="ru-RU" sz="4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обучение слабовидящих дошкольников по системе Л. Брайля </a:t>
            </a:r>
            <a:r>
              <a:rPr lang="ru-RU" altLang="ru-RU" sz="40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(из опыта работа учителей-дефектологов)</a:t>
            </a:r>
            <a:endParaRPr lang="ru-RU" altLang="ru-RU" sz="3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725602"/>
          </a:xfrm>
        </p:spPr>
        <p:txBody>
          <a:bodyPr>
            <a:normAutofit/>
          </a:bodyPr>
          <a:lstStyle/>
          <a:p>
            <a:pPr eaLnBrk="0" hangingPunct="0"/>
            <a:r>
              <a:rPr lang="ru-RU" sz="3200" b="1" dirty="0" smtClean="0">
                <a:solidFill>
                  <a:srgbClr val="0070C0"/>
                </a:solidFill>
                <a:cs typeface="Times New Roman" pitchFamily="18" charset="0"/>
              </a:rPr>
              <a:t>2 этап</a:t>
            </a:r>
            <a:r>
              <a:rPr lang="ru-RU" sz="3200" b="1" dirty="0" smtClean="0">
                <a:solidFill>
                  <a:schemeClr val="tx1"/>
                </a:solidFill>
                <a:cs typeface="Times New Roman" pitchFamily="18" charset="0"/>
              </a:rPr>
              <a:t>     </a:t>
            </a:r>
            <a:r>
              <a:rPr lang="ru-RU" sz="2800" b="1" dirty="0" smtClean="0">
                <a:solidFill>
                  <a:schemeClr val="tx1"/>
                </a:solidFill>
                <a:cs typeface="Times New Roman" pitchFamily="18" charset="0"/>
              </a:rPr>
              <a:t>Пальчиковые игры, массаж. 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      </a:t>
            </a:r>
            <a:r>
              <a:rPr lang="ru-RU" sz="2800" b="1" dirty="0" smtClean="0">
                <a:solidFill>
                  <a:schemeClr val="tx1"/>
                </a:solidFill>
                <a:cs typeface="Times New Roman" pitchFamily="18" charset="0"/>
              </a:rPr>
              <a:t>Выполнение различных фигур пальцами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Содержимое 3" descr="C:\Users\Сад\Desktop\работа\фото\Л.И\100SSCAM\S630030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85926"/>
            <a:ext cx="4246784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3143248"/>
            <a:ext cx="4024309" cy="301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868478"/>
          </a:xfrm>
        </p:spPr>
        <p:txBody>
          <a:bodyPr>
            <a:normAutofit fontScale="90000"/>
          </a:bodyPr>
          <a:lstStyle/>
          <a:p>
            <a:pPr eaLnBrk="0" hangingPunct="0"/>
            <a:r>
              <a:rPr lang="ru-RU" sz="3600" b="1" dirty="0" smtClean="0">
                <a:solidFill>
                  <a:srgbClr val="0070C0"/>
                </a:solidFill>
                <a:cs typeface="Times New Roman" pitchFamily="18" charset="0"/>
              </a:rPr>
              <a:t>3 этап   </a:t>
            </a:r>
            <a:r>
              <a:rPr lang="ru-RU" sz="3100" b="1" dirty="0" smtClean="0">
                <a:solidFill>
                  <a:schemeClr val="tx1"/>
                </a:solidFill>
                <a:cs typeface="Times New Roman" pitchFamily="18" charset="0"/>
              </a:rPr>
              <a:t>Обучение правильному обследованию предметов. Рельефная унификация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Сад\Desktop\работа\фото\Л.И\100SSCAM\S630036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928802"/>
            <a:ext cx="2700000" cy="3715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9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643050"/>
            <a:ext cx="3132000" cy="234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9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928803"/>
            <a:ext cx="2700000" cy="3599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5" cstate="print"/>
          <a:srcRect l="11448"/>
          <a:stretch>
            <a:fillRect/>
          </a:stretch>
        </p:blipFill>
        <p:spPr bwMode="auto">
          <a:xfrm>
            <a:off x="3071802" y="4143380"/>
            <a:ext cx="3071834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71480"/>
            <a:ext cx="7772400" cy="1500198"/>
          </a:xfrm>
        </p:spPr>
        <p:txBody>
          <a:bodyPr>
            <a:normAutofit fontScale="90000"/>
          </a:bodyPr>
          <a:lstStyle/>
          <a:p>
            <a:pPr algn="ctr" eaLnBrk="0" hangingPunct="0"/>
            <a:r>
              <a:rPr lang="ru-RU" sz="3600" b="1" dirty="0" smtClean="0">
                <a:solidFill>
                  <a:srgbClr val="0070C0"/>
                </a:solidFill>
                <a:cs typeface="Times New Roman" pitchFamily="18" charset="0"/>
              </a:rPr>
              <a:t>4 этап  </a:t>
            </a:r>
            <a:r>
              <a:rPr lang="ru-RU" sz="3100" b="1" dirty="0" smtClean="0">
                <a:solidFill>
                  <a:schemeClr val="tx1"/>
                </a:solidFill>
              </a:rPr>
              <a:t>Работа на макро- и </a:t>
            </a:r>
            <a:r>
              <a:rPr lang="ru-RU" sz="3100" b="1" dirty="0" err="1" smtClean="0">
                <a:solidFill>
                  <a:schemeClr val="tx1"/>
                </a:solidFill>
              </a:rPr>
              <a:t>микроплоскости</a:t>
            </a:r>
            <a:r>
              <a:rPr lang="ru-RU" sz="3100" b="1" dirty="0" smtClean="0">
                <a:solidFill>
                  <a:schemeClr val="tx1"/>
                </a:solidFill>
              </a:rPr>
              <a:t> </a:t>
            </a:r>
            <a:r>
              <a:rPr lang="ru-RU" sz="3100" b="1" dirty="0" err="1" smtClean="0">
                <a:solidFill>
                  <a:schemeClr val="tx1"/>
                </a:solidFill>
              </a:rPr>
              <a:t>и</a:t>
            </a:r>
            <a:r>
              <a:rPr lang="ru-RU" sz="3100" b="1" dirty="0" smtClean="0">
                <a:solidFill>
                  <a:schemeClr val="tx1"/>
                </a:solidFill>
              </a:rPr>
              <a:t> </a:t>
            </a:r>
            <a:r>
              <a:rPr lang="ru-RU" sz="3100" b="1" dirty="0" err="1" smtClean="0">
                <a:solidFill>
                  <a:schemeClr val="tx1"/>
                </a:solidFill>
              </a:rPr>
              <a:t>тифлостанках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Сад\Desktop\фото\SAM_0744.JPG"/>
          <p:cNvPicPr>
            <a:picLocks noGrp="1"/>
          </p:cNvPicPr>
          <p:nvPr>
            <p:ph idx="1"/>
          </p:nvPr>
        </p:nvPicPr>
        <p:blipFill>
          <a:blip r:embed="rId2" cstate="print"/>
          <a:srcRect r="6771"/>
          <a:stretch>
            <a:fillRect/>
          </a:stretch>
        </p:blipFill>
        <p:spPr bwMode="auto">
          <a:xfrm>
            <a:off x="3000364" y="4000504"/>
            <a:ext cx="3204569" cy="2572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428736"/>
            <a:ext cx="3204000" cy="240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428736"/>
            <a:ext cx="3204000" cy="240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93991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период: </a:t>
            </a:r>
            <a:r>
              <a:rPr lang="ru-RU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Учимся - играя!</a:t>
            </a:r>
            <a:r>
              <a:rPr lang="ru-RU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»</a:t>
            </a:r>
            <a:br>
              <a:rPr lang="ru-RU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(старший возраст)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714488"/>
            <a:ext cx="8501122" cy="4090998"/>
          </a:xfrm>
        </p:spPr>
        <p:txBody>
          <a:bodyPr/>
          <a:lstStyle/>
          <a:p>
            <a:pPr algn="ctr" eaLnBrk="0" hangingPunct="0">
              <a:buNone/>
            </a:pPr>
            <a:r>
              <a:rPr lang="ru-RU" b="1" dirty="0" smtClean="0">
                <a:solidFill>
                  <a:srgbClr val="800080"/>
                </a:solidFill>
                <a:latin typeface="Calibri" pitchFamily="34" charset="0"/>
                <a:cs typeface="Times New Roman" pitchFamily="18" charset="0"/>
              </a:rPr>
              <a:t>1 этап 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Работа с карточкой по принципу расположения </a:t>
            </a:r>
            <a:r>
              <a:rPr lang="ru-RU" sz="2400" b="1" dirty="0" err="1" smtClean="0">
                <a:latin typeface="Calibri" pitchFamily="34" charset="0"/>
                <a:cs typeface="Calibri" pitchFamily="34" charset="0"/>
              </a:rPr>
              <a:t>брайлевского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ru-RU" sz="2400" b="1" dirty="0" err="1" smtClean="0">
                <a:latin typeface="Calibri" pitchFamily="34" charset="0"/>
                <a:cs typeface="Calibri" pitchFamily="34" charset="0"/>
              </a:rPr>
              <a:t>шеститочия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. Работа в повязке на глазах.</a:t>
            </a:r>
          </a:p>
          <a:p>
            <a:endParaRPr lang="ru-RU" dirty="0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071810"/>
            <a:ext cx="3714776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8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071810"/>
            <a:ext cx="3708000" cy="278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797040"/>
          </a:xfrm>
        </p:spPr>
        <p:txBody>
          <a:bodyPr>
            <a:normAutofit/>
          </a:bodyPr>
          <a:lstStyle/>
          <a:p>
            <a:pPr algn="ctr" eaLnBrk="0" hangingPunct="0"/>
            <a:r>
              <a:rPr lang="ru-RU" sz="3200" b="1" dirty="0" smtClean="0">
                <a:solidFill>
                  <a:srgbClr val="800080"/>
                </a:solidFill>
                <a:cs typeface="Times New Roman" pitchFamily="18" charset="0"/>
              </a:rPr>
              <a:t>2 этап    </a:t>
            </a:r>
            <a:r>
              <a:rPr lang="ru-RU" sz="3100" b="1" dirty="0" smtClean="0">
                <a:solidFill>
                  <a:schemeClr val="tx1"/>
                </a:solidFill>
                <a:cs typeface="Times New Roman" pitchFamily="18" charset="0"/>
              </a:rPr>
              <a:t>Работа на разном материале с </a:t>
            </a:r>
            <a:r>
              <a:rPr lang="ru-RU" sz="3100" b="1" dirty="0" err="1" smtClean="0">
                <a:solidFill>
                  <a:schemeClr val="tx1"/>
                </a:solidFill>
                <a:cs typeface="Times New Roman" pitchFamily="18" charset="0"/>
              </a:rPr>
              <a:t>брайлевскими</a:t>
            </a:r>
            <a:r>
              <a:rPr lang="ru-RU" sz="3100" b="1" dirty="0" smtClean="0">
                <a:solidFill>
                  <a:schemeClr val="tx1"/>
                </a:solidFill>
                <a:cs typeface="Times New Roman" pitchFamily="18" charset="0"/>
              </a:rPr>
              <a:t> буквами и цифрами.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70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643050"/>
            <a:ext cx="3312000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0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14818"/>
            <a:ext cx="3312000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0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571612"/>
            <a:ext cx="3357586" cy="2518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0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214818"/>
            <a:ext cx="3276000" cy="245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Школа «</a:t>
            </a:r>
            <a:r>
              <a:rPr lang="ru-RU" b="1" dirty="0" err="1" smtClean="0">
                <a:solidFill>
                  <a:srgbClr val="FF0000"/>
                </a:solidFill>
              </a:rPr>
              <a:t>Лесовичка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72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857232"/>
            <a:ext cx="374967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214810" y="1000108"/>
            <a:ext cx="4786346" cy="214314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i="1" dirty="0" smtClean="0"/>
              <a:t>Ц е л ь:  </a:t>
            </a:r>
            <a:r>
              <a:rPr lang="ru-RU" sz="2200" dirty="0" smtClean="0"/>
              <a:t>Формирование умений и навыков слабовидящих детей старшего дошкольного возраста по овладению системой обучения по Л. Брайлю </a:t>
            </a:r>
          </a:p>
          <a:p>
            <a:endParaRPr lang="ru-RU" dirty="0"/>
          </a:p>
        </p:txBody>
      </p:sp>
      <p:pic>
        <p:nvPicPr>
          <p:cNvPr id="272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357562"/>
            <a:ext cx="3786214" cy="300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Содержимое 8"/>
          <p:cNvSpPr txBox="1">
            <a:spLocks/>
          </p:cNvSpPr>
          <p:nvPr/>
        </p:nvSpPr>
        <p:spPr>
          <a:xfrm>
            <a:off x="142844" y="3500438"/>
            <a:ext cx="4929222" cy="3357562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r>
              <a:rPr lang="ru-RU" sz="2800" b="1" i="1" dirty="0" smtClean="0"/>
              <a:t>Задачи:</a:t>
            </a:r>
            <a:endParaRPr lang="ru-RU" sz="2800" dirty="0" smtClean="0"/>
          </a:p>
          <a:p>
            <a:pPr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ru-RU" sz="3200" dirty="0" smtClean="0">
                <a:latin typeface="Cambria" pitchFamily="18" charset="0"/>
                <a:ea typeface="Cambria" pitchFamily="18" charset="0"/>
              </a:rPr>
              <a:t>Закрепить навыки распознавания рельефно-точечного шрифта путем осязательного восприятия и тактильной чувствительности.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ru-RU" sz="3200" dirty="0" smtClean="0">
                <a:latin typeface="Cambria" pitchFamily="18" charset="0"/>
                <a:ea typeface="Cambria" pitchFamily="18" charset="0"/>
              </a:rPr>
              <a:t>Упражнять в классификации по принципу: соответствие количества точек на карточке с учетом  этажности домика.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ru-RU" sz="3200" dirty="0" smtClean="0">
                <a:latin typeface="Cambria" pitchFamily="18" charset="0"/>
                <a:ea typeface="Cambria" pitchFamily="18" charset="0"/>
              </a:rPr>
              <a:t>Развивать осязательное восприятие, мелкую моторику, ориентировку на микро- и </a:t>
            </a:r>
            <a:r>
              <a:rPr lang="ru-RU" sz="3200" dirty="0" err="1" smtClean="0">
                <a:latin typeface="Cambria" pitchFamily="18" charset="0"/>
                <a:ea typeface="Cambria" pitchFamily="18" charset="0"/>
              </a:rPr>
              <a:t>макроплоскости</a:t>
            </a:r>
            <a:r>
              <a:rPr lang="ru-RU" sz="3200" dirty="0" smtClean="0">
                <a:latin typeface="Cambria" pitchFamily="18" charset="0"/>
                <a:ea typeface="Cambria" pitchFamily="18" charset="0"/>
              </a:rPr>
              <a:t>, автоматизированные навыки синхронности действий руки и глаза.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4857760"/>
            <a:ext cx="8786874" cy="200024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/>
              <a:t>    </a:t>
            </a: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Авторское дидактическое пособие «Школа «</a:t>
            </a:r>
            <a:r>
              <a:rPr lang="ru-RU" sz="2000" b="1" dirty="0" err="1" smtClean="0">
                <a:solidFill>
                  <a:schemeClr val="tx1"/>
                </a:solidFill>
              </a:rPr>
              <a:t>Лесовичка</a:t>
            </a:r>
            <a:r>
              <a:rPr lang="ru-RU" sz="2000" b="1" dirty="0" smtClean="0">
                <a:solidFill>
                  <a:schemeClr val="tx1"/>
                </a:solidFill>
              </a:rPr>
              <a:t>» - представлено как комплексное, поэтапное обучение слабовидящих детей по системе      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 Л. Брайля, способствующее успешной адаптации, реабилитации и личностному росту детей с патологией зрения.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85728"/>
            <a:ext cx="342902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2082792"/>
          </a:xfrm>
        </p:spPr>
        <p:txBody>
          <a:bodyPr>
            <a:normAutofit fontScale="90000"/>
          </a:bodyPr>
          <a:lstStyle/>
          <a:p>
            <a:pPr algn="ctr" eaLnBrk="0" hangingPunct="0"/>
            <a:r>
              <a:rPr lang="ru-RU" sz="3600" b="1" dirty="0" smtClean="0">
                <a:solidFill>
                  <a:srgbClr val="800080"/>
                </a:solidFill>
                <a:cs typeface="Times New Roman" pitchFamily="18" charset="0"/>
              </a:rPr>
              <a:t>3 этап   </a:t>
            </a:r>
            <a:r>
              <a:rPr lang="ru-RU" sz="3100" b="1" dirty="0" smtClean="0">
                <a:solidFill>
                  <a:schemeClr val="tx1"/>
                </a:solidFill>
                <a:cs typeface="Times New Roman" pitchFamily="18" charset="0"/>
              </a:rPr>
              <a:t>Работа с кубиком – буквой</a:t>
            </a:r>
            <a:br>
              <a:rPr lang="ru-RU" sz="3100" b="1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cs typeface="Times New Roman" pitchFamily="18" charset="0"/>
              </a:rPr>
              <a:t>Работа на колодке по выкладке букв и цифр.</a:t>
            </a: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71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8"/>
            <a:ext cx="3357586" cy="2518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13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928802"/>
            <a:ext cx="3240000" cy="43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1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143380"/>
            <a:ext cx="336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725602"/>
          </a:xfrm>
        </p:spPr>
        <p:txBody>
          <a:bodyPr>
            <a:normAutofit fontScale="90000"/>
          </a:bodyPr>
          <a:lstStyle/>
          <a:p>
            <a:pPr algn="ctr" eaLnBrk="0" hangingPunct="0"/>
            <a:r>
              <a:rPr lang="ru-RU" sz="3600" b="1" dirty="0" smtClean="0">
                <a:solidFill>
                  <a:srgbClr val="800080"/>
                </a:solidFill>
                <a:latin typeface="Calibri" pitchFamily="34" charset="0"/>
                <a:cs typeface="Calibri" pitchFamily="34" charset="0"/>
              </a:rPr>
              <a:t>4 этап </a:t>
            </a:r>
            <a:r>
              <a:rPr lang="ru-RU" sz="31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Работа на колодке по составлению слов.</a:t>
            </a:r>
            <a:br>
              <a:rPr lang="ru-RU" sz="31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Знакомство с грифелем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428736"/>
            <a:ext cx="3240000" cy="2429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000504"/>
            <a:ext cx="3240000" cy="243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3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571612"/>
            <a:ext cx="3600000" cy="4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939916"/>
          </a:xfrm>
        </p:spPr>
        <p:txBody>
          <a:bodyPr>
            <a:normAutofit/>
          </a:bodyPr>
          <a:lstStyle/>
          <a:p>
            <a:pPr algn="ctr" eaLnBrk="0" hangingPunct="0"/>
            <a:r>
              <a:rPr lang="ru-RU" sz="3200" b="1" dirty="0" smtClean="0">
                <a:solidFill>
                  <a:srgbClr val="800080"/>
                </a:solidFill>
                <a:latin typeface="Calibri" pitchFamily="34" charset="0"/>
                <a:cs typeface="Calibri" pitchFamily="34" charset="0"/>
              </a:rPr>
              <a:t>5 </a:t>
            </a:r>
            <a:r>
              <a:rPr lang="ru-RU" sz="3200" b="1" dirty="0" smtClean="0">
                <a:solidFill>
                  <a:srgbClr val="800080"/>
                </a:solidFill>
                <a:latin typeface="Calibri" pitchFamily="34" charset="0"/>
                <a:cs typeface="Calibri" pitchFamily="34" charset="0"/>
              </a:rPr>
              <a:t>этап  </a:t>
            </a:r>
            <a:r>
              <a:rPr lang="ru-RU" sz="31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Работа с </a:t>
            </a:r>
            <a:r>
              <a:rPr lang="ru-RU" sz="31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брайлевским</a:t>
            </a:r>
            <a:r>
              <a:rPr lang="ru-RU" sz="31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прибором и  грифелем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302400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071942"/>
            <a:ext cx="302400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4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285860"/>
            <a:ext cx="302400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4436" name="Picture 4"/>
          <p:cNvPicPr>
            <a:picLocks noChangeAspect="1" noChangeArrowheads="1"/>
          </p:cNvPicPr>
          <p:nvPr/>
        </p:nvPicPr>
        <p:blipFill>
          <a:blip r:embed="rId5" cstate="print"/>
          <a:srcRect b="9559"/>
          <a:stretch>
            <a:fillRect/>
          </a:stretch>
        </p:blipFill>
        <p:spPr bwMode="auto">
          <a:xfrm>
            <a:off x="3357554" y="2214554"/>
            <a:ext cx="2448000" cy="2952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443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3929066"/>
            <a:ext cx="302400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357166"/>
            <a:ext cx="6786610" cy="2214578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Слепой и слабовидящий специально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должны быть обучены тому,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что зрячий постигает сам.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Л.С. </a:t>
            </a:r>
            <a:r>
              <a:rPr lang="ru-RU" sz="2800" b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Выготский</a:t>
            </a:r>
            <a:endParaRPr lang="ru-RU" sz="2800" b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algn="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algn="r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PICT1157"/>
          <p:cNvPicPr/>
          <p:nvPr/>
        </p:nvPicPr>
        <p:blipFill>
          <a:blip r:embed="rId3" cstate="print"/>
          <a:srcRect r="10774"/>
          <a:stretch>
            <a:fillRect/>
          </a:stretch>
        </p:blipFill>
        <p:spPr bwMode="auto">
          <a:xfrm>
            <a:off x="571472" y="2714620"/>
            <a:ext cx="4143404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PICT02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2714620"/>
            <a:ext cx="3205167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715436" cy="1296974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chemeClr val="tx1"/>
                </a:solidFill>
              </a:rPr>
              <a:t>        Таким образом, последовательная, целенаправленная работа по обучению слабовидящих дошкольников по системе Л. Брайля в детском саду с использованием авторского дидактического материала подготавливает базу для дальнейшего успешного обучения детей в школе.</a:t>
            </a:r>
            <a:endParaRPr lang="ru-RU" sz="2200" b="1" dirty="0">
              <a:solidFill>
                <a:schemeClr val="tx1"/>
              </a:solidFill>
            </a:endParaRPr>
          </a:p>
        </p:txBody>
      </p:sp>
      <p:pic>
        <p:nvPicPr>
          <p:cNvPr id="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071678"/>
            <a:ext cx="6000792" cy="4503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4" y="3857628"/>
            <a:ext cx="3636000" cy="2727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71563" y="285750"/>
            <a:ext cx="8305800" cy="785813"/>
          </a:xfrm>
          <a:prstGeom prst="rect">
            <a:avLst/>
          </a:prstGeom>
        </p:spPr>
        <p:txBody>
          <a:bodyPr anchor="ctr"/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МБДОУ «Детский сад № 78»  </a:t>
            </a:r>
            <a:r>
              <a:rPr lang="ru-RU" sz="2400" b="1" i="1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«ЛЕСОВИЧОК»</a:t>
            </a:r>
          </a:p>
        </p:txBody>
      </p:sp>
      <p:sp>
        <p:nvSpPr>
          <p:cNvPr id="6" name="Текст 18"/>
          <p:cNvSpPr txBox="1">
            <a:spLocks/>
          </p:cNvSpPr>
          <p:nvPr/>
        </p:nvSpPr>
        <p:spPr>
          <a:xfrm>
            <a:off x="142844" y="908050"/>
            <a:ext cx="4714907" cy="31638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altLang="ru-RU" sz="2200" dirty="0">
                <a:solidFill>
                  <a:srgbClr val="0D0D0D"/>
                </a:solidFill>
                <a:latin typeface="Calibri" pitchFamily="34" charset="0"/>
              </a:rPr>
              <a:t>	</a:t>
            </a:r>
            <a:r>
              <a:rPr lang="ru-RU" altLang="ru-RU" sz="2200" dirty="0" smtClean="0">
                <a:solidFill>
                  <a:srgbClr val="0D0D0D"/>
                </a:solidFill>
                <a:latin typeface="Calibri" pitchFamily="34" charset="0"/>
              </a:rPr>
              <a:t>    </a:t>
            </a:r>
            <a:r>
              <a:rPr lang="ru-RU" altLang="ru-RU" sz="2000" dirty="0" smtClean="0">
                <a:solidFill>
                  <a:srgbClr val="0D0D0D"/>
                </a:solidFill>
                <a:latin typeface="Calibri" pitchFamily="34" charset="0"/>
              </a:rPr>
              <a:t>В </a:t>
            </a:r>
            <a:r>
              <a:rPr lang="ru-RU" altLang="ru-RU" sz="2000" dirty="0">
                <a:solidFill>
                  <a:srgbClr val="0D0D0D"/>
                </a:solidFill>
                <a:latin typeface="Calibri" pitchFamily="34" charset="0"/>
              </a:rPr>
              <a:t>нашем дошкольном учреждении воспитываются  и получают лечение дети с нарушением зрения: это дети с косоглазием и </a:t>
            </a:r>
            <a:r>
              <a:rPr lang="ru-RU" altLang="ru-RU" sz="2000" dirty="0" err="1">
                <a:solidFill>
                  <a:srgbClr val="0D0D0D"/>
                </a:solidFill>
                <a:latin typeface="Calibri" pitchFamily="34" charset="0"/>
              </a:rPr>
              <a:t>амблиопией</a:t>
            </a:r>
            <a:r>
              <a:rPr lang="ru-RU" altLang="ru-RU" sz="2000" dirty="0">
                <a:solidFill>
                  <a:srgbClr val="0D0D0D"/>
                </a:solidFill>
                <a:latin typeface="Calibri" pitchFamily="34" charset="0"/>
              </a:rPr>
              <a:t>, слабовидящие и инвалиды по зрению с </a:t>
            </a:r>
            <a:r>
              <a:rPr lang="ru-RU" altLang="ru-RU" sz="2000" dirty="0" smtClean="0">
                <a:solidFill>
                  <a:srgbClr val="0D0D0D"/>
                </a:solidFill>
                <a:latin typeface="Calibri" pitchFamily="34" charset="0"/>
              </a:rPr>
              <a:t>детства</a:t>
            </a:r>
            <a:endParaRPr lang="ru-RU" altLang="ru-RU" sz="2000" dirty="0">
              <a:solidFill>
                <a:srgbClr val="0D0D0D"/>
              </a:solidFill>
              <a:latin typeface="Calibri" pitchFamily="34" charset="0"/>
            </a:endParaRPr>
          </a:p>
        </p:txBody>
      </p:sp>
      <p:sp>
        <p:nvSpPr>
          <p:cNvPr id="9" name="Подзаголовок 16"/>
          <p:cNvSpPr txBox="1">
            <a:spLocks/>
          </p:cNvSpPr>
          <p:nvPr/>
        </p:nvSpPr>
        <p:spPr>
          <a:xfrm>
            <a:off x="571472" y="1142984"/>
            <a:ext cx="8286778" cy="5286375"/>
          </a:xfrm>
          <a:prstGeom prst="rect">
            <a:avLst/>
          </a:prstGeom>
        </p:spPr>
        <p:txBody>
          <a:bodyPr/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+mn-cs"/>
              </a:rPr>
              <a:t> 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+mn-cs"/>
            </a:endParaRP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+mn-cs"/>
            </a:endParaRP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+mn-cs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+mn-cs"/>
              </a:rPr>
              <a:t>         В </a:t>
            </a:r>
            <a:r>
              <a:rPr lang="ru-RU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+mn-cs"/>
              </a:rPr>
              <a:t>детском учреждении созданы все необходимые условия для обучения и воспитания детей с ограниченными возможностями здоровья. 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928670"/>
            <a:ext cx="3000396" cy="2021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857628"/>
            <a:ext cx="3643338" cy="2732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15888"/>
            <a:ext cx="8643998" cy="1741476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Коррекционно-развивающая среда в ДОУ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4" name="Picture 2" descr="C:\Users\Анна\Desktop\разное\А.Ф\DSC019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214422"/>
            <a:ext cx="3643338" cy="2732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13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214422"/>
            <a:ext cx="3333772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000504"/>
            <a:ext cx="4070256" cy="2713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000504"/>
            <a:ext cx="3620312" cy="2704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83880" cy="121444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</a:rPr>
              <a:t>Тифлокоррекционное</a:t>
            </a:r>
            <a:r>
              <a:rPr lang="ru-RU" sz="3200" b="1" dirty="0" smtClean="0">
                <a:solidFill>
                  <a:srgbClr val="FF0000"/>
                </a:solidFill>
              </a:rPr>
              <a:t> обучение слабовидящих дошкольников по системе 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Л</a:t>
            </a:r>
            <a:r>
              <a:rPr lang="ru-RU" sz="3200" b="1" dirty="0" smtClean="0">
                <a:solidFill>
                  <a:srgbClr val="FF0000"/>
                </a:solidFill>
              </a:rPr>
              <a:t>. Брайля.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643050"/>
            <a:ext cx="8183880" cy="4187952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800080"/>
                </a:solidFill>
              </a:rPr>
              <a:t>Цель: </a:t>
            </a:r>
            <a:r>
              <a:rPr lang="ru-RU" sz="2400" b="1" dirty="0" smtClean="0">
                <a:solidFill>
                  <a:srgbClr val="800080"/>
                </a:solidFill>
              </a:rPr>
              <a:t>Подготовить слабовидящих дошкольников к обучению письму и чтению по системе Л. Брайля.</a:t>
            </a:r>
          </a:p>
          <a:p>
            <a:pPr>
              <a:buNone/>
            </a:pPr>
            <a:endParaRPr lang="ru-RU" sz="2400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70" y="2714620"/>
            <a:ext cx="4929222" cy="3699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85794"/>
            <a:ext cx="8469632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Младший дошкольный возраст.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428736"/>
            <a:ext cx="8183880" cy="4187952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Задачи:</a:t>
            </a:r>
          </a:p>
          <a:p>
            <a:pPr marL="514350" indent="-514350">
              <a:buAutoNum type="arabicPeriod"/>
            </a:pPr>
            <a:r>
              <a:rPr lang="ru-RU" dirty="0" smtClean="0"/>
              <a:t>Формировать представления о строении и назначении рук и пальцев;</a:t>
            </a:r>
          </a:p>
          <a:p>
            <a:pPr marL="514350" indent="-514350">
              <a:buAutoNum type="arabicPeriod"/>
            </a:pPr>
            <a:r>
              <a:rPr lang="ru-RU" dirty="0" smtClean="0"/>
              <a:t>Обучать различным действиям рукой и отдельными пальцами;</a:t>
            </a:r>
          </a:p>
          <a:p>
            <a:pPr marL="514350" indent="-514350">
              <a:buAutoNum type="arabicPeriod"/>
            </a:pPr>
            <a:r>
              <a:rPr lang="ru-RU" dirty="0" smtClean="0"/>
              <a:t>Выполнять задания по инструкции педагога на макро плоскости, развивая мелкую моторику пальцев рук.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83880" cy="85725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Старший дошкольный возраст.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428736"/>
            <a:ext cx="8183880" cy="4187952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Задачи:</a:t>
            </a:r>
          </a:p>
          <a:p>
            <a:pPr marL="514350" indent="-514350">
              <a:buAutoNum type="arabicPeriod"/>
            </a:pPr>
            <a:r>
              <a:rPr lang="ru-RU" dirty="0" smtClean="0"/>
              <a:t>Узнавать с помощью осязания и остаточного зрения </a:t>
            </a:r>
            <a:r>
              <a:rPr lang="ru-RU" dirty="0" err="1" smtClean="0"/>
              <a:t>Брайлевские</a:t>
            </a:r>
            <a:r>
              <a:rPr lang="ru-RU" dirty="0" smtClean="0"/>
              <a:t> буквы и цифры;</a:t>
            </a:r>
          </a:p>
          <a:p>
            <a:pPr marL="514350" indent="-514350">
              <a:buAutoNum type="arabicPeriod"/>
            </a:pPr>
            <a:r>
              <a:rPr lang="ru-RU" dirty="0" smtClean="0"/>
              <a:t>Учить выкладывать буквы  и цифры на разборной азбуке по Брайлю;</a:t>
            </a:r>
          </a:p>
          <a:p>
            <a:pPr marL="514350" indent="-514350">
              <a:buAutoNum type="arabicPeriod"/>
            </a:pPr>
            <a:r>
              <a:rPr lang="ru-RU" dirty="0" smtClean="0"/>
              <a:t>Упражнять в написании букв  грифелем на </a:t>
            </a:r>
            <a:r>
              <a:rPr lang="ru-RU" dirty="0" err="1" smtClean="0"/>
              <a:t>Брайлевском</a:t>
            </a:r>
            <a:r>
              <a:rPr lang="ru-RU" dirty="0" smtClean="0"/>
              <a:t> </a:t>
            </a:r>
            <a:r>
              <a:rPr lang="ru-RU" dirty="0" err="1" smtClean="0"/>
              <a:t>тифлоприборе</a:t>
            </a:r>
            <a:r>
              <a:rPr lang="ru-RU" dirty="0" smtClean="0"/>
              <a:t>.</a:t>
            </a:r>
            <a:endParaRPr lang="ru-RU" dirty="0" smtClean="0"/>
          </a:p>
          <a:p>
            <a:pPr marL="514350" indent="-514350">
              <a:buNone/>
            </a:pPr>
            <a:endParaRPr lang="ru-RU" dirty="0" smtClean="0"/>
          </a:p>
          <a:p>
            <a:pPr marL="514350" indent="-514350"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64194" name="Object 2"/>
          <p:cNvGraphicFramePr>
            <a:graphicFrameLocks noChangeAspect="1"/>
          </p:cNvGraphicFramePr>
          <p:nvPr/>
        </p:nvGraphicFramePr>
        <p:xfrm>
          <a:off x="15843" y="0"/>
          <a:ext cx="9118632" cy="6837363"/>
        </p:xfrm>
        <a:graphic>
          <a:graphicData uri="http://schemas.openxmlformats.org/presentationml/2006/ole">
            <p:oleObj spid="_x0000_s264194" name="Слайд" r:id="rId3" imgW="2195703" imgH="1647283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I –</a:t>
            </a:r>
            <a:r>
              <a:rPr lang="ru-RU" sz="36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период </a:t>
            </a:r>
            <a:r>
              <a:rPr lang="ru-RU" sz="3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«Играя – учимся»</a:t>
            </a:r>
            <a:br>
              <a:rPr lang="ru-RU" sz="3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(младший возраст)</a:t>
            </a:r>
            <a:endParaRPr lang="ru-RU" sz="3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42984"/>
            <a:ext cx="8183880" cy="5045208"/>
          </a:xfrm>
        </p:spPr>
        <p:txBody>
          <a:bodyPr/>
          <a:lstStyle/>
          <a:p>
            <a:pPr eaLnBrk="0" hangingPunct="0">
              <a:buNone/>
            </a:pPr>
            <a:r>
              <a:rPr lang="ru-RU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1 этап   </a:t>
            </a:r>
            <a:r>
              <a:rPr lang="ru-RU" sz="2800" b="1" dirty="0" smtClean="0">
                <a:latin typeface="Calibri" pitchFamily="34" charset="0"/>
                <a:cs typeface="Times New Roman" pitchFamily="18" charset="0"/>
              </a:rPr>
              <a:t>Знакомство с левой, правой рукой  и названием пальцев</a:t>
            </a:r>
            <a:endParaRPr lang="ru-RU" sz="2800" dirty="0" smtClean="0"/>
          </a:p>
          <a:p>
            <a:endParaRPr lang="ru-RU" dirty="0"/>
          </a:p>
        </p:txBody>
      </p:sp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714620"/>
            <a:ext cx="3240000" cy="243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5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4286256"/>
            <a:ext cx="3238522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714488"/>
            <a:ext cx="3240000" cy="243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9596</TotalTime>
  <Words>420</Words>
  <Application>Microsoft Office PowerPoint</Application>
  <PresentationFormat>Экран (4:3)</PresentationFormat>
  <Paragraphs>51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Аспект</vt:lpstr>
      <vt:lpstr>Тема Office</vt:lpstr>
      <vt:lpstr>Слайд Microsoft Office PowerPoint</vt:lpstr>
      <vt:lpstr>Муниципальное бюджетное дошкольное образовательное учреждение  «Детский сад №78» «Лесовичок"</vt:lpstr>
      <vt:lpstr>Слайд 2</vt:lpstr>
      <vt:lpstr>Слайд 3</vt:lpstr>
      <vt:lpstr>Коррекционно-развивающая среда в ДОУ </vt:lpstr>
      <vt:lpstr>Тифлокоррекционное обучение слабовидящих дошкольников по системе  Л. Брайля.</vt:lpstr>
      <vt:lpstr>Младший дошкольный возраст. </vt:lpstr>
      <vt:lpstr>Старший дошкольный возраст.</vt:lpstr>
      <vt:lpstr>Слайд 8</vt:lpstr>
      <vt:lpstr>I –период «Играя – учимся» (младший возраст)</vt:lpstr>
      <vt:lpstr>2 этап     Пальчиковые игры, массаж.        Выполнение различных фигур пальцами </vt:lpstr>
      <vt:lpstr>3 этап   Обучение правильному обследованию предметов. Рельефная унификация </vt:lpstr>
      <vt:lpstr>4 этап  Работа на макро- и микроплоскости и тифлостанках </vt:lpstr>
      <vt:lpstr>II период: «Учимся - играя!» (старший возраст) </vt:lpstr>
      <vt:lpstr>2 этап    Работа на разном материале с брайлевскими буквами и цифрами. </vt:lpstr>
      <vt:lpstr>Школа «Лесовичка»</vt:lpstr>
      <vt:lpstr>     Авторское дидактическое пособие «Школа «Лесовичка» - представлено как комплексное, поэтапное обучение слабовидящих детей по системе        Л. Брайля, способствующее успешной адаптации, реабилитации и личностному росту детей с патологией зрения. </vt:lpstr>
      <vt:lpstr>3 этап   Работа с кубиком – буквой Работа на колодке по выкладке букв и цифр.  </vt:lpstr>
      <vt:lpstr>4 этап Работа на колодке по составлению слов. Знакомство с грифелем </vt:lpstr>
      <vt:lpstr>5 этап  Работа с брайлевским прибором и  грифелем </vt:lpstr>
      <vt:lpstr>        Таким образом, последовательная, целенаправленная работа по обучению слабовидящих дошкольников по системе Л. Брайля в детском саду с использованием авторского дидактического материала подготавливает базу для дальнейшего успешного обучения детей в школе.</vt:lpstr>
      <vt:lpstr>Слайд 21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Наталья Медведева</cp:lastModifiedBy>
  <cp:revision>197</cp:revision>
  <dcterms:created xsi:type="dcterms:W3CDTF">2016-09-16T06:34:17Z</dcterms:created>
  <dcterms:modified xsi:type="dcterms:W3CDTF">2020-11-26T11:24:47Z</dcterms:modified>
</cp:coreProperties>
</file>