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58" r:id="rId1"/>
  </p:sldMasterIdLst>
  <p:notesMasterIdLst>
    <p:notesMasterId r:id="rId17"/>
  </p:notesMasterIdLst>
  <p:sldIdLst>
    <p:sldId id="256" r:id="rId2"/>
    <p:sldId id="258" r:id="rId3"/>
    <p:sldId id="260" r:id="rId4"/>
    <p:sldId id="262" r:id="rId5"/>
    <p:sldId id="259" r:id="rId6"/>
    <p:sldId id="286" r:id="rId7"/>
    <p:sldId id="287" r:id="rId8"/>
    <p:sldId id="288" r:id="rId9"/>
    <p:sldId id="266" r:id="rId10"/>
    <p:sldId id="263" r:id="rId11"/>
    <p:sldId id="289" r:id="rId12"/>
    <p:sldId id="290" r:id="rId13"/>
    <p:sldId id="291" r:id="rId14"/>
    <p:sldId id="292" r:id="rId15"/>
    <p:sldId id="293" r:id="rId16"/>
  </p:sldIdLst>
  <p:sldSz cx="9144000" cy="5143500" type="screen16x9"/>
  <p:notesSz cx="6858000" cy="9144000"/>
  <p:embeddedFontLst>
    <p:embeddedFont>
      <p:font typeface="Lora" panose="020B0604020202020204" charset="-52"/>
      <p:regular r:id="rId18"/>
      <p:bold r:id="rId19"/>
      <p:italic r:id="rId20"/>
      <p:boldItalic r:id="rId21"/>
    </p:embeddedFont>
    <p:embeddedFont>
      <p:font typeface="Quattrocento Sans" panose="020B0604020202020204" charset="0"/>
      <p:bold r:id="rId22"/>
      <p:italic r:id="rId23"/>
      <p:boldItalic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321CA25-1D3F-4976-9B7C-C10DADA1E110}">
  <a:tblStyle styleId="{C321CA25-1D3F-4976-9B7C-C10DADA1E11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776142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729365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41221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696516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43160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158843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6783343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5f391192_0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5f391192_0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372169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35f391192_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35f391192_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7410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889172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35ed75ccf_0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35ed75ccf_0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37932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8987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34833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52230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377923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5f391192_0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35f391192_0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5235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996630" y="2003888"/>
            <a:ext cx="45237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-6025" y="3676512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2" name="Google Shape;12;p2"/>
          <p:cNvSpPr/>
          <p:nvPr/>
        </p:nvSpPr>
        <p:spPr>
          <a:xfrm>
            <a:off x="111795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None/>
              <a:defRPr sz="1400">
                <a:highlight>
                  <a:srgbClr val="FFCD00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None/>
              <a:defRPr sz="1400">
                <a:solidFill>
                  <a:schemeClr val="dk2"/>
                </a:solidFill>
                <a:highlight>
                  <a:srgbClr val="FFCD00"/>
                </a:highlight>
              </a:defRPr>
            </a:lvl9pPr>
          </a:lstStyle>
          <a:p>
            <a:endParaRPr/>
          </a:p>
        </p:txBody>
      </p:sp>
      <p:cxnSp>
        <p:nvCxnSpPr>
          <p:cNvPr id="15" name="Google Shape;15;p3"/>
          <p:cNvCxnSpPr/>
          <p:nvPr/>
        </p:nvCxnSpPr>
        <p:spPr>
          <a:xfrm>
            <a:off x="-6025" y="2571762"/>
            <a:ext cx="19845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" name="Google Shape;16;p3"/>
          <p:cNvSpPr/>
          <p:nvPr/>
        </p:nvSpPr>
        <p:spPr>
          <a:xfrm>
            <a:off x="1117950" y="228825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cxnSp>
        <p:nvCxnSpPr>
          <p:cNvPr id="18" name="Google Shape;18;p3"/>
          <p:cNvCxnSpPr/>
          <p:nvPr/>
        </p:nvCxnSpPr>
        <p:spPr>
          <a:xfrm>
            <a:off x="5898975" y="2571750"/>
            <a:ext cx="32511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9" name="Google Shape;19;p3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2105050" y="2238000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457200" lvl="0" indent="-381000" algn="ctr" rtl="0">
              <a:spcBef>
                <a:spcPts val="600"/>
              </a:spcBef>
              <a:spcAft>
                <a:spcPts val="0"/>
              </a:spcAft>
              <a:buSzPts val="2400"/>
              <a:buFont typeface="Lora"/>
              <a:buChar char="◉"/>
              <a:defRPr sz="2400" i="1">
                <a:latin typeface="Lora"/>
                <a:ea typeface="Lora"/>
                <a:cs typeface="Lora"/>
                <a:sym typeface="Lora"/>
              </a:defRPr>
            </a:lvl1pPr>
            <a:lvl2pPr marL="914400" lvl="1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○"/>
              <a:defRPr i="1">
                <a:latin typeface="Lora"/>
                <a:ea typeface="Lora"/>
                <a:cs typeface="Lora"/>
                <a:sym typeface="Lora"/>
              </a:defRPr>
            </a:lvl2pPr>
            <a:lvl3pPr marL="1371600" lvl="2" indent="-355600" algn="ctr" rt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Char char="■"/>
              <a:defRPr i="1">
                <a:latin typeface="Lora"/>
                <a:ea typeface="Lora"/>
                <a:cs typeface="Lora"/>
                <a:sym typeface="Lora"/>
              </a:defRPr>
            </a:lvl3pPr>
            <a:lvl4pPr marL="1828800" lvl="3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4pPr>
            <a:lvl5pPr marL="2286000" lvl="4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5pPr>
            <a:lvl6pPr marL="2743200" lvl="5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6pPr>
            <a:lvl7pPr marL="3200400" lvl="6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●"/>
              <a:defRPr sz="2400" i="1">
                <a:latin typeface="Lora"/>
                <a:ea typeface="Lora"/>
                <a:cs typeface="Lora"/>
                <a:sym typeface="Lora"/>
              </a:defRPr>
            </a:lvl7pPr>
            <a:lvl8pPr marL="3657600" lvl="7" indent="-381000" algn="ctr" rtl="0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○"/>
              <a:defRPr sz="2400" i="1">
                <a:latin typeface="Lora"/>
                <a:ea typeface="Lora"/>
                <a:cs typeface="Lora"/>
                <a:sym typeface="Lora"/>
              </a:defRPr>
            </a:lvl8pPr>
            <a:lvl9pPr marL="4114800" lvl="8" indent="-381000" algn="ctr">
              <a:spcBef>
                <a:spcPts val="0"/>
              </a:spcBef>
              <a:spcAft>
                <a:spcPts val="0"/>
              </a:spcAft>
              <a:buSzPts val="2400"/>
              <a:buFont typeface="Lora"/>
              <a:buChar char="■"/>
              <a:defRPr sz="2400" i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cxnSp>
        <p:nvCxnSpPr>
          <p:cNvPr id="22" name="Google Shape;22;p4"/>
          <p:cNvCxnSpPr/>
          <p:nvPr/>
        </p:nvCxnSpPr>
        <p:spPr>
          <a:xfrm>
            <a:off x="4584075" y="3676500"/>
            <a:ext cx="0" cy="148050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" name="Google Shape;23;p4"/>
          <p:cNvSpPr/>
          <p:nvPr/>
        </p:nvSpPr>
        <p:spPr>
          <a:xfrm>
            <a:off x="4288500" y="3393000"/>
            <a:ext cx="567000" cy="5670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4"/>
          <p:cNvSpPr txBox="1"/>
          <p:nvPr/>
        </p:nvSpPr>
        <p:spPr>
          <a:xfrm>
            <a:off x="3593400" y="3412652"/>
            <a:ext cx="1957200" cy="65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>
                <a:latin typeface="Lora"/>
                <a:ea typeface="Lora"/>
                <a:cs typeface="Lora"/>
                <a:sym typeface="Lora"/>
              </a:rPr>
              <a:t>“</a:t>
            </a:r>
            <a:endParaRPr sz="3600" b="1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25" name="Google Shape;25;p4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spcBef>
                <a:spcPts val="600"/>
              </a:spcBef>
              <a:spcAft>
                <a:spcPts val="0"/>
              </a:spcAft>
              <a:buSzPts val="2000"/>
              <a:buChar char="◉"/>
              <a:defRPr sz="2000"/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4pPr>
            <a:lvl5pPr marL="2286000" lvl="4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5pPr>
            <a:lvl6pPr marL="2743200" lvl="5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6pPr>
            <a:lvl7pPr marL="3200400" lvl="6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 sz="2000"/>
            </a:lvl7pPr>
            <a:lvl8pPr marL="3657600" lvl="7" indent="-355600">
              <a:spcBef>
                <a:spcPts val="0"/>
              </a:spcBef>
              <a:spcAft>
                <a:spcPts val="0"/>
              </a:spcAft>
              <a:buSzPts val="2000"/>
              <a:buChar char="○"/>
              <a:defRPr sz="2000"/>
            </a:lvl8pPr>
            <a:lvl9pPr marL="4114800" lvl="8" indent="-355600">
              <a:spcBef>
                <a:spcPts val="0"/>
              </a:spcBef>
              <a:spcAft>
                <a:spcPts val="0"/>
              </a:spcAft>
              <a:buSzPts val="2000"/>
              <a:buChar char="■"/>
              <a:defRPr sz="2000"/>
            </a:lvl9pPr>
          </a:lstStyle>
          <a:p>
            <a:endParaRPr/>
          </a:p>
        </p:txBody>
      </p:sp>
      <p:cxnSp>
        <p:nvCxnSpPr>
          <p:cNvPr id="37" name="Google Shape;37;p6"/>
          <p:cNvCxnSpPr/>
          <p:nvPr/>
        </p:nvCxnSpPr>
        <p:spPr>
          <a:xfrm>
            <a:off x="0" y="1131725"/>
            <a:ext cx="13758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8" name="Google Shape;38;p6"/>
          <p:cNvSpPr/>
          <p:nvPr/>
        </p:nvSpPr>
        <p:spPr>
          <a:xfrm>
            <a:off x="817475" y="928767"/>
            <a:ext cx="405900" cy="4059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9" name="Google Shape;39;p6"/>
          <p:cNvCxnSpPr/>
          <p:nvPr/>
        </p:nvCxnSpPr>
        <p:spPr>
          <a:xfrm>
            <a:off x="5265650" y="1131725"/>
            <a:ext cx="38784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40" name="Google Shape;40;p6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Google Shape;62;p10"/>
          <p:cNvCxnSpPr/>
          <p:nvPr/>
        </p:nvCxnSpPr>
        <p:spPr>
          <a:xfrm>
            <a:off x="-6025" y="4513729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10"/>
          <p:cNvSpPr/>
          <p:nvPr/>
        </p:nvSpPr>
        <p:spPr>
          <a:xfrm>
            <a:off x="4293700" y="4235405"/>
            <a:ext cx="556500" cy="556500"/>
          </a:xfrm>
          <a:prstGeom prst="ellipse">
            <a:avLst/>
          </a:prstGeom>
          <a:solidFill>
            <a:srgbClr val="FFCD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1pPr>
            <a:lvl2pPr lvl="1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2pPr>
            <a:lvl3pPr lvl="2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3pPr>
            <a:lvl4pPr lvl="3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4pPr>
            <a:lvl5pPr lvl="4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5pPr>
            <a:lvl6pPr lvl="5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6pPr>
            <a:lvl7pPr lvl="6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7pPr>
            <a:lvl8pPr lvl="7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8pPr>
            <a:lvl9pPr lvl="8" algn="ctr" rtl="0">
              <a:buNone/>
              <a:defRPr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BLANK_1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body" idx="1"/>
          </p:nvPr>
        </p:nvSpPr>
        <p:spPr>
          <a:xfrm>
            <a:off x="1381250" y="1616470"/>
            <a:ext cx="6809700" cy="311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Clr>
                <a:srgbClr val="FFCD00"/>
              </a:buClr>
              <a:buSzPts val="2400"/>
              <a:buFont typeface="Quattrocento Sans"/>
              <a:buChar char="◉"/>
              <a:defRPr sz="2400">
                <a:latin typeface="Quattrocento Sans"/>
                <a:ea typeface="Quattrocento Sans"/>
                <a:cs typeface="Quattrocento Sans"/>
                <a:sym typeface="Quattrocento Sans"/>
              </a:defRPr>
            </a:lvl1pPr>
            <a:lvl2pPr marL="914400" lvl="1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○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2pPr>
            <a:lvl3pPr marL="1371600" lvl="2" indent="-3556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2000"/>
              <a:buFont typeface="Quattrocento Sans"/>
              <a:buChar char="■"/>
              <a:defRPr sz="2000">
                <a:latin typeface="Quattrocento Sans"/>
                <a:ea typeface="Quattrocento Sans"/>
                <a:cs typeface="Quattrocento Sans"/>
                <a:sym typeface="Quattrocento Sans"/>
              </a:defRPr>
            </a:lvl3pPr>
            <a:lvl4pPr marL="1828800" lvl="3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●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○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Clr>
                <a:srgbClr val="FFCD00"/>
              </a:buClr>
              <a:buSzPts val="1800"/>
              <a:buFont typeface="Quattrocento Sans"/>
              <a:buChar char="■"/>
              <a:defRPr sz="1800">
                <a:latin typeface="Quattrocento Sans"/>
                <a:ea typeface="Quattrocento Sans"/>
                <a:cs typeface="Quattrocento Sans"/>
                <a:sym typeface="Quattrocento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1381250" y="937117"/>
            <a:ext cx="6809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000"/>
              <a:buFont typeface="Lora"/>
              <a:buNone/>
              <a:defRPr sz="2000" b="1">
                <a:latin typeface="Lora"/>
                <a:ea typeface="Lora"/>
                <a:cs typeface="Lora"/>
                <a:sym typeface="Lor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1pPr>
            <a:lvl2pPr lvl="1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2pPr>
            <a:lvl3pPr lvl="2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3pPr>
            <a:lvl4pPr lvl="3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4pPr>
            <a:lvl5pPr lvl="4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5pPr>
            <a:lvl6pPr lvl="5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6pPr>
            <a:lvl7pPr lvl="6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7pPr>
            <a:lvl8pPr lvl="7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8pPr>
            <a:lvl9pPr lvl="8" algn="r">
              <a:buNone/>
              <a:defRPr sz="1000">
                <a:solidFill>
                  <a:srgbClr val="1D1D1B"/>
                </a:solidFill>
                <a:latin typeface="Lora"/>
                <a:ea typeface="Lora"/>
                <a:cs typeface="Lora"/>
                <a:sym typeface="Lor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6" r:id="rId5"/>
    <p:sldLayoutId id="2147483657" r:id="rId6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alphaModFix amt="50000"/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2"/>
          <p:cNvSpPr txBox="1">
            <a:spLocks noGrp="1"/>
          </p:cNvSpPr>
          <p:nvPr>
            <p:ph type="ctrTitle"/>
          </p:nvPr>
        </p:nvSpPr>
        <p:spPr>
          <a:xfrm>
            <a:off x="2358388" y="808346"/>
            <a:ext cx="6195279" cy="230401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 English through movies and cartoons </a:t>
            </a:r>
            <a:endParaRPr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pSp>
        <p:nvGrpSpPr>
          <p:cNvPr id="72" name="Google Shape;72;p12"/>
          <p:cNvGrpSpPr/>
          <p:nvPr/>
        </p:nvGrpSpPr>
        <p:grpSpPr>
          <a:xfrm>
            <a:off x="1654541" y="1808252"/>
            <a:ext cx="703847" cy="1087113"/>
            <a:chOff x="6718575" y="2318625"/>
            <a:chExt cx="256950" cy="407375"/>
          </a:xfrm>
        </p:grpSpPr>
        <p:sp>
          <p:nvSpPr>
            <p:cNvPr id="73" name="Google Shape;73;p12"/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2"/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2"/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2"/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2"/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2"/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2"/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2"/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131083" y="2155910"/>
            <a:ext cx="3305050" cy="170743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This </a:t>
            </a:r>
            <a:r>
              <a:rPr lang="en-US" b="1" dirty="0">
                <a:highlight>
                  <a:srgbClr val="FFCD00"/>
                </a:highlight>
              </a:rPr>
              <a:t>probably sounds obvious, but if you choose a boring movie, you’ll be </a:t>
            </a:r>
            <a:r>
              <a:rPr lang="en-US" b="1" dirty="0" smtClean="0">
                <a:highlight>
                  <a:srgbClr val="FFCD00"/>
                </a:highlight>
              </a:rPr>
              <a:t>bored.</a:t>
            </a:r>
            <a:endParaRPr b="1" dirty="0">
              <a:highlight>
                <a:srgbClr val="FFCD00"/>
              </a:highlight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55092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1. Choose an interesting </a:t>
            </a:r>
            <a:r>
              <a:rPr lang="en-US" dirty="0" smtClean="0"/>
              <a:t>movie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631" y="1644473"/>
            <a:ext cx="4407067" cy="2483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Learning </a:t>
            </a:r>
            <a:r>
              <a:rPr lang="en-US" b="1" dirty="0">
                <a:highlight>
                  <a:srgbClr val="FFCD00"/>
                </a:highlight>
              </a:rPr>
              <a:t>English through </a:t>
            </a:r>
            <a:r>
              <a:rPr lang="en-US" b="1" dirty="0" smtClean="0">
                <a:highlight>
                  <a:srgbClr val="FFCD00"/>
                </a:highlight>
              </a:rPr>
              <a:t>animations would be great for </a:t>
            </a:r>
            <a:r>
              <a:rPr lang="en-US" b="1" dirty="0" err="1" smtClean="0">
                <a:highlight>
                  <a:srgbClr val="FFCD00"/>
                </a:highlight>
              </a:rPr>
              <a:t>begginers</a:t>
            </a:r>
            <a:r>
              <a:rPr lang="en-US" b="1" dirty="0" smtClean="0">
                <a:highlight>
                  <a:srgbClr val="FFCD00"/>
                </a:highlight>
              </a:rPr>
              <a:t>. The </a:t>
            </a:r>
            <a:r>
              <a:rPr lang="en-US" b="1" dirty="0">
                <a:highlight>
                  <a:srgbClr val="FFCD00"/>
                </a:highlight>
              </a:rPr>
              <a:t>main reason is because the English is usually very friendly, nice and easy to </a:t>
            </a:r>
            <a:r>
              <a:rPr lang="en-US" b="1" dirty="0" smtClean="0">
                <a:highlight>
                  <a:srgbClr val="FFCD00"/>
                </a:highlight>
              </a:rPr>
              <a:t>understand.</a:t>
            </a:r>
            <a:endParaRPr b="1" dirty="0">
              <a:highlight>
                <a:srgbClr val="FFCD00"/>
              </a:highlight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2</a:t>
            </a:r>
            <a:r>
              <a:rPr lang="en-US" dirty="0"/>
              <a:t>. Choose a movie that matches your current English level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650" y="1618700"/>
            <a:ext cx="4249842" cy="239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603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3</a:t>
            </a:r>
            <a:r>
              <a:rPr lang="de-DE" dirty="0" smtClean="0"/>
              <a:t>. </a:t>
            </a:r>
            <a:r>
              <a:rPr lang="de-DE" dirty="0" err="1" smtClean="0"/>
              <a:t>Use</a:t>
            </a:r>
            <a:r>
              <a:rPr lang="de-DE" dirty="0" smtClean="0"/>
              <a:t> </a:t>
            </a:r>
            <a:r>
              <a:rPr lang="de-DE" dirty="0" err="1"/>
              <a:t>your</a:t>
            </a:r>
            <a:r>
              <a:rPr lang="de-DE" dirty="0"/>
              <a:t> </a:t>
            </a:r>
            <a:r>
              <a:rPr lang="de-DE" dirty="0" err="1" smtClean="0"/>
              <a:t>dictionary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>
                <a:highlight>
                  <a:srgbClr val="FFCD00"/>
                </a:highlight>
              </a:rPr>
              <a:t>C</a:t>
            </a:r>
            <a:r>
              <a:rPr lang="en-US" b="1" dirty="0" smtClean="0">
                <a:highlight>
                  <a:srgbClr val="FFCD00"/>
                </a:highlight>
              </a:rPr>
              <a:t>hoose </a:t>
            </a:r>
            <a:r>
              <a:rPr lang="en-US" b="1" dirty="0">
                <a:highlight>
                  <a:srgbClr val="FFCD00"/>
                </a:highlight>
              </a:rPr>
              <a:t>a film with subtitles! So when you hear a word you’re interested in, check it up! </a:t>
            </a:r>
            <a:r>
              <a:rPr lang="en-US" b="1" dirty="0" smtClean="0">
                <a:highlight>
                  <a:srgbClr val="FFCD00"/>
                </a:highlight>
              </a:rPr>
              <a:t> </a:t>
            </a:r>
            <a:endParaRPr lang="en-US" b="1" dirty="0">
              <a:highlight>
                <a:srgbClr val="FFCD00"/>
              </a:highlight>
            </a:endParaRPr>
          </a:p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But DO NOT check up ALL WORDS!!!</a:t>
            </a:r>
            <a:endParaRPr b="1" dirty="0">
              <a:highlight>
                <a:srgbClr val="FFCD00"/>
              </a:highlight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" y="1486522"/>
            <a:ext cx="3656836" cy="3263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83243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de-DE" dirty="0"/>
              <a:t>4. Repeat </a:t>
            </a:r>
            <a:r>
              <a:rPr lang="de-DE" dirty="0" err="1"/>
              <a:t>short</a:t>
            </a:r>
            <a:r>
              <a:rPr lang="de-DE" dirty="0"/>
              <a:t> </a:t>
            </a:r>
            <a:r>
              <a:rPr lang="de-DE" dirty="0" err="1"/>
              <a:t>phrases</a:t>
            </a:r>
            <a:r>
              <a:rPr lang="de-DE" dirty="0"/>
              <a:t>! </a:t>
            </a:r>
            <a:endParaRPr dirty="0"/>
          </a:p>
        </p:txBody>
      </p:sp>
      <p:sp>
        <p:nvSpPr>
          <p:cNvPr id="159" name="Google Shape;159;p19"/>
          <p:cNvSpPr txBox="1">
            <a:spLocks noGrp="1"/>
          </p:cNvSpPr>
          <p:nvPr>
            <p:ph type="body" idx="2"/>
          </p:nvPr>
        </p:nvSpPr>
        <p:spPr>
          <a:xfrm>
            <a:off x="5012916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Sometimes</a:t>
            </a:r>
            <a:r>
              <a:rPr lang="en-US" b="1" dirty="0">
                <a:highlight>
                  <a:srgbClr val="FFCD00"/>
                </a:highlight>
              </a:rPr>
              <a:t>, you might hear something cool in the movie. For example, some </a:t>
            </a:r>
            <a:r>
              <a:rPr lang="en-US" b="1" u="sng" dirty="0">
                <a:highlight>
                  <a:srgbClr val="FFCD00"/>
                </a:highlight>
              </a:rPr>
              <a:t>short phrases, or slang like,  “sure thing” or “you </a:t>
            </a:r>
            <a:r>
              <a:rPr lang="en-US" b="1" u="sng" dirty="0" err="1">
                <a:highlight>
                  <a:srgbClr val="FFCD00"/>
                </a:highlight>
              </a:rPr>
              <a:t>betcha</a:t>
            </a:r>
            <a:r>
              <a:rPr lang="en-US" b="1" u="sng" dirty="0">
                <a:highlight>
                  <a:srgbClr val="FFCD00"/>
                </a:highlight>
              </a:rPr>
              <a:t>!” </a:t>
            </a:r>
            <a:r>
              <a:rPr lang="en-US" b="1" dirty="0">
                <a:highlight>
                  <a:srgbClr val="FFCD00"/>
                </a:highlight>
              </a:rPr>
              <a:t>that are commonly used in English. If you like how it sounds, it really helps to </a:t>
            </a:r>
            <a:r>
              <a:rPr lang="en-US" b="1" u="sng" dirty="0">
                <a:highlight>
                  <a:srgbClr val="FFCD00"/>
                </a:highlight>
              </a:rPr>
              <a:t>repeat it! </a:t>
            </a:r>
            <a:endParaRPr b="1" u="sng" dirty="0">
              <a:highlight>
                <a:srgbClr val="FFCD00"/>
              </a:highlight>
            </a:endParaRPr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895" y="1618700"/>
            <a:ext cx="4302888" cy="291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01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When </a:t>
            </a:r>
            <a:r>
              <a:rPr lang="en-US" b="1" dirty="0">
                <a:highlight>
                  <a:srgbClr val="FFCD00"/>
                </a:highlight>
              </a:rPr>
              <a:t>you watch a </a:t>
            </a:r>
            <a:r>
              <a:rPr lang="en-US" b="1">
                <a:highlight>
                  <a:srgbClr val="FFCD00"/>
                </a:highlight>
              </a:rPr>
              <a:t>film </a:t>
            </a:r>
            <a:r>
              <a:rPr lang="en-US" b="1" smtClean="0">
                <a:highlight>
                  <a:srgbClr val="FFCD00"/>
                </a:highlight>
              </a:rPr>
              <a:t>the </a:t>
            </a:r>
            <a:r>
              <a:rPr lang="en-US" b="1" i="1" u="sng" dirty="0">
                <a:highlight>
                  <a:srgbClr val="FFCD00"/>
                </a:highlight>
              </a:rPr>
              <a:t>first time</a:t>
            </a:r>
            <a:r>
              <a:rPr lang="en-US" b="1" dirty="0">
                <a:highlight>
                  <a:srgbClr val="FFCD00"/>
                </a:highlight>
              </a:rPr>
              <a:t>, just </a:t>
            </a:r>
            <a:r>
              <a:rPr lang="en-US" b="1" i="1" u="sng" dirty="0">
                <a:highlight>
                  <a:srgbClr val="FFCD00"/>
                </a:highlight>
              </a:rPr>
              <a:t>turn on </a:t>
            </a:r>
            <a:r>
              <a:rPr lang="en-US" b="1" i="1" u="sng" dirty="0" smtClean="0">
                <a:highlight>
                  <a:srgbClr val="FFCD00"/>
                </a:highlight>
              </a:rPr>
              <a:t>subtitles.</a:t>
            </a:r>
            <a:r>
              <a:rPr lang="en-US" b="1" dirty="0" smtClean="0">
                <a:highlight>
                  <a:srgbClr val="FFCD00"/>
                </a:highlight>
              </a:rPr>
              <a:t> </a:t>
            </a:r>
          </a:p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But </a:t>
            </a:r>
            <a:r>
              <a:rPr lang="en-US" b="1" dirty="0">
                <a:highlight>
                  <a:srgbClr val="FFCD00"/>
                </a:highlight>
              </a:rPr>
              <a:t>if you get the chance to watch it a </a:t>
            </a:r>
            <a:r>
              <a:rPr lang="en-US" b="1" i="1" u="sng" dirty="0">
                <a:highlight>
                  <a:srgbClr val="FFCD00"/>
                </a:highlight>
              </a:rPr>
              <a:t>second time</a:t>
            </a:r>
            <a:r>
              <a:rPr lang="en-US" b="1" dirty="0">
                <a:highlight>
                  <a:srgbClr val="FFCD00"/>
                </a:highlight>
              </a:rPr>
              <a:t>, try </a:t>
            </a:r>
            <a:r>
              <a:rPr lang="en-US" b="1" i="1" u="sng" dirty="0">
                <a:highlight>
                  <a:srgbClr val="FFCD00"/>
                </a:highlight>
              </a:rPr>
              <a:t>turning off subtitles</a:t>
            </a:r>
            <a:r>
              <a:rPr lang="en-US" b="1" dirty="0">
                <a:highlight>
                  <a:srgbClr val="FFCD00"/>
                </a:highlight>
              </a:rPr>
              <a:t>.</a:t>
            </a:r>
            <a:endParaRPr b="1" dirty="0">
              <a:highlight>
                <a:srgbClr val="FFCD00"/>
              </a:highlight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922668"/>
            <a:ext cx="4259262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/>
              <a:t>5. Watch with and without subtitles.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119" y="1234375"/>
            <a:ext cx="3795458" cy="331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6213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9"/>
          <p:cNvSpPr txBox="1">
            <a:spLocks noGrp="1"/>
          </p:cNvSpPr>
          <p:nvPr>
            <p:ph type="body" idx="1"/>
          </p:nvPr>
        </p:nvSpPr>
        <p:spPr>
          <a:xfrm>
            <a:off x="1381250" y="1618700"/>
            <a:ext cx="3425400" cy="32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Watching </a:t>
            </a:r>
            <a:r>
              <a:rPr lang="en-US" b="1" dirty="0">
                <a:highlight>
                  <a:srgbClr val="FFCD00"/>
                </a:highlight>
              </a:rPr>
              <a:t>movies should be fun… so if you miss a word, a phrase, or even many sentences, that’s okay</a:t>
            </a:r>
            <a:r>
              <a:rPr lang="en-US" b="1" dirty="0" smtClean="0">
                <a:highlight>
                  <a:srgbClr val="FFCD00"/>
                </a:highlight>
              </a:rPr>
              <a:t>!</a:t>
            </a:r>
          </a:p>
          <a:p>
            <a:pPr marL="0" lvl="0" indent="0">
              <a:buNone/>
            </a:pPr>
            <a:r>
              <a:rPr lang="en-US" b="1" dirty="0" smtClean="0">
                <a:highlight>
                  <a:srgbClr val="FFCD00"/>
                </a:highlight>
              </a:rPr>
              <a:t>Don’t feel </a:t>
            </a:r>
            <a:r>
              <a:rPr lang="en-US" b="1" dirty="0">
                <a:highlight>
                  <a:srgbClr val="FFCD00"/>
                </a:highlight>
              </a:rPr>
              <a:t>bad… watching films is supposed to be fun!</a:t>
            </a:r>
            <a:endParaRPr b="1" dirty="0">
              <a:highlight>
                <a:srgbClr val="FFCD00"/>
              </a:highlight>
            </a:endParaRPr>
          </a:p>
        </p:txBody>
      </p:sp>
      <p:sp>
        <p:nvSpPr>
          <p:cNvPr id="158" name="Google Shape;158;p19"/>
          <p:cNvSpPr txBox="1">
            <a:spLocks noGrp="1"/>
          </p:cNvSpPr>
          <p:nvPr>
            <p:ph type="title"/>
          </p:nvPr>
        </p:nvSpPr>
        <p:spPr>
          <a:xfrm>
            <a:off x="1381250" y="886012"/>
            <a:ext cx="3878400" cy="43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dirty="0" smtClean="0"/>
              <a:t>6. It’s </a:t>
            </a:r>
            <a:r>
              <a:rPr lang="en-US" dirty="0"/>
              <a:t>okay to miss words… just let it go</a:t>
            </a:r>
            <a:endParaRPr dirty="0"/>
          </a:p>
        </p:txBody>
      </p:sp>
      <p:grpSp>
        <p:nvGrpSpPr>
          <p:cNvPr id="160" name="Google Shape;160;p19"/>
          <p:cNvGrpSpPr/>
          <p:nvPr/>
        </p:nvGrpSpPr>
        <p:grpSpPr>
          <a:xfrm>
            <a:off x="916458" y="1019750"/>
            <a:ext cx="214625" cy="214625"/>
            <a:chOff x="2594050" y="1631825"/>
            <a:chExt cx="439625" cy="439625"/>
          </a:xfrm>
        </p:grpSpPr>
        <p:sp>
          <p:nvSpPr>
            <p:cNvPr id="161" name="Google Shape;161;p19"/>
            <p:cNvSpPr/>
            <p:nvPr/>
          </p:nvSpPr>
          <p:spPr>
            <a:xfrm>
              <a:off x="2594050" y="1883300"/>
              <a:ext cx="188175" cy="188150"/>
            </a:xfrm>
            <a:custGeom>
              <a:avLst/>
              <a:gdLst/>
              <a:ahLst/>
              <a:cxnLst/>
              <a:rect l="l" t="t" r="r" b="b"/>
              <a:pathLst>
                <a:path w="7527" h="7526" fill="none" extrusionOk="0">
                  <a:moveTo>
                    <a:pt x="5992" y="0"/>
                  </a:moveTo>
                  <a:lnTo>
                    <a:pt x="537" y="6430"/>
                  </a:lnTo>
                  <a:lnTo>
                    <a:pt x="1" y="7526"/>
                  </a:lnTo>
                  <a:lnTo>
                    <a:pt x="1097" y="6990"/>
                  </a:lnTo>
                  <a:lnTo>
                    <a:pt x="7526" y="1534"/>
                  </a:lnTo>
                  <a:lnTo>
                    <a:pt x="5992" y="0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9"/>
            <p:cNvSpPr/>
            <p:nvPr/>
          </p:nvSpPr>
          <p:spPr>
            <a:xfrm>
              <a:off x="2857700" y="1631825"/>
              <a:ext cx="175975" cy="176000"/>
            </a:xfrm>
            <a:custGeom>
              <a:avLst/>
              <a:gdLst/>
              <a:ahLst/>
              <a:cxnLst/>
              <a:rect l="l" t="t" r="r" b="b"/>
              <a:pathLst>
                <a:path w="7039" h="7040" fill="none" extrusionOk="0">
                  <a:moveTo>
                    <a:pt x="268" y="2704"/>
                  </a:moveTo>
                  <a:lnTo>
                    <a:pt x="4336" y="6771"/>
                  </a:lnTo>
                  <a:lnTo>
                    <a:pt x="4336" y="6771"/>
                  </a:lnTo>
                  <a:lnTo>
                    <a:pt x="4336" y="6771"/>
                  </a:lnTo>
                  <a:lnTo>
                    <a:pt x="4652" y="6917"/>
                  </a:lnTo>
                  <a:lnTo>
                    <a:pt x="4993" y="7015"/>
                  </a:lnTo>
                  <a:lnTo>
                    <a:pt x="5310" y="7039"/>
                  </a:lnTo>
                  <a:lnTo>
                    <a:pt x="5651" y="7039"/>
                  </a:lnTo>
                  <a:lnTo>
                    <a:pt x="5992" y="6966"/>
                  </a:lnTo>
                  <a:lnTo>
                    <a:pt x="6308" y="6844"/>
                  </a:lnTo>
                  <a:lnTo>
                    <a:pt x="6454" y="6747"/>
                  </a:lnTo>
                  <a:lnTo>
                    <a:pt x="6601" y="6674"/>
                  </a:lnTo>
                  <a:lnTo>
                    <a:pt x="6747" y="6552"/>
                  </a:lnTo>
                  <a:lnTo>
                    <a:pt x="6893" y="6430"/>
                  </a:lnTo>
                  <a:lnTo>
                    <a:pt x="6893" y="6430"/>
                  </a:lnTo>
                  <a:lnTo>
                    <a:pt x="6942" y="6357"/>
                  </a:lnTo>
                  <a:lnTo>
                    <a:pt x="7015" y="6260"/>
                  </a:lnTo>
                  <a:lnTo>
                    <a:pt x="7039" y="6138"/>
                  </a:lnTo>
                  <a:lnTo>
                    <a:pt x="7039" y="6041"/>
                  </a:lnTo>
                  <a:lnTo>
                    <a:pt x="7039" y="6041"/>
                  </a:lnTo>
                  <a:lnTo>
                    <a:pt x="7039" y="5943"/>
                  </a:lnTo>
                  <a:lnTo>
                    <a:pt x="7015" y="5846"/>
                  </a:lnTo>
                  <a:lnTo>
                    <a:pt x="6942" y="5748"/>
                  </a:lnTo>
                  <a:lnTo>
                    <a:pt x="6893" y="5651"/>
                  </a:lnTo>
                  <a:lnTo>
                    <a:pt x="1389" y="147"/>
                  </a:lnTo>
                  <a:lnTo>
                    <a:pt x="1389" y="147"/>
                  </a:lnTo>
                  <a:lnTo>
                    <a:pt x="1291" y="98"/>
                  </a:lnTo>
                  <a:lnTo>
                    <a:pt x="1194" y="25"/>
                  </a:lnTo>
                  <a:lnTo>
                    <a:pt x="1096" y="0"/>
                  </a:lnTo>
                  <a:lnTo>
                    <a:pt x="999" y="0"/>
                  </a:lnTo>
                  <a:lnTo>
                    <a:pt x="999" y="0"/>
                  </a:lnTo>
                  <a:lnTo>
                    <a:pt x="902" y="0"/>
                  </a:lnTo>
                  <a:lnTo>
                    <a:pt x="780" y="25"/>
                  </a:lnTo>
                  <a:lnTo>
                    <a:pt x="682" y="98"/>
                  </a:lnTo>
                  <a:lnTo>
                    <a:pt x="609" y="147"/>
                  </a:lnTo>
                  <a:lnTo>
                    <a:pt x="609" y="147"/>
                  </a:lnTo>
                  <a:lnTo>
                    <a:pt x="487" y="293"/>
                  </a:lnTo>
                  <a:lnTo>
                    <a:pt x="366" y="439"/>
                  </a:lnTo>
                  <a:lnTo>
                    <a:pt x="293" y="585"/>
                  </a:lnTo>
                  <a:lnTo>
                    <a:pt x="195" y="731"/>
                  </a:lnTo>
                  <a:lnTo>
                    <a:pt x="73" y="1048"/>
                  </a:lnTo>
                  <a:lnTo>
                    <a:pt x="0" y="1389"/>
                  </a:lnTo>
                  <a:lnTo>
                    <a:pt x="0" y="1730"/>
                  </a:lnTo>
                  <a:lnTo>
                    <a:pt x="25" y="2046"/>
                  </a:lnTo>
                  <a:lnTo>
                    <a:pt x="122" y="2387"/>
                  </a:lnTo>
                  <a:lnTo>
                    <a:pt x="268" y="2704"/>
                  </a:lnTo>
                  <a:lnTo>
                    <a:pt x="268" y="2704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9"/>
            <p:cNvSpPr/>
            <p:nvPr/>
          </p:nvSpPr>
          <p:spPr>
            <a:xfrm>
              <a:off x="2662850" y="1699400"/>
              <a:ext cx="303250" cy="303250"/>
            </a:xfrm>
            <a:custGeom>
              <a:avLst/>
              <a:gdLst/>
              <a:ahLst/>
              <a:cxnLst/>
              <a:rect l="l" t="t" r="r" b="b"/>
              <a:pathLst>
                <a:path w="12130" h="12130" fill="none" extrusionOk="0">
                  <a:moveTo>
                    <a:pt x="8038" y="1"/>
                  </a:moveTo>
                  <a:lnTo>
                    <a:pt x="4872" y="3191"/>
                  </a:lnTo>
                  <a:lnTo>
                    <a:pt x="4872" y="3191"/>
                  </a:lnTo>
                  <a:lnTo>
                    <a:pt x="4628" y="3094"/>
                  </a:lnTo>
                  <a:lnTo>
                    <a:pt x="4385" y="2997"/>
                  </a:lnTo>
                  <a:lnTo>
                    <a:pt x="4092" y="2899"/>
                  </a:lnTo>
                  <a:lnTo>
                    <a:pt x="3800" y="2850"/>
                  </a:lnTo>
                  <a:lnTo>
                    <a:pt x="3484" y="2777"/>
                  </a:lnTo>
                  <a:lnTo>
                    <a:pt x="3167" y="2729"/>
                  </a:lnTo>
                  <a:lnTo>
                    <a:pt x="2850" y="2704"/>
                  </a:lnTo>
                  <a:lnTo>
                    <a:pt x="2534" y="2704"/>
                  </a:lnTo>
                  <a:lnTo>
                    <a:pt x="2534" y="2704"/>
                  </a:lnTo>
                  <a:lnTo>
                    <a:pt x="2241" y="2704"/>
                  </a:lnTo>
                  <a:lnTo>
                    <a:pt x="1949" y="2729"/>
                  </a:lnTo>
                  <a:lnTo>
                    <a:pt x="1633" y="2777"/>
                  </a:lnTo>
                  <a:lnTo>
                    <a:pt x="1316" y="2850"/>
                  </a:lnTo>
                  <a:lnTo>
                    <a:pt x="999" y="2972"/>
                  </a:lnTo>
                  <a:lnTo>
                    <a:pt x="707" y="3094"/>
                  </a:lnTo>
                  <a:lnTo>
                    <a:pt x="415" y="3289"/>
                  </a:lnTo>
                  <a:lnTo>
                    <a:pt x="147" y="3508"/>
                  </a:lnTo>
                  <a:lnTo>
                    <a:pt x="147" y="3508"/>
                  </a:lnTo>
                  <a:lnTo>
                    <a:pt x="74" y="3581"/>
                  </a:lnTo>
                  <a:lnTo>
                    <a:pt x="25" y="3678"/>
                  </a:lnTo>
                  <a:lnTo>
                    <a:pt x="1" y="3776"/>
                  </a:lnTo>
                  <a:lnTo>
                    <a:pt x="1" y="3898"/>
                  </a:lnTo>
                  <a:lnTo>
                    <a:pt x="1" y="3898"/>
                  </a:lnTo>
                  <a:lnTo>
                    <a:pt x="1" y="3995"/>
                  </a:lnTo>
                  <a:lnTo>
                    <a:pt x="25" y="4093"/>
                  </a:lnTo>
                  <a:lnTo>
                    <a:pt x="74" y="4190"/>
                  </a:lnTo>
                  <a:lnTo>
                    <a:pt x="147" y="4287"/>
                  </a:lnTo>
                  <a:lnTo>
                    <a:pt x="7843" y="11984"/>
                  </a:lnTo>
                  <a:lnTo>
                    <a:pt x="7843" y="11984"/>
                  </a:lnTo>
                  <a:lnTo>
                    <a:pt x="7941" y="12057"/>
                  </a:lnTo>
                  <a:lnTo>
                    <a:pt x="8038" y="12105"/>
                  </a:lnTo>
                  <a:lnTo>
                    <a:pt x="8135" y="12130"/>
                  </a:lnTo>
                  <a:lnTo>
                    <a:pt x="8233" y="12130"/>
                  </a:lnTo>
                  <a:lnTo>
                    <a:pt x="8233" y="12130"/>
                  </a:lnTo>
                  <a:lnTo>
                    <a:pt x="8355" y="12130"/>
                  </a:lnTo>
                  <a:lnTo>
                    <a:pt x="8452" y="12105"/>
                  </a:lnTo>
                  <a:lnTo>
                    <a:pt x="8549" y="12057"/>
                  </a:lnTo>
                  <a:lnTo>
                    <a:pt x="8622" y="11984"/>
                  </a:lnTo>
                  <a:lnTo>
                    <a:pt x="8622" y="11984"/>
                  </a:lnTo>
                  <a:lnTo>
                    <a:pt x="8842" y="11716"/>
                  </a:lnTo>
                  <a:lnTo>
                    <a:pt x="9036" y="11423"/>
                  </a:lnTo>
                  <a:lnTo>
                    <a:pt x="9158" y="11131"/>
                  </a:lnTo>
                  <a:lnTo>
                    <a:pt x="9280" y="10814"/>
                  </a:lnTo>
                  <a:lnTo>
                    <a:pt x="9353" y="10498"/>
                  </a:lnTo>
                  <a:lnTo>
                    <a:pt x="9402" y="10181"/>
                  </a:lnTo>
                  <a:lnTo>
                    <a:pt x="9426" y="9889"/>
                  </a:lnTo>
                  <a:lnTo>
                    <a:pt x="9426" y="9597"/>
                  </a:lnTo>
                  <a:lnTo>
                    <a:pt x="9426" y="9597"/>
                  </a:lnTo>
                  <a:lnTo>
                    <a:pt x="9426" y="9280"/>
                  </a:lnTo>
                  <a:lnTo>
                    <a:pt x="9402" y="8964"/>
                  </a:lnTo>
                  <a:lnTo>
                    <a:pt x="9353" y="8647"/>
                  </a:lnTo>
                  <a:lnTo>
                    <a:pt x="9280" y="8330"/>
                  </a:lnTo>
                  <a:lnTo>
                    <a:pt x="9231" y="8038"/>
                  </a:lnTo>
                  <a:lnTo>
                    <a:pt x="9134" y="7746"/>
                  </a:lnTo>
                  <a:lnTo>
                    <a:pt x="9036" y="7502"/>
                  </a:lnTo>
                  <a:lnTo>
                    <a:pt x="8939" y="7259"/>
                  </a:lnTo>
                  <a:lnTo>
                    <a:pt x="12130" y="4093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9"/>
            <p:cNvSpPr/>
            <p:nvPr/>
          </p:nvSpPr>
          <p:spPr>
            <a:xfrm>
              <a:off x="2814912" y="1754062"/>
              <a:ext cx="49950" cy="49950"/>
            </a:xfrm>
            <a:custGeom>
              <a:avLst/>
              <a:gdLst/>
              <a:ahLst/>
              <a:cxnLst/>
              <a:rect l="l" t="t" r="r" b="b"/>
              <a:pathLst>
                <a:path w="1998" h="1998" fill="none" extrusionOk="0">
                  <a:moveTo>
                    <a:pt x="1" y="1997"/>
                  </a:moveTo>
                  <a:lnTo>
                    <a:pt x="1998" y="0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5" name="Google Shape;165;p19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916" y="1618700"/>
            <a:ext cx="3884350" cy="2183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8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4"/>
          <p:cNvSpPr txBox="1">
            <a:spLocks noGrp="1"/>
          </p:cNvSpPr>
          <p:nvPr>
            <p:ph type="subTitle" idx="4294967295"/>
          </p:nvPr>
        </p:nvSpPr>
        <p:spPr>
          <a:xfrm>
            <a:off x="1890445" y="1518421"/>
            <a:ext cx="7201482" cy="307412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indent="-342900"/>
            <a:r>
              <a:rPr lang="en-US" b="1" dirty="0" smtClean="0"/>
              <a:t>Do </a:t>
            </a:r>
            <a:r>
              <a:rPr lang="en-US" b="1" dirty="0"/>
              <a:t>you like </a:t>
            </a:r>
            <a:r>
              <a:rPr lang="en-US" b="1" dirty="0" smtClean="0"/>
              <a:t>watching movies, cartoons </a:t>
            </a:r>
            <a:r>
              <a:rPr lang="en-US" b="1" dirty="0"/>
              <a:t>or TV-shows? </a:t>
            </a:r>
          </a:p>
          <a:p>
            <a:pPr marL="342900" indent="-342900"/>
            <a:r>
              <a:rPr lang="en-US" b="1" dirty="0" smtClean="0"/>
              <a:t>Do </a:t>
            </a:r>
            <a:r>
              <a:rPr lang="en-US" b="1" dirty="0"/>
              <a:t>you watch them in English or in Russian? </a:t>
            </a:r>
          </a:p>
          <a:p>
            <a:pPr marL="342900" indent="-342900"/>
            <a:r>
              <a:rPr lang="en-US" b="1" dirty="0" smtClean="0"/>
              <a:t>Do </a:t>
            </a:r>
            <a:r>
              <a:rPr lang="en-US" b="1" dirty="0"/>
              <a:t>you think it’s useful to watch films in English or it’s just a waste of time? </a:t>
            </a:r>
          </a:p>
          <a:p>
            <a:pPr marL="342900" indent="-342900"/>
            <a:endParaRPr b="1" dirty="0"/>
          </a:p>
        </p:txBody>
      </p:sp>
      <p:cxnSp>
        <p:nvCxnSpPr>
          <p:cNvPr id="101" name="Google Shape;101;p14"/>
          <p:cNvCxnSpPr/>
          <p:nvPr/>
        </p:nvCxnSpPr>
        <p:spPr>
          <a:xfrm>
            <a:off x="6450" y="1428750"/>
            <a:ext cx="23973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02" name="Google Shape;102;p14"/>
          <p:cNvPicPr preferRelativeResize="0"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507" y="725547"/>
            <a:ext cx="1285187" cy="1195720"/>
          </a:xfrm>
          <a:prstGeom prst="ellipse">
            <a:avLst/>
          </a:prstGeom>
          <a:noFill/>
          <a:ln>
            <a:noFill/>
          </a:ln>
        </p:spPr>
      </p:pic>
      <p:cxnSp>
        <p:nvCxnSpPr>
          <p:cNvPr id="104" name="Google Shape;104;p14"/>
          <p:cNvCxnSpPr/>
          <p:nvPr/>
        </p:nvCxnSpPr>
        <p:spPr>
          <a:xfrm>
            <a:off x="2403750" y="1428750"/>
            <a:ext cx="674015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5" name="Google Shape;105;p14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6"/>
          <p:cNvSpPr txBox="1">
            <a:spLocks noGrp="1"/>
          </p:cNvSpPr>
          <p:nvPr>
            <p:ph type="body" idx="1"/>
          </p:nvPr>
        </p:nvSpPr>
        <p:spPr>
          <a:xfrm>
            <a:off x="2248888" y="2361289"/>
            <a:ext cx="4933800" cy="8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>
              <a:buNone/>
            </a:pPr>
            <a:r>
              <a:rPr lang="en-US" sz="3200" b="1" dirty="0"/>
              <a:t>When you learn English with movies, you’re taking </a:t>
            </a:r>
            <a:r>
              <a:rPr lang="en-US" sz="3200" b="1" dirty="0">
                <a:solidFill>
                  <a:schemeClr val="tx1"/>
                </a:solidFill>
              </a:rPr>
              <a:t>a wild adventure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119" name="Google Shape;119;p16"/>
          <p:cNvSpPr txBox="1">
            <a:spLocks noGrp="1"/>
          </p:cNvSpPr>
          <p:nvPr>
            <p:ph type="sldNum" idx="12"/>
          </p:nvPr>
        </p:nvSpPr>
        <p:spPr>
          <a:xfrm>
            <a:off x="4297650" y="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8"/>
          <p:cNvSpPr txBox="1">
            <a:spLocks noGrp="1"/>
          </p:cNvSpPr>
          <p:nvPr>
            <p:ph type="ctrTitle" idx="4294967295"/>
          </p:nvPr>
        </p:nvSpPr>
        <p:spPr>
          <a:xfrm>
            <a:off x="1571430" y="3172193"/>
            <a:ext cx="6257477" cy="31187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en-US" sz="2800" dirty="0" smtClean="0">
                <a:highlight>
                  <a:srgbClr val="FFCD00"/>
                </a:highlight>
              </a:rPr>
              <a:t>Watching </a:t>
            </a:r>
            <a:r>
              <a:rPr lang="en-US" sz="2800" dirty="0">
                <a:highlight>
                  <a:srgbClr val="FFCD00"/>
                </a:highlight>
              </a:rPr>
              <a:t>Movies Is a Great Way to Learn English </a:t>
            </a:r>
            <a:endParaRPr sz="2800" dirty="0">
              <a:highlight>
                <a:srgbClr val="FFCD00"/>
              </a:highlight>
            </a:endParaRPr>
          </a:p>
        </p:txBody>
      </p:sp>
      <p:cxnSp>
        <p:nvCxnSpPr>
          <p:cNvPr id="138" name="Google Shape;138;p18"/>
          <p:cNvCxnSpPr/>
          <p:nvPr/>
        </p:nvCxnSpPr>
        <p:spPr>
          <a:xfrm>
            <a:off x="-6025" y="1668728"/>
            <a:ext cx="9162000" cy="0"/>
          </a:xfrm>
          <a:prstGeom prst="straightConnector1">
            <a:avLst/>
          </a:prstGeom>
          <a:noFill/>
          <a:ln w="9525" cap="flat" cmpd="sng">
            <a:solidFill>
              <a:srgbClr val="CCCCC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52" name="Google Shape;152;p18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28790" y="234715"/>
            <a:ext cx="2822689" cy="25479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Speaking skills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Hearing </a:t>
            </a:r>
            <a:r>
              <a:rPr lang="en-US" sz="1800" dirty="0"/>
              <a:t>natives </a:t>
            </a:r>
            <a:r>
              <a:rPr lang="en-US" sz="1800" dirty="0" smtClean="0"/>
              <a:t>helps </a:t>
            </a:r>
            <a:r>
              <a:rPr lang="en-US" sz="1800" dirty="0"/>
              <a:t>our speaking skills, especially our </a:t>
            </a:r>
            <a:r>
              <a:rPr lang="en-US" sz="1800" u="sng" dirty="0"/>
              <a:t>fluency in speaking. </a:t>
            </a:r>
            <a:endParaRPr sz="1800" u="sng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1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300" y="1890445"/>
            <a:ext cx="4214113" cy="96290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de-DE" dirty="0" err="1"/>
              <a:t>Pronunciation</a:t>
            </a:r>
            <a:r>
              <a:rPr lang="de-DE" dirty="0"/>
              <a:t> 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/>
              <a:t>listening</a:t>
            </a:r>
            <a:r>
              <a:rPr lang="de-DE" dirty="0"/>
              <a:t> </a:t>
            </a:r>
            <a:r>
              <a:rPr lang="de-DE" dirty="0" err="1"/>
              <a:t>skills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Hearing </a:t>
            </a:r>
            <a:r>
              <a:rPr lang="en-US" sz="1800" dirty="0"/>
              <a:t>how certain words are pronounced will help you to </a:t>
            </a:r>
            <a:r>
              <a:rPr lang="en-US" sz="1800" u="sng" dirty="0"/>
              <a:t>remember and memorize the sounds</a:t>
            </a:r>
            <a:r>
              <a:rPr lang="en-US" sz="1800" dirty="0"/>
              <a:t>. </a:t>
            </a:r>
            <a:r>
              <a:rPr lang="en-US" sz="1800" dirty="0" smtClean="0"/>
              <a:t>Besides you </a:t>
            </a:r>
            <a:r>
              <a:rPr lang="en-US" sz="1800" dirty="0"/>
              <a:t>are able to hear and </a:t>
            </a:r>
            <a:r>
              <a:rPr lang="en-US" sz="1800" u="sng" dirty="0"/>
              <a:t>understand spoken English </a:t>
            </a:r>
            <a:r>
              <a:rPr lang="en-US" sz="1800" u="sng" dirty="0" smtClean="0"/>
              <a:t>fully.</a:t>
            </a:r>
            <a:endParaRPr sz="1800" u="sng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dirty="0" smtClean="0">
                <a:latin typeface="Lora"/>
                <a:ea typeface="Lora"/>
                <a:cs typeface="Lora"/>
                <a:sym typeface="Lora"/>
              </a:rPr>
              <a:t>2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14916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300" y="164665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de-DE" dirty="0" err="1"/>
              <a:t>Vocabulary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Watching </a:t>
            </a:r>
            <a:r>
              <a:rPr lang="en-US" sz="1800" dirty="0"/>
              <a:t>English movies is a great way to learn a lot of </a:t>
            </a:r>
            <a:r>
              <a:rPr lang="en-US" sz="1800" u="sng" dirty="0"/>
              <a:t>new words and </a:t>
            </a:r>
            <a:r>
              <a:rPr lang="en-US" sz="1800" u="sng" dirty="0" smtClean="0"/>
              <a:t>expressions</a:t>
            </a:r>
            <a:r>
              <a:rPr lang="en-US" sz="1800" dirty="0" smtClean="0"/>
              <a:t>. </a:t>
            </a:r>
            <a:endParaRPr sz="1800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3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73119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5"/>
          <p:cNvSpPr txBox="1">
            <a:spLocks noGrp="1"/>
          </p:cNvSpPr>
          <p:nvPr>
            <p:ph type="ctrTitle"/>
          </p:nvPr>
        </p:nvSpPr>
        <p:spPr>
          <a:xfrm>
            <a:off x="2022225" y="1693523"/>
            <a:ext cx="37878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Learning and </a:t>
            </a:r>
            <a:r>
              <a:rPr lang="en-US" dirty="0" smtClean="0"/>
              <a:t>having lots </a:t>
            </a:r>
            <a:r>
              <a:rPr lang="en-US" dirty="0"/>
              <a:t>of fun! </a:t>
            </a:r>
            <a:endParaRPr dirty="0"/>
          </a:p>
        </p:txBody>
      </p:sp>
      <p:sp>
        <p:nvSpPr>
          <p:cNvPr id="111" name="Google Shape;111;p15"/>
          <p:cNvSpPr txBox="1">
            <a:spLocks noGrp="1"/>
          </p:cNvSpPr>
          <p:nvPr>
            <p:ph type="subTitle" idx="1"/>
          </p:nvPr>
        </p:nvSpPr>
        <p:spPr>
          <a:xfrm>
            <a:off x="2022300" y="2815923"/>
            <a:ext cx="55914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r>
              <a:rPr lang="en-US" sz="1800" dirty="0" smtClean="0"/>
              <a:t>After </a:t>
            </a:r>
            <a:r>
              <a:rPr lang="en-US" sz="1800" dirty="0"/>
              <a:t>all, watching movies is supposed to be fun, right</a:t>
            </a:r>
            <a:r>
              <a:rPr lang="en-US" sz="1800" dirty="0" smtClean="0"/>
              <a:t>? =)</a:t>
            </a:r>
            <a:endParaRPr sz="1800" dirty="0"/>
          </a:p>
        </p:txBody>
      </p:sp>
      <p:sp>
        <p:nvSpPr>
          <p:cNvPr id="112" name="Google Shape;112;p15"/>
          <p:cNvSpPr txBox="1"/>
          <p:nvPr/>
        </p:nvSpPr>
        <p:spPr>
          <a:xfrm>
            <a:off x="1133975" y="2291150"/>
            <a:ext cx="543900" cy="56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>
                <a:solidFill>
                  <a:schemeClr val="dk1"/>
                </a:solidFill>
                <a:latin typeface="Lora"/>
                <a:ea typeface="Lora"/>
                <a:cs typeface="Lora"/>
                <a:sym typeface="Lora"/>
              </a:rPr>
              <a:t>4</a:t>
            </a:r>
            <a:endParaRPr sz="2400" dirty="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113" name="Google Shape;113;p15"/>
          <p:cNvSpPr txBox="1">
            <a:spLocks noGrp="1"/>
          </p:cNvSpPr>
          <p:nvPr>
            <p:ph type="sldNum" idx="12"/>
          </p:nvPr>
        </p:nvSpPr>
        <p:spPr>
          <a:xfrm>
            <a:off x="8543227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7512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21000"/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2"/>
          <p:cNvSpPr txBox="1">
            <a:spLocks noGrp="1"/>
          </p:cNvSpPr>
          <p:nvPr>
            <p:ph type="title" idx="4294967295"/>
          </p:nvPr>
        </p:nvSpPr>
        <p:spPr>
          <a:xfrm>
            <a:off x="2276814" y="2811780"/>
            <a:ext cx="4590370" cy="13622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 algn="ctr"/>
            <a:r>
              <a:rPr lang="en-US" sz="2800" i="1" dirty="0" smtClean="0">
                <a:highlight>
                  <a:srgbClr val="FFCD00"/>
                </a:highlight>
              </a:rPr>
              <a:t>Practice </a:t>
            </a:r>
            <a:r>
              <a:rPr lang="en-US" sz="2800" i="1" dirty="0">
                <a:highlight>
                  <a:srgbClr val="FFCD00"/>
                </a:highlight>
              </a:rPr>
              <a:t>Tips to Really Learn English with Movies</a:t>
            </a:r>
            <a:endParaRPr sz="2800" i="1" dirty="0">
              <a:highlight>
                <a:srgbClr val="FFCD00"/>
              </a:highlight>
            </a:endParaRPr>
          </a:p>
        </p:txBody>
      </p:sp>
      <p:sp>
        <p:nvSpPr>
          <p:cNvPr id="201" name="Google Shape;201;p22"/>
          <p:cNvSpPr txBox="1">
            <a:spLocks noGrp="1"/>
          </p:cNvSpPr>
          <p:nvPr>
            <p:ph type="sldNum" idx="12"/>
          </p:nvPr>
        </p:nvSpPr>
        <p:spPr>
          <a:xfrm>
            <a:off x="4297650" y="4791900"/>
            <a:ext cx="548700" cy="35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9574" y="4320540"/>
            <a:ext cx="354465" cy="3544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iola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312</TotalTime>
  <Words>416</Words>
  <Application>Microsoft Office PowerPoint</Application>
  <PresentationFormat>Экран (16:9)</PresentationFormat>
  <Paragraphs>48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Lora</vt:lpstr>
      <vt:lpstr>Arial</vt:lpstr>
      <vt:lpstr>Quattrocento Sans</vt:lpstr>
      <vt:lpstr>Viola template</vt:lpstr>
      <vt:lpstr>Learn English through movies and cartoons </vt:lpstr>
      <vt:lpstr>Презентация PowerPoint</vt:lpstr>
      <vt:lpstr>Презентация PowerPoint</vt:lpstr>
      <vt:lpstr>Watching Movies Is a Great Way to Learn English </vt:lpstr>
      <vt:lpstr>Speaking skills</vt:lpstr>
      <vt:lpstr>Pronunciation  and listening skills</vt:lpstr>
      <vt:lpstr>Vocabulary</vt:lpstr>
      <vt:lpstr>Learning and having lots of fun! </vt:lpstr>
      <vt:lpstr>Practice Tips to Really Learn English with Movies</vt:lpstr>
      <vt:lpstr>1. Choose an interesting movie</vt:lpstr>
      <vt:lpstr>2. Choose a movie that matches your current English level</vt:lpstr>
      <vt:lpstr>3. Use your dictionary</vt:lpstr>
      <vt:lpstr>4. Repeat short phrases! </vt:lpstr>
      <vt:lpstr>5. Watch with and without subtitles.</vt:lpstr>
      <vt:lpstr>6. It’s okay to miss words… just let it go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Tips for watching films in English</dc:title>
  <cp:lastModifiedBy>pc</cp:lastModifiedBy>
  <cp:revision>14</cp:revision>
  <dcterms:modified xsi:type="dcterms:W3CDTF">2020-03-03T14:58:07Z</dcterms:modified>
</cp:coreProperties>
</file>