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61" r:id="rId5"/>
    <p:sldId id="263" r:id="rId6"/>
    <p:sldId id="277" r:id="rId7"/>
    <p:sldId id="265" r:id="rId8"/>
    <p:sldId id="259" r:id="rId9"/>
    <p:sldId id="292" r:id="rId10"/>
    <p:sldId id="296" r:id="rId11"/>
    <p:sldId id="298" r:id="rId12"/>
    <p:sldId id="293" r:id="rId13"/>
    <p:sldId id="299" r:id="rId14"/>
    <p:sldId id="260" r:id="rId15"/>
    <p:sldId id="278" r:id="rId16"/>
    <p:sldId id="271" r:id="rId17"/>
    <p:sldId id="272" r:id="rId18"/>
    <p:sldId id="280" r:id="rId19"/>
    <p:sldId id="285" r:id="rId20"/>
    <p:sldId id="288" r:id="rId21"/>
    <p:sldId id="283" r:id="rId22"/>
    <p:sldId id="275" r:id="rId23"/>
    <p:sldId id="287" r:id="rId24"/>
    <p:sldId id="290" r:id="rId25"/>
    <p:sldId id="291" r:id="rId26"/>
    <p:sldId id="300" r:id="rId27"/>
  </p:sldIdLst>
  <p:sldSz cx="5761038" cy="3240088"/>
  <p:notesSz cx="6858000" cy="9144000"/>
  <p:defaultTextStyle>
    <a:defPPr>
      <a:defRPr lang="ru-RU"/>
    </a:defPPr>
    <a:lvl1pPr marL="0" algn="l" defTabSz="514306" rtl="0" eaLnBrk="1" latinLnBrk="0" hangingPunct="1">
      <a:defRPr sz="1000" kern="1200">
        <a:solidFill>
          <a:schemeClr val="tx1"/>
        </a:solidFill>
        <a:latin typeface="+mn-lt"/>
        <a:ea typeface="+mn-ea"/>
        <a:cs typeface="+mn-cs"/>
      </a:defRPr>
    </a:lvl1pPr>
    <a:lvl2pPr marL="257153" algn="l" defTabSz="514306" rtl="0" eaLnBrk="1" latinLnBrk="0" hangingPunct="1">
      <a:defRPr sz="1000" kern="1200">
        <a:solidFill>
          <a:schemeClr val="tx1"/>
        </a:solidFill>
        <a:latin typeface="+mn-lt"/>
        <a:ea typeface="+mn-ea"/>
        <a:cs typeface="+mn-cs"/>
      </a:defRPr>
    </a:lvl2pPr>
    <a:lvl3pPr marL="514306" algn="l" defTabSz="514306" rtl="0" eaLnBrk="1" latinLnBrk="0" hangingPunct="1">
      <a:defRPr sz="1000" kern="1200">
        <a:solidFill>
          <a:schemeClr val="tx1"/>
        </a:solidFill>
        <a:latin typeface="+mn-lt"/>
        <a:ea typeface="+mn-ea"/>
        <a:cs typeface="+mn-cs"/>
      </a:defRPr>
    </a:lvl3pPr>
    <a:lvl4pPr marL="771458" algn="l" defTabSz="514306" rtl="0" eaLnBrk="1" latinLnBrk="0" hangingPunct="1">
      <a:defRPr sz="1000" kern="1200">
        <a:solidFill>
          <a:schemeClr val="tx1"/>
        </a:solidFill>
        <a:latin typeface="+mn-lt"/>
        <a:ea typeface="+mn-ea"/>
        <a:cs typeface="+mn-cs"/>
      </a:defRPr>
    </a:lvl4pPr>
    <a:lvl5pPr marL="1028610" algn="l" defTabSz="514306" rtl="0" eaLnBrk="1" latinLnBrk="0" hangingPunct="1">
      <a:defRPr sz="1000" kern="1200">
        <a:solidFill>
          <a:schemeClr val="tx1"/>
        </a:solidFill>
        <a:latin typeface="+mn-lt"/>
        <a:ea typeface="+mn-ea"/>
        <a:cs typeface="+mn-cs"/>
      </a:defRPr>
    </a:lvl5pPr>
    <a:lvl6pPr marL="1285763" algn="l" defTabSz="514306" rtl="0" eaLnBrk="1" latinLnBrk="0" hangingPunct="1">
      <a:defRPr sz="1000" kern="1200">
        <a:solidFill>
          <a:schemeClr val="tx1"/>
        </a:solidFill>
        <a:latin typeface="+mn-lt"/>
        <a:ea typeface="+mn-ea"/>
        <a:cs typeface="+mn-cs"/>
      </a:defRPr>
    </a:lvl6pPr>
    <a:lvl7pPr marL="1542916" algn="l" defTabSz="514306" rtl="0" eaLnBrk="1" latinLnBrk="0" hangingPunct="1">
      <a:defRPr sz="1000" kern="1200">
        <a:solidFill>
          <a:schemeClr val="tx1"/>
        </a:solidFill>
        <a:latin typeface="+mn-lt"/>
        <a:ea typeface="+mn-ea"/>
        <a:cs typeface="+mn-cs"/>
      </a:defRPr>
    </a:lvl7pPr>
    <a:lvl8pPr marL="1800068" algn="l" defTabSz="514306" rtl="0" eaLnBrk="1" latinLnBrk="0" hangingPunct="1">
      <a:defRPr sz="1000" kern="1200">
        <a:solidFill>
          <a:schemeClr val="tx1"/>
        </a:solidFill>
        <a:latin typeface="+mn-lt"/>
        <a:ea typeface="+mn-ea"/>
        <a:cs typeface="+mn-cs"/>
      </a:defRPr>
    </a:lvl8pPr>
    <a:lvl9pPr marL="2057220" algn="l" defTabSz="514306" rtl="0" eaLnBrk="1" latinLnBrk="0" hangingPunct="1">
      <a:defRPr sz="1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66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70" d="100"/>
          <a:sy n="170" d="100"/>
        </p:scale>
        <p:origin x="-96" y="-588"/>
      </p:cViewPr>
      <p:guideLst>
        <p:guide orient="horz" pos="1021"/>
        <p:guide pos="181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68916C-50F8-48FB-B8C2-A9D52FD0BE90}" type="datetimeFigureOut">
              <a:rPr lang="ru-RU" smtClean="0"/>
              <a:pPr/>
              <a:t>14.11.2019</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C381B4-B774-4D61-82E5-1B46733E6AF5}" type="slidenum">
              <a:rPr lang="ru-RU" smtClean="0"/>
              <a:pPr/>
              <a:t>‹#›</a:t>
            </a:fld>
            <a:endParaRPr lang="ru-RU"/>
          </a:p>
        </p:txBody>
      </p:sp>
    </p:spTree>
    <p:extLst>
      <p:ext uri="{BB962C8B-B14F-4D97-AF65-F5344CB8AC3E}">
        <p14:creationId xmlns:p14="http://schemas.microsoft.com/office/powerpoint/2010/main" val="3911154342"/>
      </p:ext>
    </p:extLst>
  </p:cSld>
  <p:clrMap bg1="lt1" tx1="dk1" bg2="lt2" tx2="dk2" accent1="accent1" accent2="accent2" accent3="accent3" accent4="accent4" accent5="accent5" accent6="accent6" hlink="hlink" folHlink="folHlink"/>
  <p:notesStyle>
    <a:lvl1pPr marL="0" algn="l" defTabSz="914320" rtl="0" eaLnBrk="1" latinLnBrk="0" hangingPunct="1">
      <a:defRPr sz="1200" kern="1200">
        <a:solidFill>
          <a:schemeClr val="tx1"/>
        </a:solidFill>
        <a:latin typeface="+mn-lt"/>
        <a:ea typeface="+mn-ea"/>
        <a:cs typeface="+mn-cs"/>
      </a:defRPr>
    </a:lvl1pPr>
    <a:lvl2pPr marL="457160" algn="l" defTabSz="914320" rtl="0" eaLnBrk="1" latinLnBrk="0" hangingPunct="1">
      <a:defRPr sz="1200" kern="1200">
        <a:solidFill>
          <a:schemeClr val="tx1"/>
        </a:solidFill>
        <a:latin typeface="+mn-lt"/>
        <a:ea typeface="+mn-ea"/>
        <a:cs typeface="+mn-cs"/>
      </a:defRPr>
    </a:lvl2pPr>
    <a:lvl3pPr marL="914320" algn="l" defTabSz="914320" rtl="0" eaLnBrk="1" latinLnBrk="0" hangingPunct="1">
      <a:defRPr sz="1200" kern="1200">
        <a:solidFill>
          <a:schemeClr val="tx1"/>
        </a:solidFill>
        <a:latin typeface="+mn-lt"/>
        <a:ea typeface="+mn-ea"/>
        <a:cs typeface="+mn-cs"/>
      </a:defRPr>
    </a:lvl3pPr>
    <a:lvl4pPr marL="1371480" algn="l" defTabSz="914320" rtl="0" eaLnBrk="1" latinLnBrk="0" hangingPunct="1">
      <a:defRPr sz="1200" kern="1200">
        <a:solidFill>
          <a:schemeClr val="tx1"/>
        </a:solidFill>
        <a:latin typeface="+mn-lt"/>
        <a:ea typeface="+mn-ea"/>
        <a:cs typeface="+mn-cs"/>
      </a:defRPr>
    </a:lvl4pPr>
    <a:lvl5pPr marL="1828640" algn="l" defTabSz="914320" rtl="0" eaLnBrk="1" latinLnBrk="0" hangingPunct="1">
      <a:defRPr sz="1200" kern="1200">
        <a:solidFill>
          <a:schemeClr val="tx1"/>
        </a:solidFill>
        <a:latin typeface="+mn-lt"/>
        <a:ea typeface="+mn-ea"/>
        <a:cs typeface="+mn-cs"/>
      </a:defRPr>
    </a:lvl5pPr>
    <a:lvl6pPr marL="2285800" algn="l" defTabSz="914320" rtl="0" eaLnBrk="1" latinLnBrk="0" hangingPunct="1">
      <a:defRPr sz="1200" kern="1200">
        <a:solidFill>
          <a:schemeClr val="tx1"/>
        </a:solidFill>
        <a:latin typeface="+mn-lt"/>
        <a:ea typeface="+mn-ea"/>
        <a:cs typeface="+mn-cs"/>
      </a:defRPr>
    </a:lvl6pPr>
    <a:lvl7pPr marL="2742960" algn="l" defTabSz="914320" rtl="0" eaLnBrk="1" latinLnBrk="0" hangingPunct="1">
      <a:defRPr sz="1200" kern="1200">
        <a:solidFill>
          <a:schemeClr val="tx1"/>
        </a:solidFill>
        <a:latin typeface="+mn-lt"/>
        <a:ea typeface="+mn-ea"/>
        <a:cs typeface="+mn-cs"/>
      </a:defRPr>
    </a:lvl7pPr>
    <a:lvl8pPr marL="3200120" algn="l" defTabSz="914320" rtl="0" eaLnBrk="1" latinLnBrk="0" hangingPunct="1">
      <a:defRPr sz="1200" kern="1200">
        <a:solidFill>
          <a:schemeClr val="tx1"/>
        </a:solidFill>
        <a:latin typeface="+mn-lt"/>
        <a:ea typeface="+mn-ea"/>
        <a:cs typeface="+mn-cs"/>
      </a:defRPr>
    </a:lvl8pPr>
    <a:lvl9pPr marL="3657280" algn="l" defTabSz="91432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8C381B4-B774-4D61-82E5-1B46733E6AF5}" type="slidenum">
              <a:rPr lang="ru-RU" smtClean="0"/>
              <a:pPr/>
              <a:t>6</a:t>
            </a:fld>
            <a:endParaRPr lang="ru-RU"/>
          </a:p>
        </p:txBody>
      </p:sp>
    </p:spTree>
    <p:extLst>
      <p:ext uri="{BB962C8B-B14F-4D97-AF65-F5344CB8AC3E}">
        <p14:creationId xmlns:p14="http://schemas.microsoft.com/office/powerpoint/2010/main" val="90654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8C381B4-B774-4D61-82E5-1B46733E6AF5}" type="slidenum">
              <a:rPr lang="ru-RU" smtClean="0"/>
              <a:pPr/>
              <a:t>16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32078" y="1006530"/>
            <a:ext cx="4896882" cy="694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864158" y="1836050"/>
            <a:ext cx="4032727" cy="828022"/>
          </a:xfrm>
        </p:spPr>
        <p:txBody>
          <a:bodyPr/>
          <a:lstStyle>
            <a:lvl1pPr marL="0" indent="0" algn="ctr">
              <a:buNone/>
              <a:defRPr>
                <a:solidFill>
                  <a:schemeClr val="tx1">
                    <a:tint val="75000"/>
                  </a:schemeClr>
                </a:solidFill>
              </a:defRPr>
            </a:lvl1pPr>
            <a:lvl2pPr marL="257153" indent="0" algn="ctr">
              <a:buNone/>
              <a:defRPr>
                <a:solidFill>
                  <a:schemeClr val="tx1">
                    <a:tint val="75000"/>
                  </a:schemeClr>
                </a:solidFill>
              </a:defRPr>
            </a:lvl2pPr>
            <a:lvl3pPr marL="514306" indent="0" algn="ctr">
              <a:buNone/>
              <a:defRPr>
                <a:solidFill>
                  <a:schemeClr val="tx1">
                    <a:tint val="75000"/>
                  </a:schemeClr>
                </a:solidFill>
              </a:defRPr>
            </a:lvl3pPr>
            <a:lvl4pPr marL="771458" indent="0" algn="ctr">
              <a:buNone/>
              <a:defRPr>
                <a:solidFill>
                  <a:schemeClr val="tx1">
                    <a:tint val="75000"/>
                  </a:schemeClr>
                </a:solidFill>
              </a:defRPr>
            </a:lvl4pPr>
            <a:lvl5pPr marL="1028610" indent="0" algn="ctr">
              <a:buNone/>
              <a:defRPr>
                <a:solidFill>
                  <a:schemeClr val="tx1">
                    <a:tint val="75000"/>
                  </a:schemeClr>
                </a:solidFill>
              </a:defRPr>
            </a:lvl5pPr>
            <a:lvl6pPr marL="1285763" indent="0" algn="ctr">
              <a:buNone/>
              <a:defRPr>
                <a:solidFill>
                  <a:schemeClr val="tx1">
                    <a:tint val="75000"/>
                  </a:schemeClr>
                </a:solidFill>
              </a:defRPr>
            </a:lvl6pPr>
            <a:lvl7pPr marL="1542916" indent="0" algn="ctr">
              <a:buNone/>
              <a:defRPr>
                <a:solidFill>
                  <a:schemeClr val="tx1">
                    <a:tint val="75000"/>
                  </a:schemeClr>
                </a:solidFill>
              </a:defRPr>
            </a:lvl7pPr>
            <a:lvl8pPr marL="1800068" indent="0" algn="ctr">
              <a:buNone/>
              <a:defRPr>
                <a:solidFill>
                  <a:schemeClr val="tx1">
                    <a:tint val="75000"/>
                  </a:schemeClr>
                </a:solidFill>
              </a:defRPr>
            </a:lvl8pPr>
            <a:lvl9pPr marL="205722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176752" y="129756"/>
            <a:ext cx="1296234" cy="2764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88054" y="129756"/>
            <a:ext cx="3792683" cy="2764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5082" y="2082057"/>
            <a:ext cx="4896882" cy="643517"/>
          </a:xfrm>
        </p:spPr>
        <p:txBody>
          <a:bodyPr anchor="t"/>
          <a:lstStyle>
            <a:lvl1pPr algn="l">
              <a:defRPr sz="2300" b="1" cap="all"/>
            </a:lvl1pPr>
          </a:lstStyle>
          <a:p>
            <a:r>
              <a:rPr lang="ru-RU" smtClean="0"/>
              <a:t>Образец заголовка</a:t>
            </a:r>
            <a:endParaRPr lang="ru-RU"/>
          </a:p>
        </p:txBody>
      </p:sp>
      <p:sp>
        <p:nvSpPr>
          <p:cNvPr id="3" name="Текст 2"/>
          <p:cNvSpPr>
            <a:spLocks noGrp="1"/>
          </p:cNvSpPr>
          <p:nvPr>
            <p:ph type="body" idx="1"/>
          </p:nvPr>
        </p:nvSpPr>
        <p:spPr>
          <a:xfrm>
            <a:off x="455082" y="1373290"/>
            <a:ext cx="4896882" cy="708769"/>
          </a:xfrm>
        </p:spPr>
        <p:txBody>
          <a:bodyPr anchor="b"/>
          <a:lstStyle>
            <a:lvl1pPr marL="0" indent="0">
              <a:buNone/>
              <a:defRPr sz="1100">
                <a:solidFill>
                  <a:schemeClr val="tx1">
                    <a:tint val="75000"/>
                  </a:schemeClr>
                </a:solidFill>
              </a:defRPr>
            </a:lvl1pPr>
            <a:lvl2pPr marL="257153" indent="0">
              <a:buNone/>
              <a:defRPr sz="1000">
                <a:solidFill>
                  <a:schemeClr val="tx1">
                    <a:tint val="75000"/>
                  </a:schemeClr>
                </a:solidFill>
              </a:defRPr>
            </a:lvl2pPr>
            <a:lvl3pPr marL="514306" indent="0">
              <a:buNone/>
              <a:defRPr sz="900">
                <a:solidFill>
                  <a:schemeClr val="tx1">
                    <a:tint val="75000"/>
                  </a:schemeClr>
                </a:solidFill>
              </a:defRPr>
            </a:lvl3pPr>
            <a:lvl4pPr marL="771458" indent="0">
              <a:buNone/>
              <a:defRPr sz="800">
                <a:solidFill>
                  <a:schemeClr val="tx1">
                    <a:tint val="75000"/>
                  </a:schemeClr>
                </a:solidFill>
              </a:defRPr>
            </a:lvl4pPr>
            <a:lvl5pPr marL="1028610" indent="0">
              <a:buNone/>
              <a:defRPr sz="800">
                <a:solidFill>
                  <a:schemeClr val="tx1">
                    <a:tint val="75000"/>
                  </a:schemeClr>
                </a:solidFill>
              </a:defRPr>
            </a:lvl5pPr>
            <a:lvl6pPr marL="1285763" indent="0">
              <a:buNone/>
              <a:defRPr sz="800">
                <a:solidFill>
                  <a:schemeClr val="tx1">
                    <a:tint val="75000"/>
                  </a:schemeClr>
                </a:solidFill>
              </a:defRPr>
            </a:lvl6pPr>
            <a:lvl7pPr marL="1542916" indent="0">
              <a:buNone/>
              <a:defRPr sz="800">
                <a:solidFill>
                  <a:schemeClr val="tx1">
                    <a:tint val="75000"/>
                  </a:schemeClr>
                </a:solidFill>
              </a:defRPr>
            </a:lvl7pPr>
            <a:lvl8pPr marL="1800068" indent="0">
              <a:buNone/>
              <a:defRPr sz="800">
                <a:solidFill>
                  <a:schemeClr val="tx1">
                    <a:tint val="75000"/>
                  </a:schemeClr>
                </a:solidFill>
              </a:defRPr>
            </a:lvl8pPr>
            <a:lvl9pPr marL="2057220" indent="0">
              <a:buNone/>
              <a:defRPr sz="8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14.11.2019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288052" y="756021"/>
            <a:ext cx="2544458" cy="2138308"/>
          </a:xfrm>
        </p:spPr>
        <p:txBody>
          <a:bodyPr/>
          <a:lstStyle>
            <a:lvl1pPr>
              <a:defRPr sz="1600"/>
            </a:lvl1pPr>
            <a:lvl2pPr>
              <a:defRPr sz="1400"/>
            </a:lvl2pPr>
            <a:lvl3pPr>
              <a:defRPr sz="1100"/>
            </a:lvl3pPr>
            <a:lvl4pPr>
              <a:defRPr sz="1000"/>
            </a:lvl4pPr>
            <a:lvl5pPr>
              <a:defRPr sz="1000"/>
            </a:lvl5pPr>
            <a:lvl6pPr>
              <a:defRPr sz="1000"/>
            </a:lvl6pPr>
            <a:lvl7pPr>
              <a:defRPr sz="1000"/>
            </a:lvl7pPr>
            <a:lvl8pPr>
              <a:defRPr sz="1000"/>
            </a:lvl8pPr>
            <a:lvl9pPr>
              <a:defRPr sz="1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2928529" y="756021"/>
            <a:ext cx="2544458" cy="2138308"/>
          </a:xfrm>
        </p:spPr>
        <p:txBody>
          <a:bodyPr/>
          <a:lstStyle>
            <a:lvl1pPr>
              <a:defRPr sz="1600"/>
            </a:lvl1pPr>
            <a:lvl2pPr>
              <a:defRPr sz="1400"/>
            </a:lvl2pPr>
            <a:lvl3pPr>
              <a:defRPr sz="1100"/>
            </a:lvl3pPr>
            <a:lvl4pPr>
              <a:defRPr sz="1000"/>
            </a:lvl4pPr>
            <a:lvl5pPr>
              <a:defRPr sz="1000"/>
            </a:lvl5pPr>
            <a:lvl6pPr>
              <a:defRPr sz="1000"/>
            </a:lvl6pPr>
            <a:lvl7pPr>
              <a:defRPr sz="1000"/>
            </a:lvl7pPr>
            <a:lvl8pPr>
              <a:defRPr sz="1000"/>
            </a:lvl8pPr>
            <a:lvl9pPr>
              <a:defRPr sz="1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14.11.2019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288054" y="725270"/>
            <a:ext cx="2545459" cy="302258"/>
          </a:xfrm>
        </p:spPr>
        <p:txBody>
          <a:bodyPr anchor="b"/>
          <a:lstStyle>
            <a:lvl1pPr marL="0" indent="0">
              <a:buNone/>
              <a:defRPr sz="1400" b="1"/>
            </a:lvl1pPr>
            <a:lvl2pPr marL="257153" indent="0">
              <a:buNone/>
              <a:defRPr sz="1100" b="1"/>
            </a:lvl2pPr>
            <a:lvl3pPr marL="514306" indent="0">
              <a:buNone/>
              <a:defRPr sz="1000" b="1"/>
            </a:lvl3pPr>
            <a:lvl4pPr marL="771458" indent="0">
              <a:buNone/>
              <a:defRPr sz="900" b="1"/>
            </a:lvl4pPr>
            <a:lvl5pPr marL="1028610" indent="0">
              <a:buNone/>
              <a:defRPr sz="900" b="1"/>
            </a:lvl5pPr>
            <a:lvl6pPr marL="1285763" indent="0">
              <a:buNone/>
              <a:defRPr sz="900" b="1"/>
            </a:lvl6pPr>
            <a:lvl7pPr marL="1542916" indent="0">
              <a:buNone/>
              <a:defRPr sz="900" b="1"/>
            </a:lvl7pPr>
            <a:lvl8pPr marL="1800068" indent="0">
              <a:buNone/>
              <a:defRPr sz="900" b="1"/>
            </a:lvl8pPr>
            <a:lvl9pPr marL="2057220" indent="0">
              <a:buNone/>
              <a:defRPr sz="900" b="1"/>
            </a:lvl9pPr>
          </a:lstStyle>
          <a:p>
            <a:pPr lvl="0"/>
            <a:r>
              <a:rPr lang="ru-RU" smtClean="0"/>
              <a:t>Образец текста</a:t>
            </a:r>
          </a:p>
        </p:txBody>
      </p:sp>
      <p:sp>
        <p:nvSpPr>
          <p:cNvPr id="4" name="Содержимое 3"/>
          <p:cNvSpPr>
            <a:spLocks noGrp="1"/>
          </p:cNvSpPr>
          <p:nvPr>
            <p:ph sz="half" idx="2"/>
          </p:nvPr>
        </p:nvSpPr>
        <p:spPr>
          <a:xfrm>
            <a:off x="288054" y="1027528"/>
            <a:ext cx="2545459" cy="1866801"/>
          </a:xfrm>
        </p:spPr>
        <p:txBody>
          <a:bodyPr/>
          <a:lstStyle>
            <a:lvl1pPr>
              <a:defRPr sz="14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2926530" y="725270"/>
            <a:ext cx="2546459" cy="302258"/>
          </a:xfrm>
        </p:spPr>
        <p:txBody>
          <a:bodyPr anchor="b"/>
          <a:lstStyle>
            <a:lvl1pPr marL="0" indent="0">
              <a:buNone/>
              <a:defRPr sz="1400" b="1"/>
            </a:lvl1pPr>
            <a:lvl2pPr marL="257153" indent="0">
              <a:buNone/>
              <a:defRPr sz="1100" b="1"/>
            </a:lvl2pPr>
            <a:lvl3pPr marL="514306" indent="0">
              <a:buNone/>
              <a:defRPr sz="1000" b="1"/>
            </a:lvl3pPr>
            <a:lvl4pPr marL="771458" indent="0">
              <a:buNone/>
              <a:defRPr sz="900" b="1"/>
            </a:lvl4pPr>
            <a:lvl5pPr marL="1028610" indent="0">
              <a:buNone/>
              <a:defRPr sz="900" b="1"/>
            </a:lvl5pPr>
            <a:lvl6pPr marL="1285763" indent="0">
              <a:buNone/>
              <a:defRPr sz="900" b="1"/>
            </a:lvl6pPr>
            <a:lvl7pPr marL="1542916" indent="0">
              <a:buNone/>
              <a:defRPr sz="900" b="1"/>
            </a:lvl7pPr>
            <a:lvl8pPr marL="1800068" indent="0">
              <a:buNone/>
              <a:defRPr sz="900" b="1"/>
            </a:lvl8pPr>
            <a:lvl9pPr marL="2057220" indent="0">
              <a:buNone/>
              <a:defRPr sz="900" b="1"/>
            </a:lvl9pPr>
          </a:lstStyle>
          <a:p>
            <a:pPr lvl="0"/>
            <a:r>
              <a:rPr lang="ru-RU" smtClean="0"/>
              <a:t>Образец текста</a:t>
            </a:r>
          </a:p>
        </p:txBody>
      </p:sp>
      <p:sp>
        <p:nvSpPr>
          <p:cNvPr id="6" name="Содержимое 5"/>
          <p:cNvSpPr>
            <a:spLocks noGrp="1"/>
          </p:cNvSpPr>
          <p:nvPr>
            <p:ph sz="quarter" idx="4"/>
          </p:nvPr>
        </p:nvSpPr>
        <p:spPr>
          <a:xfrm>
            <a:off x="2926530" y="1027528"/>
            <a:ext cx="2546459" cy="1866801"/>
          </a:xfrm>
        </p:spPr>
        <p:txBody>
          <a:bodyPr/>
          <a:lstStyle>
            <a:lvl1pPr>
              <a:defRPr sz="14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14.11.2019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14.11.2019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14.11.2019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8052" y="129003"/>
            <a:ext cx="1895342" cy="549015"/>
          </a:xfrm>
        </p:spPr>
        <p:txBody>
          <a:bodyPr anchor="b"/>
          <a:lstStyle>
            <a:lvl1pPr algn="l">
              <a:defRPr sz="1100" b="1"/>
            </a:lvl1pPr>
          </a:lstStyle>
          <a:p>
            <a:r>
              <a:rPr lang="ru-RU" smtClean="0"/>
              <a:t>Образец заголовка</a:t>
            </a:r>
            <a:endParaRPr lang="ru-RU"/>
          </a:p>
        </p:txBody>
      </p:sp>
      <p:sp>
        <p:nvSpPr>
          <p:cNvPr id="3" name="Содержимое 2"/>
          <p:cNvSpPr>
            <a:spLocks noGrp="1"/>
          </p:cNvSpPr>
          <p:nvPr>
            <p:ph idx="1"/>
          </p:nvPr>
        </p:nvSpPr>
        <p:spPr>
          <a:xfrm>
            <a:off x="2252406" y="129004"/>
            <a:ext cx="3220580" cy="2765325"/>
          </a:xfrm>
        </p:spPr>
        <p:txBody>
          <a:bodyPr/>
          <a:lstStyle>
            <a:lvl1pPr>
              <a:defRPr sz="1800"/>
            </a:lvl1pPr>
            <a:lvl2pPr>
              <a:defRPr sz="1600"/>
            </a:lvl2pPr>
            <a:lvl3pPr>
              <a:defRPr sz="1400"/>
            </a:lvl3pPr>
            <a:lvl4pPr>
              <a:defRPr sz="1100"/>
            </a:lvl4pPr>
            <a:lvl5pPr>
              <a:defRPr sz="1100"/>
            </a:lvl5pPr>
            <a:lvl6pPr>
              <a:defRPr sz="1100"/>
            </a:lvl6pPr>
            <a:lvl7pPr>
              <a:defRPr sz="1100"/>
            </a:lvl7pPr>
            <a:lvl8pPr>
              <a:defRPr sz="1100"/>
            </a:lvl8pPr>
            <a:lvl9pPr>
              <a:defRPr sz="1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288052" y="678019"/>
            <a:ext cx="1895342" cy="2216310"/>
          </a:xfrm>
        </p:spPr>
        <p:txBody>
          <a:bodyPr/>
          <a:lstStyle>
            <a:lvl1pPr marL="0" indent="0">
              <a:buNone/>
              <a:defRPr sz="800"/>
            </a:lvl1pPr>
            <a:lvl2pPr marL="257153" indent="0">
              <a:buNone/>
              <a:defRPr sz="700"/>
            </a:lvl2pPr>
            <a:lvl3pPr marL="514306" indent="0">
              <a:buNone/>
              <a:defRPr sz="600"/>
            </a:lvl3pPr>
            <a:lvl4pPr marL="771458" indent="0">
              <a:buNone/>
              <a:defRPr sz="500"/>
            </a:lvl4pPr>
            <a:lvl5pPr marL="1028610" indent="0">
              <a:buNone/>
              <a:defRPr sz="500"/>
            </a:lvl5pPr>
            <a:lvl6pPr marL="1285763" indent="0">
              <a:buNone/>
              <a:defRPr sz="500"/>
            </a:lvl6pPr>
            <a:lvl7pPr marL="1542916" indent="0">
              <a:buNone/>
              <a:defRPr sz="500"/>
            </a:lvl7pPr>
            <a:lvl8pPr marL="1800068" indent="0">
              <a:buNone/>
              <a:defRPr sz="500"/>
            </a:lvl8pPr>
            <a:lvl9pPr marL="2057220" indent="0">
              <a:buNone/>
              <a:defRPr sz="5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9204" y="2268061"/>
            <a:ext cx="3456623" cy="267758"/>
          </a:xfrm>
        </p:spPr>
        <p:txBody>
          <a:bodyPr anchor="b"/>
          <a:lstStyle>
            <a:lvl1pPr algn="l">
              <a:defRPr sz="1100" b="1"/>
            </a:lvl1pPr>
          </a:lstStyle>
          <a:p>
            <a:r>
              <a:rPr lang="ru-RU" smtClean="0"/>
              <a:t>Образец заголовка</a:t>
            </a:r>
            <a:endParaRPr lang="ru-RU"/>
          </a:p>
        </p:txBody>
      </p:sp>
      <p:sp>
        <p:nvSpPr>
          <p:cNvPr id="3" name="Рисунок 2"/>
          <p:cNvSpPr>
            <a:spLocks noGrp="1"/>
          </p:cNvSpPr>
          <p:nvPr>
            <p:ph type="pic" idx="1"/>
          </p:nvPr>
        </p:nvSpPr>
        <p:spPr>
          <a:xfrm>
            <a:off x="1129204" y="289510"/>
            <a:ext cx="3456623" cy="1944053"/>
          </a:xfrm>
        </p:spPr>
        <p:txBody>
          <a:bodyPr/>
          <a:lstStyle>
            <a:lvl1pPr marL="0" indent="0">
              <a:buNone/>
              <a:defRPr sz="1800"/>
            </a:lvl1pPr>
            <a:lvl2pPr marL="257153" indent="0">
              <a:buNone/>
              <a:defRPr sz="1600"/>
            </a:lvl2pPr>
            <a:lvl3pPr marL="514306" indent="0">
              <a:buNone/>
              <a:defRPr sz="1400"/>
            </a:lvl3pPr>
            <a:lvl4pPr marL="771458" indent="0">
              <a:buNone/>
              <a:defRPr sz="1100"/>
            </a:lvl4pPr>
            <a:lvl5pPr marL="1028610" indent="0">
              <a:buNone/>
              <a:defRPr sz="1100"/>
            </a:lvl5pPr>
            <a:lvl6pPr marL="1285763" indent="0">
              <a:buNone/>
              <a:defRPr sz="1100"/>
            </a:lvl6pPr>
            <a:lvl7pPr marL="1542916" indent="0">
              <a:buNone/>
              <a:defRPr sz="1100"/>
            </a:lvl7pPr>
            <a:lvl8pPr marL="1800068" indent="0">
              <a:buNone/>
              <a:defRPr sz="1100"/>
            </a:lvl8pPr>
            <a:lvl9pPr marL="2057220" indent="0">
              <a:buNone/>
              <a:defRPr sz="1100"/>
            </a:lvl9pPr>
          </a:lstStyle>
          <a:p>
            <a:endParaRPr lang="ru-RU"/>
          </a:p>
        </p:txBody>
      </p:sp>
      <p:sp>
        <p:nvSpPr>
          <p:cNvPr id="4" name="Текст 3"/>
          <p:cNvSpPr>
            <a:spLocks noGrp="1"/>
          </p:cNvSpPr>
          <p:nvPr>
            <p:ph type="body" sz="half" idx="2"/>
          </p:nvPr>
        </p:nvSpPr>
        <p:spPr>
          <a:xfrm>
            <a:off x="1129204" y="2535819"/>
            <a:ext cx="3456623" cy="380260"/>
          </a:xfrm>
        </p:spPr>
        <p:txBody>
          <a:bodyPr/>
          <a:lstStyle>
            <a:lvl1pPr marL="0" indent="0">
              <a:buNone/>
              <a:defRPr sz="800"/>
            </a:lvl1pPr>
            <a:lvl2pPr marL="257153" indent="0">
              <a:buNone/>
              <a:defRPr sz="700"/>
            </a:lvl2pPr>
            <a:lvl3pPr marL="514306" indent="0">
              <a:buNone/>
              <a:defRPr sz="600"/>
            </a:lvl3pPr>
            <a:lvl4pPr marL="771458" indent="0">
              <a:buNone/>
              <a:defRPr sz="500"/>
            </a:lvl4pPr>
            <a:lvl5pPr marL="1028610" indent="0">
              <a:buNone/>
              <a:defRPr sz="500"/>
            </a:lvl5pPr>
            <a:lvl6pPr marL="1285763" indent="0">
              <a:buNone/>
              <a:defRPr sz="500"/>
            </a:lvl6pPr>
            <a:lvl7pPr marL="1542916" indent="0">
              <a:buNone/>
              <a:defRPr sz="500"/>
            </a:lvl7pPr>
            <a:lvl8pPr marL="1800068" indent="0">
              <a:buNone/>
              <a:defRPr sz="500"/>
            </a:lvl8pPr>
            <a:lvl9pPr marL="2057220" indent="0">
              <a:buNone/>
              <a:defRPr sz="5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8052" y="129756"/>
            <a:ext cx="5184934" cy="540015"/>
          </a:xfrm>
          <a:prstGeom prst="rect">
            <a:avLst/>
          </a:prstGeom>
        </p:spPr>
        <p:txBody>
          <a:bodyPr vert="horz" lIns="51431" tIns="25716" rIns="51431" bIns="25716"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288052" y="756021"/>
            <a:ext cx="5184934" cy="2138308"/>
          </a:xfrm>
          <a:prstGeom prst="rect">
            <a:avLst/>
          </a:prstGeom>
        </p:spPr>
        <p:txBody>
          <a:bodyPr vert="horz" lIns="51431" tIns="25716" rIns="51431" bIns="25716"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288052" y="3003084"/>
            <a:ext cx="1344242" cy="172505"/>
          </a:xfrm>
          <a:prstGeom prst="rect">
            <a:avLst/>
          </a:prstGeom>
        </p:spPr>
        <p:txBody>
          <a:bodyPr vert="horz" lIns="51431" tIns="25716" rIns="51431" bIns="25716" rtlCol="0" anchor="ctr"/>
          <a:lstStyle>
            <a:lvl1pPr algn="l">
              <a:defRPr sz="700">
                <a:solidFill>
                  <a:schemeClr val="tx1">
                    <a:tint val="75000"/>
                  </a:schemeClr>
                </a:solidFill>
              </a:defRPr>
            </a:lvl1pPr>
          </a:lstStyle>
          <a:p>
            <a:fld id="{5B106E36-FD25-4E2D-B0AA-010F637433A0}" type="datetimeFigureOut">
              <a:rPr lang="ru-RU" smtClean="0"/>
              <a:pPr/>
              <a:t>14.11.2019</a:t>
            </a:fld>
            <a:endParaRPr lang="ru-RU"/>
          </a:p>
        </p:txBody>
      </p:sp>
      <p:sp>
        <p:nvSpPr>
          <p:cNvPr id="5" name="Нижний колонтитул 4"/>
          <p:cNvSpPr>
            <a:spLocks noGrp="1"/>
          </p:cNvSpPr>
          <p:nvPr>
            <p:ph type="ftr" sz="quarter" idx="3"/>
          </p:nvPr>
        </p:nvSpPr>
        <p:spPr>
          <a:xfrm>
            <a:off x="1968356" y="3003084"/>
            <a:ext cx="1824329" cy="172505"/>
          </a:xfrm>
          <a:prstGeom prst="rect">
            <a:avLst/>
          </a:prstGeom>
        </p:spPr>
        <p:txBody>
          <a:bodyPr vert="horz" lIns="51431" tIns="25716" rIns="51431" bIns="25716" rtlCol="0" anchor="ctr"/>
          <a:lstStyle>
            <a:lvl1pPr algn="ctr">
              <a:defRPr sz="7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4128744" y="3003084"/>
            <a:ext cx="1344242" cy="172505"/>
          </a:xfrm>
          <a:prstGeom prst="rect">
            <a:avLst/>
          </a:prstGeom>
        </p:spPr>
        <p:txBody>
          <a:bodyPr vert="horz" lIns="51431" tIns="25716" rIns="51431" bIns="25716" rtlCol="0" anchor="ctr"/>
          <a:lstStyle>
            <a:lvl1pPr algn="r">
              <a:defRPr sz="7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14306" rtl="0" eaLnBrk="1" latinLnBrk="0" hangingPunct="1">
        <a:spcBef>
          <a:spcPct val="0"/>
        </a:spcBef>
        <a:buNone/>
        <a:defRPr sz="2500" kern="1200">
          <a:solidFill>
            <a:schemeClr val="tx1"/>
          </a:solidFill>
          <a:latin typeface="+mj-lt"/>
          <a:ea typeface="+mj-ea"/>
          <a:cs typeface="+mj-cs"/>
        </a:defRPr>
      </a:lvl1pPr>
    </p:titleStyle>
    <p:bodyStyle>
      <a:lvl1pPr marL="192864" indent="-192864" algn="l" defTabSz="514306"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873" indent="-160720" algn="l" defTabSz="514306"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642882" indent="-128576" algn="l" defTabSz="514306"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900035" indent="-128576" algn="l" defTabSz="514306"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1157186" indent="-128576" algn="l" defTabSz="514306"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1414339" indent="-128576" algn="l" defTabSz="514306" rtl="0" eaLnBrk="1" latinLnBrk="0" hangingPunct="1">
        <a:spcBef>
          <a:spcPct val="20000"/>
        </a:spcBef>
        <a:buFont typeface="Arial" pitchFamily="34" charset="0"/>
        <a:buChar char="•"/>
        <a:defRPr sz="1100" kern="1200">
          <a:solidFill>
            <a:schemeClr val="tx1"/>
          </a:solidFill>
          <a:latin typeface="+mn-lt"/>
          <a:ea typeface="+mn-ea"/>
          <a:cs typeface="+mn-cs"/>
        </a:defRPr>
      </a:lvl6pPr>
      <a:lvl7pPr marL="1671492" indent="-128576" algn="l" defTabSz="514306" rtl="0" eaLnBrk="1" latinLnBrk="0" hangingPunct="1">
        <a:spcBef>
          <a:spcPct val="20000"/>
        </a:spcBef>
        <a:buFont typeface="Arial" pitchFamily="34" charset="0"/>
        <a:buChar char="•"/>
        <a:defRPr sz="1100" kern="1200">
          <a:solidFill>
            <a:schemeClr val="tx1"/>
          </a:solidFill>
          <a:latin typeface="+mn-lt"/>
          <a:ea typeface="+mn-ea"/>
          <a:cs typeface="+mn-cs"/>
        </a:defRPr>
      </a:lvl7pPr>
      <a:lvl8pPr marL="1928645" indent="-128576" algn="l" defTabSz="514306" rtl="0" eaLnBrk="1" latinLnBrk="0" hangingPunct="1">
        <a:spcBef>
          <a:spcPct val="20000"/>
        </a:spcBef>
        <a:buFont typeface="Arial" pitchFamily="34" charset="0"/>
        <a:buChar char="•"/>
        <a:defRPr sz="1100" kern="1200">
          <a:solidFill>
            <a:schemeClr val="tx1"/>
          </a:solidFill>
          <a:latin typeface="+mn-lt"/>
          <a:ea typeface="+mn-ea"/>
          <a:cs typeface="+mn-cs"/>
        </a:defRPr>
      </a:lvl8pPr>
      <a:lvl9pPr marL="2185796" indent="-128576" algn="l" defTabSz="514306" rtl="0" eaLnBrk="1" latinLnBrk="0" hangingPunct="1">
        <a:spcBef>
          <a:spcPct val="20000"/>
        </a:spcBef>
        <a:buFont typeface="Arial" pitchFamily="34" charset="0"/>
        <a:buChar char="•"/>
        <a:defRPr sz="1100" kern="1200">
          <a:solidFill>
            <a:schemeClr val="tx1"/>
          </a:solidFill>
          <a:latin typeface="+mn-lt"/>
          <a:ea typeface="+mn-ea"/>
          <a:cs typeface="+mn-cs"/>
        </a:defRPr>
      </a:lvl9pPr>
    </p:bodyStyle>
    <p:otherStyle>
      <a:defPPr>
        <a:defRPr lang="ru-RU"/>
      </a:defPPr>
      <a:lvl1pPr marL="0" algn="l" defTabSz="514306" rtl="0" eaLnBrk="1" latinLnBrk="0" hangingPunct="1">
        <a:defRPr sz="1000" kern="1200">
          <a:solidFill>
            <a:schemeClr val="tx1"/>
          </a:solidFill>
          <a:latin typeface="+mn-lt"/>
          <a:ea typeface="+mn-ea"/>
          <a:cs typeface="+mn-cs"/>
        </a:defRPr>
      </a:lvl1pPr>
      <a:lvl2pPr marL="257153" algn="l" defTabSz="514306" rtl="0" eaLnBrk="1" latinLnBrk="0" hangingPunct="1">
        <a:defRPr sz="1000" kern="1200">
          <a:solidFill>
            <a:schemeClr val="tx1"/>
          </a:solidFill>
          <a:latin typeface="+mn-lt"/>
          <a:ea typeface="+mn-ea"/>
          <a:cs typeface="+mn-cs"/>
        </a:defRPr>
      </a:lvl2pPr>
      <a:lvl3pPr marL="514306" algn="l" defTabSz="514306" rtl="0" eaLnBrk="1" latinLnBrk="0" hangingPunct="1">
        <a:defRPr sz="1000" kern="1200">
          <a:solidFill>
            <a:schemeClr val="tx1"/>
          </a:solidFill>
          <a:latin typeface="+mn-lt"/>
          <a:ea typeface="+mn-ea"/>
          <a:cs typeface="+mn-cs"/>
        </a:defRPr>
      </a:lvl3pPr>
      <a:lvl4pPr marL="771458" algn="l" defTabSz="514306" rtl="0" eaLnBrk="1" latinLnBrk="0" hangingPunct="1">
        <a:defRPr sz="1000" kern="1200">
          <a:solidFill>
            <a:schemeClr val="tx1"/>
          </a:solidFill>
          <a:latin typeface="+mn-lt"/>
          <a:ea typeface="+mn-ea"/>
          <a:cs typeface="+mn-cs"/>
        </a:defRPr>
      </a:lvl4pPr>
      <a:lvl5pPr marL="1028610" algn="l" defTabSz="514306" rtl="0" eaLnBrk="1" latinLnBrk="0" hangingPunct="1">
        <a:defRPr sz="1000" kern="1200">
          <a:solidFill>
            <a:schemeClr val="tx1"/>
          </a:solidFill>
          <a:latin typeface="+mn-lt"/>
          <a:ea typeface="+mn-ea"/>
          <a:cs typeface="+mn-cs"/>
        </a:defRPr>
      </a:lvl5pPr>
      <a:lvl6pPr marL="1285763" algn="l" defTabSz="514306" rtl="0" eaLnBrk="1" latinLnBrk="0" hangingPunct="1">
        <a:defRPr sz="1000" kern="1200">
          <a:solidFill>
            <a:schemeClr val="tx1"/>
          </a:solidFill>
          <a:latin typeface="+mn-lt"/>
          <a:ea typeface="+mn-ea"/>
          <a:cs typeface="+mn-cs"/>
        </a:defRPr>
      </a:lvl6pPr>
      <a:lvl7pPr marL="1542916" algn="l" defTabSz="514306" rtl="0" eaLnBrk="1" latinLnBrk="0" hangingPunct="1">
        <a:defRPr sz="1000" kern="1200">
          <a:solidFill>
            <a:schemeClr val="tx1"/>
          </a:solidFill>
          <a:latin typeface="+mn-lt"/>
          <a:ea typeface="+mn-ea"/>
          <a:cs typeface="+mn-cs"/>
        </a:defRPr>
      </a:lvl7pPr>
      <a:lvl8pPr marL="1800068" algn="l" defTabSz="514306" rtl="0" eaLnBrk="1" latinLnBrk="0" hangingPunct="1">
        <a:defRPr sz="1000" kern="1200">
          <a:solidFill>
            <a:schemeClr val="tx1"/>
          </a:solidFill>
          <a:latin typeface="+mn-lt"/>
          <a:ea typeface="+mn-ea"/>
          <a:cs typeface="+mn-cs"/>
        </a:defRPr>
      </a:lvl8pPr>
      <a:lvl9pPr marL="2057220" algn="l" defTabSz="514306"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eg"/><Relationship Id="rId7"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истратор\Desktop\Основной.jpg"/>
          <p:cNvPicPr>
            <a:picLocks noChangeAspect="1" noChangeArrowheads="1"/>
          </p:cNvPicPr>
          <p:nvPr/>
        </p:nvPicPr>
        <p:blipFill>
          <a:blip r:embed="rId2" cstate="print"/>
          <a:srcRect/>
          <a:stretch>
            <a:fillRect/>
          </a:stretch>
        </p:blipFill>
        <p:spPr bwMode="auto">
          <a:xfrm>
            <a:off x="0" y="0"/>
            <a:ext cx="5761038" cy="325860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Администратор\Desktop\ДРЕВНЯЯ РУСЬ\ПРЕЗЕНТАЦИЯ\ГОТОВЫЕ СЛАЙДЫ ЗАСТАВКИ\Слайд пустой для вопросов.jpg"/>
          <p:cNvPicPr>
            <a:picLocks noChangeAspect="1" noChangeArrowheads="1"/>
          </p:cNvPicPr>
          <p:nvPr/>
        </p:nvPicPr>
        <p:blipFill>
          <a:blip r:embed="rId2" cstate="print"/>
          <a:srcRect/>
          <a:stretch>
            <a:fillRect/>
          </a:stretch>
        </p:blipFill>
        <p:spPr bwMode="auto">
          <a:xfrm>
            <a:off x="0" y="0"/>
            <a:ext cx="5761038" cy="3258602"/>
          </a:xfrm>
          <a:prstGeom prst="rect">
            <a:avLst/>
          </a:prstGeom>
          <a:noFill/>
        </p:spPr>
      </p:pic>
      <p:pic>
        <p:nvPicPr>
          <p:cNvPr id="48130" name="Picture 2" descr="Русская история в картинах. Часть 1. Русь легендарная"/>
          <p:cNvPicPr>
            <a:picLocks noChangeAspect="1" noChangeArrowheads="1"/>
          </p:cNvPicPr>
          <p:nvPr/>
        </p:nvPicPr>
        <p:blipFill>
          <a:blip r:embed="rId3" cstate="print"/>
          <a:srcRect/>
          <a:stretch>
            <a:fillRect/>
          </a:stretch>
        </p:blipFill>
        <p:spPr bwMode="auto">
          <a:xfrm>
            <a:off x="72207" y="179884"/>
            <a:ext cx="2533615" cy="2736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8131" name="Rectangle 3"/>
          <p:cNvSpPr>
            <a:spLocks noChangeArrowheads="1"/>
          </p:cNvSpPr>
          <p:nvPr/>
        </p:nvSpPr>
        <p:spPr bwMode="auto">
          <a:xfrm>
            <a:off x="2736503" y="59640"/>
            <a:ext cx="2880320" cy="3139321"/>
          </a:xfrm>
          <a:prstGeom prst="rect">
            <a:avLst/>
          </a:prstGeom>
          <a:solidFill>
            <a:srgbClr val="FFFFCC"/>
          </a:solidFill>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180975" algn="l"/>
              </a:tabLst>
            </a:pPr>
            <a:r>
              <a:rPr lang="ru-RU" sz="1100" dirty="0" smtClean="0">
                <a:solidFill>
                  <a:schemeClr val="tx1"/>
                </a:solidFill>
                <a:latin typeface="Times New Roman" pitchFamily="18" charset="0"/>
                <a:ea typeface="Calibri" pitchFamily="34" charset="0"/>
                <a:cs typeface="Times New Roman" pitchFamily="18" charset="0"/>
              </a:rPr>
              <a:t>В</a:t>
            </a:r>
            <a:r>
              <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983 году, в Киеве, за 5 лет до крещения, Владимир праздновал победу, возвратившись из похода над ятвягами. Тогда в жертву языческим богам были принесены 2 человека, варяга – христианина, после чего князь запретит человеческие жертвы. Этот момент показан в фильме «Викинг», снятый в 2016 году. Перед смертью один из них скажет слова, глубоко, по мнению некоторых историков, запавшие в душу Владимира: «</a:t>
            </a:r>
            <a:r>
              <a:rPr kumimoji="0" lang="ru-RU" sz="11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 вас не боги, а дерево… ныне есть, а завтра сгниют…и пьют, не говорят… а бог один…., который сотворил небо и землю, звезды и луну, солнце и человека, дал ему жить на земле… не дам сына своего бесам»</a:t>
            </a:r>
            <a:r>
              <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Они стали первыми русскими мучениками </a:t>
            </a:r>
            <a:r>
              <a:rPr lang="ru-RU" sz="1100" dirty="0" smtClean="0">
                <a:solidFill>
                  <a:schemeClr val="tx1"/>
                </a:solidFill>
                <a:latin typeface="Times New Roman" pitchFamily="18" charset="0"/>
                <a:ea typeface="Calibri" pitchFamily="34" charset="0"/>
                <a:cs typeface="Times New Roman" pitchFamily="18" charset="0"/>
              </a:rPr>
              <a:t> за христианскую веру. </a:t>
            </a:r>
            <a:r>
              <a:rPr lang="ru-RU" sz="1100" b="1" i="1" dirty="0" smtClean="0">
                <a:solidFill>
                  <a:srgbClr val="C00000"/>
                </a:solidFill>
                <a:latin typeface="Times New Roman" pitchFamily="18" charset="0"/>
                <a:ea typeface="Calibri" pitchFamily="34" charset="0"/>
                <a:cs typeface="Times New Roman" pitchFamily="18" charset="0"/>
              </a:rPr>
              <a:t>Назовите их имена. </a:t>
            </a:r>
            <a:r>
              <a:rPr kumimoji="0" lang="ru-RU" sz="1100" b="1" i="1"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a:t>
            </a:r>
            <a:endParaRPr kumimoji="0" lang="ru-RU" sz="1100" b="1" i="1" u="none" strike="noStrike" cap="none" normalizeH="0" baseline="0" dirty="0" smtClean="0">
              <a:ln>
                <a:noFill/>
              </a:ln>
              <a:solidFill>
                <a:srgbClr val="C00000"/>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525"/>
            <a:ext cx="5761038"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8231" y="179884"/>
            <a:ext cx="5256584"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ru-RU" sz="3200"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ШКАТУЛОЧКА</a:t>
            </a:r>
            <a:endParaRPr lang="ru-RU" sz="3200" dirty="0">
              <a:ln w="1905">
                <a:solidFill>
                  <a:schemeClr val="accent6">
                    <a:lumMod val="50000"/>
                  </a:schemeClr>
                </a:solidFill>
              </a:ln>
            </a:endParaRPr>
          </a:p>
        </p:txBody>
      </p:sp>
      <p:pic>
        <p:nvPicPr>
          <p:cNvPr id="2056" name="Picture 8" descr="https://original-present.ru/wp-content/uploads/2019/07/%D0%A7%D1%82%D0%BE-%D0%BF%D0%BE%D0%B4%D0%B0%D1%80%D0%B8%D1%82%D1%8C-%D0%B1%D0%B0%D0%B1%D1%83%D1%88%D0%BA%D0%B5-%D0%BD%D0%B0-60-%D0%BB%D0%B5%D1%82-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0359" y="886817"/>
            <a:ext cx="2717073" cy="216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070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Администратор\Desktop\ДРЕВНЯЯ РУСЬ\ПРЕЗЕНТАЦИЯ\ГОТОВЫЕ СЛАЙДЫ ЗАСТАВКИ\Слайд пустой для вопросов.jpg"/>
          <p:cNvPicPr>
            <a:picLocks noChangeAspect="1" noChangeArrowheads="1"/>
          </p:cNvPicPr>
          <p:nvPr/>
        </p:nvPicPr>
        <p:blipFill>
          <a:blip r:embed="rId2" cstate="print"/>
          <a:srcRect/>
          <a:stretch>
            <a:fillRect/>
          </a:stretch>
        </p:blipFill>
        <p:spPr bwMode="auto">
          <a:xfrm>
            <a:off x="0" y="0"/>
            <a:ext cx="5761038" cy="3258602"/>
          </a:xfrm>
          <a:prstGeom prst="rect">
            <a:avLst/>
          </a:prstGeom>
          <a:noFill/>
        </p:spPr>
      </p:pic>
      <p:pic>
        <p:nvPicPr>
          <p:cNvPr id="3" name="Рисунок 2" descr="https://f-gl.ru/images/gerb/Belarus/VitebskayaObl/GerbPolotsk.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231" y="323900"/>
            <a:ext cx="1584176" cy="2376264"/>
          </a:xfrm>
          <a:prstGeom prst="rect">
            <a:avLst/>
          </a:prstGeom>
          <a:noFill/>
          <a:ln>
            <a:noFill/>
          </a:ln>
        </p:spPr>
      </p:pic>
      <p:sp>
        <p:nvSpPr>
          <p:cNvPr id="51201" name="Rectangle 1"/>
          <p:cNvSpPr>
            <a:spLocks noChangeArrowheads="1"/>
          </p:cNvSpPr>
          <p:nvPr/>
        </p:nvSpPr>
        <p:spPr bwMode="auto">
          <a:xfrm>
            <a:off x="2088431" y="75029"/>
            <a:ext cx="3600400" cy="3108543"/>
          </a:xfrm>
          <a:prstGeom prst="rect">
            <a:avLst/>
          </a:prstGeom>
          <a:solidFill>
            <a:srgbClr val="FFFFCC"/>
          </a:solidFill>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Древнейший город Белоруссии, упомянутый в </a:t>
            </a:r>
            <a:r>
              <a:rPr kumimoji="0" lang="ru-RU" sz="1400" b="0" i="0"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ПВЛ</a:t>
            </a:r>
            <a:r>
              <a:rPr kumimoji="0" lang="ru-RU" sz="1400" b="0" i="0"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под 862 годом. Расположен по обеим берегам Западной Двины. Находился на земле кривичей. Является родиной легендарного князя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Рогволда</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убитого Владимиром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Святославичем</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и княжны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Рогнеды</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Гориславовны</a:t>
            </a:r>
            <a:r>
              <a:rPr kumimoji="0" lang="ru-RU" sz="1400" b="0" i="0"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которая была насильно взята им же в жены и стала матерью Ярослава Мудрого. </a:t>
            </a:r>
            <a:r>
              <a:rPr kumimoji="0" lang="ru-RU" sz="1400" b="1" i="1"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Назовите город. </a:t>
            </a:r>
            <a:r>
              <a:rPr lang="ru-RU" sz="1400" b="1" i="1" dirty="0" smtClean="0">
                <a:solidFill>
                  <a:srgbClr val="C00000"/>
                </a:solidFill>
                <a:latin typeface="Times New Roman" pitchFamily="18" charset="0"/>
                <a:ea typeface="Calibri" pitchFamily="34" charset="0"/>
                <a:cs typeface="Times New Roman" pitchFamily="18" charset="0"/>
              </a:rPr>
              <a:t>Какой свадебный русский обряд упоминался в обидных для Владимира неосторожных словах </a:t>
            </a:r>
            <a:r>
              <a:rPr lang="ru-RU" sz="1400" b="1" i="1" dirty="0" err="1" smtClean="0">
                <a:solidFill>
                  <a:srgbClr val="C00000"/>
                </a:solidFill>
                <a:latin typeface="Times New Roman" pitchFamily="18" charset="0"/>
                <a:ea typeface="Calibri" pitchFamily="34" charset="0"/>
                <a:cs typeface="Times New Roman" pitchFamily="18" charset="0"/>
              </a:rPr>
              <a:t>Рогнеды</a:t>
            </a:r>
            <a:r>
              <a:rPr lang="ru-RU" sz="1400" b="1" i="1" dirty="0" smtClean="0">
                <a:solidFill>
                  <a:srgbClr val="C00000"/>
                </a:solidFill>
                <a:latin typeface="Times New Roman" pitchFamily="18" charset="0"/>
                <a:ea typeface="Calibri" pitchFamily="34" charset="0"/>
                <a:cs typeface="Times New Roman" pitchFamily="18" charset="0"/>
              </a:rPr>
              <a:t>, которые решили судьбу её отца, братьев, целого города и её самой?</a:t>
            </a:r>
            <a:endParaRPr kumimoji="0" lang="ru-RU" sz="1800" b="1" i="1" u="none" strike="noStrike" cap="none" normalizeH="0" baseline="0" dirty="0" smtClean="0">
              <a:ln>
                <a:noFill/>
              </a:ln>
              <a:solidFill>
                <a:srgbClr val="C00000"/>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Администратор\Desktop\ДРЕВНЯЯ РУСЬ\ПРЕЗЕНТАЦИЯ\ГОТОВЫЕ СЛАЙДЫ ЗАСТАВКИ\Слайд пустой для вопросов.jpg"/>
          <p:cNvPicPr>
            <a:picLocks noChangeAspect="1" noChangeArrowheads="1"/>
          </p:cNvPicPr>
          <p:nvPr/>
        </p:nvPicPr>
        <p:blipFill>
          <a:blip r:embed="rId2" cstate="print"/>
          <a:srcRect/>
          <a:stretch>
            <a:fillRect/>
          </a:stretch>
        </p:blipFill>
        <p:spPr bwMode="auto">
          <a:xfrm>
            <a:off x="0" y="0"/>
            <a:ext cx="5761038" cy="3258602"/>
          </a:xfrm>
          <a:prstGeom prst="rect">
            <a:avLst/>
          </a:prstGeom>
          <a:noFill/>
        </p:spPr>
      </p:pic>
      <p:pic>
        <p:nvPicPr>
          <p:cNvPr id="3076" name="Picture 4" descr="https://i.pinimg.com/736x/c0/34/d9/c034d9b41d7d09a5c73d76f77ee158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2367" y="899964"/>
            <a:ext cx="2834111" cy="216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4215" y="179884"/>
            <a:ext cx="5400600" cy="584775"/>
          </a:xfrm>
          <a:prstGeom prst="rect">
            <a:avLst/>
          </a:prstGeom>
          <a:ln>
            <a:solidFill>
              <a:srgbClr val="FF6600"/>
            </a:solidFill>
          </a:ln>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ШКАТУЛОЧКА</a:t>
            </a:r>
            <a:endParaRPr lang="ru-RU"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52233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Администратор\Desktop\ДРЕВНЯЯ РУСЬ\ПРЕЗЕНТАЦИЯ\ГОТОВЫЕ СЛАЙДЫ ЗАСТАВКИ\Слайд 3 тур.jpg"/>
          <p:cNvPicPr>
            <a:picLocks noChangeAspect="1" noChangeArrowheads="1"/>
          </p:cNvPicPr>
          <p:nvPr/>
        </p:nvPicPr>
        <p:blipFill>
          <a:blip r:embed="rId2" cstate="print"/>
          <a:srcRect/>
          <a:stretch>
            <a:fillRect/>
          </a:stretch>
        </p:blipFill>
        <p:spPr bwMode="auto">
          <a:xfrm>
            <a:off x="0" y="0"/>
            <a:ext cx="5761038" cy="325860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pinimg.com/originals/72/e7/75/72e7756fbb082f3e11c724259d100c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 y="0"/>
            <a:ext cx="5753546" cy="324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910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Администратор\Desktop\ДРЕВНЯЯ РУСЬ\ПРЕЗЕНТАЦИЯ\ГОТОВЫЕ СЛАЙДЫ ЗАСТАВКИ\Слайд пустой для вопросов.jpg"/>
          <p:cNvPicPr>
            <a:picLocks noChangeAspect="1" noChangeArrowheads="1"/>
          </p:cNvPicPr>
          <p:nvPr/>
        </p:nvPicPr>
        <p:blipFill>
          <a:blip r:embed="rId3" cstate="print"/>
          <a:srcRect/>
          <a:stretch>
            <a:fillRect/>
          </a:stretch>
        </p:blipFill>
        <p:spPr bwMode="auto">
          <a:xfrm>
            <a:off x="0" y="0"/>
            <a:ext cx="5761038" cy="3258602"/>
          </a:xfrm>
          <a:prstGeom prst="rect">
            <a:avLst/>
          </a:prstGeom>
          <a:noFill/>
        </p:spPr>
      </p:pic>
      <p:pic>
        <p:nvPicPr>
          <p:cNvPr id="14341" name="Picture 5" descr="https://pbs.twimg.com/media/EANV7xvW4AAgj1v.jpg:large"/>
          <p:cNvPicPr>
            <a:picLocks noChangeAspect="1" noChangeArrowheads="1"/>
          </p:cNvPicPr>
          <p:nvPr/>
        </p:nvPicPr>
        <p:blipFill>
          <a:blip r:embed="rId4" cstate="print"/>
          <a:srcRect/>
          <a:stretch>
            <a:fillRect/>
          </a:stretch>
        </p:blipFill>
        <p:spPr bwMode="auto">
          <a:xfrm>
            <a:off x="144215" y="107876"/>
            <a:ext cx="1008112" cy="1296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8" name="Picture 2" descr="https://i.siteapi.org/5v1xm8Z6eVaD0lpDFct6e4iN9Ko=/0x0:700x670/990098247a5e59e.ru.s.siteapi.org/img/tn1cr2y74a8ss00sc044gc0sgcg4o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6423" y="1548036"/>
            <a:ext cx="1579879" cy="158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Прямоугольник 8"/>
          <p:cNvSpPr/>
          <p:nvPr/>
        </p:nvSpPr>
        <p:spPr>
          <a:xfrm>
            <a:off x="1224335" y="107876"/>
            <a:ext cx="4464496" cy="1354217"/>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a:spAutoFit/>
          </a:bodyPr>
          <a:lstStyle/>
          <a:p>
            <a:r>
              <a:rPr lang="ru-RU" dirty="0" smtClean="0">
                <a:latin typeface="Times New Roman" pitchFamily="18" charset="0"/>
                <a:cs typeface="Times New Roman" pitchFamily="18" charset="0"/>
              </a:rPr>
              <a:t>1. В 968 – 969 годах, пока Святослав находился в Болгарии, на Киев напали печенеги, взявшие его в кольцо. В Киеве не было и воеводы </a:t>
            </a:r>
            <a:r>
              <a:rPr lang="ru-RU" dirty="0" err="1" smtClean="0">
                <a:latin typeface="Times New Roman" pitchFamily="18" charset="0"/>
                <a:cs typeface="Times New Roman" pitchFamily="18" charset="0"/>
              </a:rPr>
              <a:t>Претича</a:t>
            </a:r>
            <a:r>
              <a:rPr lang="ru-RU" dirty="0" smtClean="0">
                <a:latin typeface="Times New Roman" pitchFamily="18" charset="0"/>
                <a:cs typeface="Times New Roman" pitchFamily="18" charset="0"/>
              </a:rPr>
              <a:t> – он находился на другом берегу Днепра. Княгиня Ольга решила отправить гонцом юношу. Он должен был пройти через ряды врагов, вплавь переправиться через Днепр и отыскать </a:t>
            </a:r>
            <a:r>
              <a:rPr lang="ru-RU" dirty="0" err="1" smtClean="0">
                <a:latin typeface="Times New Roman" pitchFamily="18" charset="0"/>
                <a:cs typeface="Times New Roman" pitchFamily="18" charset="0"/>
              </a:rPr>
              <a:t>Претича</a:t>
            </a:r>
            <a:r>
              <a:rPr lang="ru-RU" dirty="0" smtClean="0">
                <a:latin typeface="Times New Roman" pitchFamily="18" charset="0"/>
                <a:cs typeface="Times New Roman" pitchFamily="18" charset="0"/>
              </a:rPr>
              <a:t>.</a:t>
            </a:r>
            <a:r>
              <a:rPr lang="ru-RU" b="1" i="1" dirty="0" smtClean="0"/>
              <a:t> </a:t>
            </a:r>
            <a:r>
              <a:rPr lang="ru-RU" b="1" i="1" dirty="0" smtClean="0">
                <a:solidFill>
                  <a:srgbClr val="FF0000"/>
                </a:solidFill>
                <a:latin typeface="Times New Roman" pitchFamily="18" charset="0"/>
                <a:cs typeface="Times New Roman" pitchFamily="18" charset="0"/>
              </a:rPr>
              <a:t>Как смог безвестный молодой киевлянин добраться до воеводы </a:t>
            </a:r>
            <a:r>
              <a:rPr lang="ru-RU" b="1" i="1" dirty="0" err="1" smtClean="0">
                <a:solidFill>
                  <a:srgbClr val="FF0000"/>
                </a:solidFill>
                <a:latin typeface="Times New Roman" pitchFamily="18" charset="0"/>
                <a:cs typeface="Times New Roman" pitchFamily="18" charset="0"/>
              </a:rPr>
              <a:t>Претича</a:t>
            </a:r>
            <a:r>
              <a:rPr lang="ru-RU" b="1" i="1" dirty="0" smtClean="0">
                <a:solidFill>
                  <a:srgbClr val="FF0000"/>
                </a:solidFill>
                <a:latin typeface="Times New Roman" pitchFamily="18" charset="0"/>
                <a:cs typeface="Times New Roman" pitchFamily="18" charset="0"/>
              </a:rPr>
              <a:t>? Какую хитрость использовал воевода, чтобы заставить печенегов отступить от города без боя?</a:t>
            </a:r>
            <a:r>
              <a:rPr lang="ru-RU" dirty="0" smtClean="0">
                <a:solidFill>
                  <a:srgbClr val="FF0000"/>
                </a:solidFill>
                <a:latin typeface="Times New Roman" pitchFamily="18" charset="0"/>
                <a:cs typeface="Times New Roman" pitchFamily="18" charset="0"/>
              </a:rPr>
              <a:t> </a:t>
            </a:r>
            <a:endParaRPr lang="ru-RU" dirty="0">
              <a:solidFill>
                <a:srgbClr val="FF0000"/>
              </a:solidFill>
              <a:latin typeface="Times New Roman" pitchFamily="18" charset="0"/>
              <a:cs typeface="Times New Roman" pitchFamily="18" charset="0"/>
            </a:endParaRPr>
          </a:p>
        </p:txBody>
      </p:sp>
      <p:sp>
        <p:nvSpPr>
          <p:cNvPr id="8" name="Прямоугольник 7"/>
          <p:cNvSpPr/>
          <p:nvPr/>
        </p:nvSpPr>
        <p:spPr>
          <a:xfrm>
            <a:off x="3672607" y="1548036"/>
            <a:ext cx="2015629" cy="1631216"/>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a:spAutoFit/>
          </a:bodyPr>
          <a:lstStyle/>
          <a:p>
            <a:r>
              <a:rPr lang="ru-RU" dirty="0" smtClean="0">
                <a:latin typeface="Times New Roman" pitchFamily="18" charset="0"/>
                <a:cs typeface="Times New Roman" pitchFamily="18" charset="0"/>
              </a:rPr>
              <a:t>2. </a:t>
            </a:r>
            <a:r>
              <a:rPr lang="ru-RU" b="1" i="1" dirty="0" smtClean="0">
                <a:solidFill>
                  <a:srgbClr val="C00000"/>
                </a:solidFill>
                <a:latin typeface="Times New Roman" pitchFamily="18" charset="0"/>
                <a:cs typeface="Times New Roman" pitchFamily="18" charset="0"/>
              </a:rPr>
              <a:t>Почему  историк Лев Гумилев считает, что разрушение Хазарского каганата в 965 году было не заслугой, а скорее ошибкой князя?  </a:t>
            </a:r>
            <a:r>
              <a:rPr lang="ru-RU" dirty="0" smtClean="0">
                <a:latin typeface="Times New Roman" pitchFamily="18" charset="0"/>
                <a:cs typeface="Times New Roman" pitchFamily="18" charset="0"/>
              </a:rPr>
              <a:t>Кроме того, Гумилев пишет, что Святослав и Петр I похожи в том, что оба мечтали…» </a:t>
            </a:r>
            <a:r>
              <a:rPr lang="ru-RU" b="1" i="1" dirty="0" smtClean="0">
                <a:latin typeface="Times New Roman" pitchFamily="18" charset="0"/>
                <a:cs typeface="Times New Roman" pitchFamily="18" charset="0"/>
              </a:rPr>
              <a:t>О </a:t>
            </a:r>
            <a:r>
              <a:rPr lang="ru-RU" b="1" i="1" dirty="0" smtClean="0">
                <a:solidFill>
                  <a:srgbClr val="C00000"/>
                </a:solidFill>
                <a:latin typeface="Times New Roman" pitchFamily="18" charset="0"/>
                <a:cs typeface="Times New Roman" pitchFamily="18" charset="0"/>
              </a:rPr>
              <a:t>чем мечтали оба правителя? </a:t>
            </a:r>
            <a:endParaRPr lang="ru-RU" dirty="0"/>
          </a:p>
        </p:txBody>
      </p:sp>
      <p:pic>
        <p:nvPicPr>
          <p:cNvPr id="1026" name="Picture 2" descr="C:\Users\Администратор\Desktop\sv-khaz.jpg"/>
          <p:cNvPicPr>
            <a:picLocks noChangeAspect="1" noChangeArrowheads="1"/>
          </p:cNvPicPr>
          <p:nvPr/>
        </p:nvPicPr>
        <p:blipFill>
          <a:blip r:embed="rId6" cstate="print"/>
          <a:srcRect/>
          <a:stretch>
            <a:fillRect/>
          </a:stretch>
        </p:blipFill>
        <p:spPr bwMode="auto">
          <a:xfrm>
            <a:off x="72207" y="1470987"/>
            <a:ext cx="1944216" cy="176910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Администратор\Desktop\ДРЕВНЯЯ РУСЬ\ПРЕЗЕНТАЦИЯ\ГОТОВЫЕ СЛАЙДЫ ЗАСТАВКИ\Слайд пустой для вопросов.jpg"/>
          <p:cNvPicPr>
            <a:picLocks noChangeAspect="1" noChangeArrowheads="1"/>
          </p:cNvPicPr>
          <p:nvPr/>
        </p:nvPicPr>
        <p:blipFill>
          <a:blip r:embed="rId2" cstate="print"/>
          <a:srcRect/>
          <a:stretch>
            <a:fillRect/>
          </a:stretch>
        </p:blipFill>
        <p:spPr bwMode="auto">
          <a:xfrm>
            <a:off x="0" y="0"/>
            <a:ext cx="5761038" cy="3258602"/>
          </a:xfrm>
          <a:prstGeom prst="rect">
            <a:avLst/>
          </a:prstGeom>
          <a:noFill/>
        </p:spPr>
      </p:pic>
      <p:sp>
        <p:nvSpPr>
          <p:cNvPr id="13313" name="Rectangle 1"/>
          <p:cNvSpPr>
            <a:spLocks noChangeArrowheads="1"/>
          </p:cNvSpPr>
          <p:nvPr/>
        </p:nvSpPr>
        <p:spPr bwMode="auto">
          <a:xfrm>
            <a:off x="2249454" y="202157"/>
            <a:ext cx="3456384" cy="946413"/>
          </a:xfrm>
          <a:prstGeom prst="rect">
            <a:avLst/>
          </a:prstGeom>
          <a:solidFill>
            <a:srgbClr val="FFFFCC"/>
          </a:solidFill>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180975" algn="ctr"/>
              </a:tabLst>
            </a:pPr>
            <a:r>
              <a:rPr kumimoji="0" lang="ru-RU" sz="1150" b="1" i="1"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1. </a:t>
            </a:r>
            <a:r>
              <a:rPr kumimoji="0" lang="ru-RU" sz="1100" b="1" i="1"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Назовите имя князя, показанного в </a:t>
            </a:r>
            <a:r>
              <a:rPr kumimoji="0" lang="ru-RU" sz="1100" b="1" i="1"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сцене</a:t>
            </a:r>
            <a:r>
              <a:rPr kumimoji="0" lang="ru-RU" sz="1100" b="1" i="1" u="none" strike="noStrike" cap="none" normalizeH="0" dirty="0" smtClean="0">
                <a:ln>
                  <a:noFill/>
                </a:ln>
                <a:solidFill>
                  <a:srgbClr val="C00000"/>
                </a:solidFill>
                <a:effectLst/>
                <a:latin typeface="Times New Roman" pitchFamily="18" charset="0"/>
                <a:ea typeface="Calibri" pitchFamily="34" charset="0"/>
                <a:cs typeface="Times New Roman" pitchFamily="18" charset="0"/>
              </a:rPr>
              <a:t> и год, в котором происходили события. </a:t>
            </a:r>
            <a:r>
              <a:rPr kumimoji="0" lang="ru-RU" sz="1100" b="1" i="1"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Почему </a:t>
            </a:r>
            <a:r>
              <a:rPr kumimoji="0" lang="ru-RU" sz="1100" b="1" i="1"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он предпочитал платить дань монголам, но не принимать помощи от папы римского, хотя тот обещал ему и королевскую корону и военную силу? </a:t>
            </a:r>
            <a:endParaRPr kumimoji="0" lang="ru-RU" sz="1100" b="1" i="1" u="none" strike="noStrike" cap="none" normalizeH="0" baseline="0" dirty="0" smtClean="0">
              <a:ln>
                <a:noFill/>
              </a:ln>
              <a:solidFill>
                <a:srgbClr val="C00000"/>
              </a:solidFill>
              <a:effectLst/>
              <a:latin typeface="Arial" pitchFamily="34" charset="0"/>
              <a:cs typeface="Arial" pitchFamily="34" charset="0"/>
            </a:endParaRPr>
          </a:p>
        </p:txBody>
      </p:sp>
      <p:sp>
        <p:nvSpPr>
          <p:cNvPr id="13314" name="Rectangle 2"/>
          <p:cNvSpPr>
            <a:spLocks noChangeArrowheads="1"/>
          </p:cNvSpPr>
          <p:nvPr/>
        </p:nvSpPr>
        <p:spPr bwMode="auto">
          <a:xfrm>
            <a:off x="2250449" y="1239099"/>
            <a:ext cx="3420380" cy="1792798"/>
          </a:xfrm>
          <a:prstGeom prst="rect">
            <a:avLst/>
          </a:prstGeom>
          <a:solidFill>
            <a:srgbClr val="FFFFCC"/>
          </a:solidFill>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180975" algn="ctr"/>
              </a:tabLst>
            </a:pPr>
            <a:r>
              <a:rPr kumimoji="0" lang="ru-RU" sz="1150" b="1" i="1"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2</a:t>
            </a:r>
            <a:r>
              <a:rPr kumimoji="0" lang="ru-RU" sz="1100" b="1" i="1"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Известно, что предводитель завоевателей пришлет князю послание: «Если можешь, сопротивляйся, знай, что я уже здесь и пленю землю твою»? </a:t>
            </a:r>
            <a:r>
              <a:rPr lang="ru-RU" sz="1100" b="1" i="1" dirty="0" smtClean="0">
                <a:solidFill>
                  <a:srgbClr val="C00000"/>
                </a:solidFill>
                <a:latin typeface="Times New Roman" pitchFamily="18" charset="0"/>
                <a:ea typeface="Calibri" pitchFamily="34" charset="0"/>
                <a:cs typeface="Times New Roman" pitchFamily="18" charset="0"/>
              </a:rPr>
              <a:t>Назовите имя автора послания. Из какой страны прибыли незваные гости? </a:t>
            </a:r>
            <a:r>
              <a:rPr lang="ru-RU" sz="1100" b="1" i="1" dirty="0" smtClean="0">
                <a:solidFill>
                  <a:srgbClr val="C00000"/>
                </a:solidFill>
                <a:latin typeface="Times New Roman" pitchFamily="18" charset="0"/>
                <a:ea typeface="Calibri" pitchFamily="34" charset="0"/>
                <a:cs typeface="Times New Roman" pitchFamily="18" charset="0"/>
              </a:rPr>
              <a:t>Известно, что перед битвой старейшина ижорской земли </a:t>
            </a:r>
            <a:r>
              <a:rPr lang="ru-RU" sz="1100" b="1" i="1" dirty="0" err="1" smtClean="0">
                <a:solidFill>
                  <a:srgbClr val="C00000"/>
                </a:solidFill>
                <a:latin typeface="Times New Roman" pitchFamily="18" charset="0"/>
                <a:ea typeface="Calibri" pitchFamily="34" charset="0"/>
                <a:cs typeface="Times New Roman" pitchFamily="18" charset="0"/>
              </a:rPr>
              <a:t>Пелгусий</a:t>
            </a:r>
            <a:r>
              <a:rPr lang="ru-RU" sz="1100" b="1" i="1" dirty="0" smtClean="0">
                <a:solidFill>
                  <a:srgbClr val="C00000"/>
                </a:solidFill>
                <a:latin typeface="Times New Roman" pitchFamily="18" charset="0"/>
                <a:ea typeface="Calibri" pitchFamily="34" charset="0"/>
                <a:cs typeface="Times New Roman" pitchFamily="18" charset="0"/>
              </a:rPr>
              <a:t> сообщил князю, что видел его предков, которые пообещали помочь своему «сродственнику» в предстоящем сражении. Каких предков князя именно видел </a:t>
            </a:r>
            <a:r>
              <a:rPr lang="ru-RU" sz="1100" b="1" i="1" dirty="0" err="1" smtClean="0">
                <a:solidFill>
                  <a:srgbClr val="C00000"/>
                </a:solidFill>
                <a:latin typeface="Times New Roman" pitchFamily="18" charset="0"/>
                <a:ea typeface="Calibri" pitchFamily="34" charset="0"/>
                <a:cs typeface="Times New Roman" pitchFamily="18" charset="0"/>
              </a:rPr>
              <a:t>Пелгусий</a:t>
            </a:r>
            <a:r>
              <a:rPr lang="ru-RU" sz="1100" b="1" i="1" dirty="0" smtClean="0">
                <a:solidFill>
                  <a:srgbClr val="C00000"/>
                </a:solidFill>
                <a:latin typeface="Times New Roman" pitchFamily="18" charset="0"/>
                <a:ea typeface="Calibri" pitchFamily="34" charset="0"/>
                <a:cs typeface="Times New Roman" pitchFamily="18" charset="0"/>
              </a:rPr>
              <a:t>?</a:t>
            </a:r>
            <a:endParaRPr kumimoji="0" lang="ru-RU" sz="1100" b="1" i="1" u="none" strike="noStrike" cap="none" normalizeH="0" baseline="0" dirty="0" smtClean="0">
              <a:ln>
                <a:noFill/>
              </a:ln>
              <a:solidFill>
                <a:srgbClr val="C00000"/>
              </a:solidFill>
              <a:effectLst/>
              <a:latin typeface="Times New Roman" pitchFamily="18" charset="0"/>
              <a:cs typeface="Times New Roman" pitchFamily="18" charset="0"/>
            </a:endParaRPr>
          </a:p>
        </p:txBody>
      </p:sp>
      <p:sp>
        <p:nvSpPr>
          <p:cNvPr id="5" name="Прямоугольник 4"/>
          <p:cNvSpPr/>
          <p:nvPr/>
        </p:nvSpPr>
        <p:spPr>
          <a:xfrm>
            <a:off x="144215" y="228917"/>
            <a:ext cx="2016224" cy="2800767"/>
          </a:xfrm>
          <a:prstGeom prst="rect">
            <a:avLst/>
          </a:prstGeom>
          <a:ln w="57150">
            <a:solidFill>
              <a:schemeClr val="accent2">
                <a:lumMod val="75000"/>
              </a:schemeClr>
            </a:solidFill>
          </a:ln>
        </p:spPr>
        <p:style>
          <a:lnRef idx="0">
            <a:schemeClr val="accent2"/>
          </a:lnRef>
          <a:fillRef idx="3">
            <a:schemeClr val="accent2"/>
          </a:fillRef>
          <a:effectRef idx="3">
            <a:schemeClr val="accent2"/>
          </a:effectRef>
          <a:fontRef idx="minor">
            <a:schemeClr val="lt1"/>
          </a:fontRef>
        </p:style>
        <p:txBody>
          <a:bodyPr wrap="square">
            <a:spAutoFit/>
          </a:bodyPr>
          <a:lstStyle/>
          <a:p>
            <a:r>
              <a:rPr lang="ru-RU" sz="1600" i="1" dirty="0" smtClean="0"/>
              <a:t>Братья! Не в силах Бог, а в правде! Вспомним слова псалмопевца: сии в оружии, и сии на </a:t>
            </a:r>
            <a:r>
              <a:rPr lang="ru-RU" sz="1600" i="1" dirty="0" err="1" smtClean="0"/>
              <a:t>конех</a:t>
            </a:r>
            <a:r>
              <a:rPr lang="ru-RU" sz="1600" i="1" dirty="0" smtClean="0"/>
              <a:t>, мы же во имя Господа Бога нашего призовем... Не убоимся множества ратных, яко с нами Бог.</a:t>
            </a:r>
            <a:endParaRPr lang="ru-RU"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1" y="3844"/>
            <a:ext cx="5776064" cy="323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44245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g2.goodfon.ru/original/2560x1600/1/f6/vesna-sad-derevya-cvetu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4733"/>
            <a:ext cx="5769341" cy="3235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448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дминистратор\Desktop\ДРЕВНЯЯ РУСЬ\ПРЕЗЕНТАЦИЯ\ГОТОВЫЕ СЛАЙДЫ ЗАСТАВКИ\Слайд 1 тур.jpg"/>
          <p:cNvPicPr>
            <a:picLocks noChangeAspect="1" noChangeArrowheads="1"/>
          </p:cNvPicPr>
          <p:nvPr/>
        </p:nvPicPr>
        <p:blipFill>
          <a:blip r:embed="rId2" cstate="print"/>
          <a:srcRect/>
          <a:stretch>
            <a:fillRect/>
          </a:stretch>
        </p:blipFill>
        <p:spPr bwMode="auto">
          <a:xfrm>
            <a:off x="-1" y="0"/>
            <a:ext cx="5761039" cy="3258602"/>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Администратор\Desktop\ДРЕВНЯЯ РУСЬ\ПРЕЗЕНТАЦИЯ\ГОТОВЫЕ СЛАЙДЫ ЗАСТАВКИ\Слайд пустой для вопросов.jpg"/>
          <p:cNvPicPr>
            <a:picLocks noChangeAspect="1" noChangeArrowheads="1"/>
          </p:cNvPicPr>
          <p:nvPr/>
        </p:nvPicPr>
        <p:blipFill>
          <a:blip r:embed="rId2" cstate="print"/>
          <a:srcRect/>
          <a:stretch>
            <a:fillRect/>
          </a:stretch>
        </p:blipFill>
        <p:spPr bwMode="auto">
          <a:xfrm>
            <a:off x="0" y="0"/>
            <a:ext cx="5761038" cy="3258602"/>
          </a:xfrm>
          <a:prstGeom prst="rect">
            <a:avLst/>
          </a:prstGeom>
          <a:noFill/>
        </p:spPr>
      </p:pic>
      <p:sp>
        <p:nvSpPr>
          <p:cNvPr id="4" name="Прямоугольник 3"/>
          <p:cNvSpPr/>
          <p:nvPr/>
        </p:nvSpPr>
        <p:spPr>
          <a:xfrm>
            <a:off x="2664495" y="107876"/>
            <a:ext cx="2952328" cy="1754326"/>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a:spAutoFit/>
          </a:bodyPr>
          <a:lstStyle/>
          <a:p>
            <a:pPr lvl="0"/>
            <a:r>
              <a:rPr lang="ru-RU" sz="1200" b="1" i="1" dirty="0" smtClean="0">
                <a:solidFill>
                  <a:srgbClr val="C00000"/>
                </a:solidFill>
                <a:latin typeface="Times New Roman" pitchFamily="18" charset="0"/>
                <a:cs typeface="Times New Roman" pitchFamily="18" charset="0"/>
              </a:rPr>
              <a:t>1. Победу над кем и в каком году празднуют киевляне в показанном нам отрывке, в честь которой Ярослав заложит  храм святой Софии и Золотые ворота в Киеве?   Какое название получили стихи конунга Гарольда </a:t>
            </a:r>
            <a:r>
              <a:rPr lang="ru-RU" sz="1200" b="1" i="1" dirty="0" err="1" smtClean="0">
                <a:solidFill>
                  <a:srgbClr val="C00000"/>
                </a:solidFill>
                <a:latin typeface="Times New Roman" pitchFamily="18" charset="0"/>
                <a:cs typeface="Times New Roman" pitchFamily="18" charset="0"/>
              </a:rPr>
              <a:t>Олисаве</a:t>
            </a:r>
            <a:r>
              <a:rPr lang="ru-RU" sz="1200" b="1" i="1" dirty="0" smtClean="0">
                <a:solidFill>
                  <a:srgbClr val="C00000"/>
                </a:solidFill>
                <a:latin typeface="Times New Roman" pitchFamily="18" charset="0"/>
                <a:cs typeface="Times New Roman" pitchFamily="18" charset="0"/>
              </a:rPr>
              <a:t>?  Какова дальнейшая судьба священника из церкви в селе </a:t>
            </a:r>
            <a:r>
              <a:rPr lang="ru-RU" sz="1200" b="1" i="1" dirty="0" err="1" smtClean="0">
                <a:solidFill>
                  <a:srgbClr val="C00000"/>
                </a:solidFill>
                <a:latin typeface="Times New Roman" pitchFamily="18" charset="0"/>
                <a:cs typeface="Times New Roman" pitchFamily="18" charset="0"/>
              </a:rPr>
              <a:t>Берестово</a:t>
            </a:r>
            <a:r>
              <a:rPr lang="ru-RU" sz="1200" b="1" i="1" dirty="0" smtClean="0">
                <a:solidFill>
                  <a:srgbClr val="C00000"/>
                </a:solidFill>
                <a:latin typeface="Times New Roman" pitchFamily="18" charset="0"/>
                <a:cs typeface="Times New Roman" pitchFamily="18" charset="0"/>
              </a:rPr>
              <a:t>? </a:t>
            </a:r>
            <a:endParaRPr lang="ru-RU" sz="1200" dirty="0">
              <a:solidFill>
                <a:srgbClr val="C00000"/>
              </a:solidFill>
              <a:latin typeface="Times New Roman" pitchFamily="18" charset="0"/>
              <a:cs typeface="Times New Roman" pitchFamily="18" charset="0"/>
            </a:endParaRPr>
          </a:p>
        </p:txBody>
      </p:sp>
      <p:pic>
        <p:nvPicPr>
          <p:cNvPr id="8194" name="Picture 2" descr="https://pbs.twimg.com/media/D0z06-KWsAA0ht5.jpg:large"/>
          <p:cNvPicPr>
            <a:picLocks noChangeAspect="1" noChangeArrowheads="1"/>
          </p:cNvPicPr>
          <p:nvPr/>
        </p:nvPicPr>
        <p:blipFill>
          <a:blip r:embed="rId3" cstate="print"/>
          <a:srcRect/>
          <a:stretch>
            <a:fillRect/>
          </a:stretch>
        </p:blipFill>
        <p:spPr bwMode="auto">
          <a:xfrm>
            <a:off x="2664495" y="1908076"/>
            <a:ext cx="1368152" cy="1153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218" name="Rectangle 2"/>
          <p:cNvSpPr>
            <a:spLocks noChangeArrowheads="1"/>
          </p:cNvSpPr>
          <p:nvPr/>
        </p:nvSpPr>
        <p:spPr bwMode="auto">
          <a:xfrm>
            <a:off x="0" y="82406"/>
            <a:ext cx="226344" cy="29238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300" b="0" i="0" u="none" strike="noStrike" cap="none" normalizeH="0" baseline="0" dirty="0" smtClean="0">
                <a:ln>
                  <a:noFill/>
                </a:ln>
                <a:solidFill>
                  <a:srgbClr val="000000"/>
                </a:solidFill>
                <a:effectLst/>
                <a:latin typeface="Times New Roman CYR" charset="-52"/>
                <a:ea typeface="Calibri" pitchFamily="34" charset="0"/>
                <a:cs typeface="Times New Roman" pitchFamily="18"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рямоугольник 6"/>
          <p:cNvSpPr/>
          <p:nvPr/>
        </p:nvSpPr>
        <p:spPr>
          <a:xfrm>
            <a:off x="72207" y="100767"/>
            <a:ext cx="2520279" cy="2970044"/>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defTabSz="914400" fontAlgn="base">
              <a:spcBef>
                <a:spcPct val="0"/>
              </a:spcBef>
              <a:spcAft>
                <a:spcPct val="0"/>
              </a:spcAft>
            </a:pPr>
            <a:r>
              <a:rPr lang="ru-RU" sz="1100" dirty="0" smtClean="0">
                <a:solidFill>
                  <a:schemeClr val="bg1"/>
                </a:solidFill>
                <a:latin typeface="Times New Roman CYR" charset="-52"/>
                <a:ea typeface="Calibri" pitchFamily="34" charset="0"/>
                <a:cs typeface="Times New Roman" pitchFamily="18" charset="0"/>
              </a:rPr>
              <a:t>Какие нас только ветра не носили </a:t>
            </a:r>
            <a:r>
              <a:rPr lang="ru-RU" sz="1100" dirty="0" smtClean="0">
                <a:solidFill>
                  <a:schemeClr val="bg1"/>
                </a:solidFill>
                <a:ea typeface="Calibri" pitchFamily="34" charset="0"/>
                <a:cs typeface="Times New Roman" pitchFamily="18" charset="0"/>
              </a:rPr>
              <a:t>—</a:t>
            </a:r>
            <a:r>
              <a:rPr lang="ru-RU" sz="1100" dirty="0" smtClean="0">
                <a:solidFill>
                  <a:schemeClr val="bg1"/>
                </a:solidFill>
                <a:latin typeface="Times New Roman CYR" charset="-52"/>
                <a:ea typeface="Calibri" pitchFamily="34" charset="0"/>
                <a:cs typeface="Times New Roman" pitchFamily="18" charset="0"/>
              </a:rPr>
              <a:t/>
            </a:r>
            <a:br>
              <a:rPr lang="ru-RU" sz="1100" dirty="0" smtClean="0">
                <a:solidFill>
                  <a:schemeClr val="bg1"/>
                </a:solidFill>
                <a:latin typeface="Times New Roman CYR" charset="-52"/>
                <a:ea typeface="Calibri" pitchFamily="34" charset="0"/>
                <a:cs typeface="Times New Roman" pitchFamily="18" charset="0"/>
              </a:rPr>
            </a:br>
            <a:r>
              <a:rPr lang="ru-RU" sz="1100" dirty="0" smtClean="0">
                <a:solidFill>
                  <a:schemeClr val="bg1"/>
                </a:solidFill>
                <a:latin typeface="Times New Roman CYR" charset="-52"/>
                <a:ea typeface="Calibri" pitchFamily="34" charset="0"/>
                <a:cs typeface="Times New Roman" pitchFamily="18" charset="0"/>
              </a:rPr>
              <a:t>мы, пасынки фьордов, бывали в Сицилии;</a:t>
            </a:r>
            <a:br>
              <a:rPr lang="ru-RU" sz="1100" dirty="0" smtClean="0">
                <a:solidFill>
                  <a:schemeClr val="bg1"/>
                </a:solidFill>
                <a:latin typeface="Times New Roman CYR" charset="-52"/>
                <a:ea typeface="Calibri" pitchFamily="34" charset="0"/>
                <a:cs typeface="Times New Roman" pitchFamily="18" charset="0"/>
              </a:rPr>
            </a:br>
            <a:r>
              <a:rPr lang="ru-RU" sz="1100" dirty="0" smtClean="0">
                <a:solidFill>
                  <a:schemeClr val="bg1"/>
                </a:solidFill>
                <a:latin typeface="Times New Roman CYR" charset="-52"/>
                <a:ea typeface="Calibri" pitchFamily="34" charset="0"/>
                <a:cs typeface="Times New Roman" pitchFamily="18" charset="0"/>
              </a:rPr>
              <a:t>сквозь бури и шторм пронеслись. Мы такие </a:t>
            </a:r>
            <a:r>
              <a:rPr lang="ru-RU" sz="1100" dirty="0" smtClean="0">
                <a:solidFill>
                  <a:schemeClr val="bg1"/>
                </a:solidFill>
                <a:ea typeface="Calibri" pitchFamily="34" charset="0"/>
                <a:cs typeface="Times New Roman" pitchFamily="18" charset="0"/>
              </a:rPr>
              <a:t>—</a:t>
            </a:r>
            <a:r>
              <a:rPr lang="ru-RU" sz="1100" dirty="0" smtClean="0">
                <a:solidFill>
                  <a:schemeClr val="bg1"/>
                </a:solidFill>
                <a:latin typeface="Times New Roman CYR" charset="-52"/>
                <a:ea typeface="Calibri" pitchFamily="34" charset="0"/>
                <a:cs typeface="Times New Roman" pitchFamily="18" charset="0"/>
              </a:rPr>
              <a:t/>
            </a:r>
            <a:br>
              <a:rPr lang="ru-RU" sz="1100" dirty="0" smtClean="0">
                <a:solidFill>
                  <a:schemeClr val="bg1"/>
                </a:solidFill>
                <a:latin typeface="Times New Roman CYR" charset="-52"/>
                <a:ea typeface="Calibri" pitchFamily="34" charset="0"/>
                <a:cs typeface="Times New Roman" pitchFamily="18" charset="0"/>
              </a:rPr>
            </a:br>
            <a:r>
              <a:rPr lang="ru-RU" sz="1100" dirty="0" smtClean="0">
                <a:solidFill>
                  <a:schemeClr val="bg1"/>
                </a:solidFill>
                <a:latin typeface="Times New Roman CYR" charset="-52"/>
                <a:ea typeface="Calibri" pitchFamily="34" charset="0"/>
                <a:cs typeface="Times New Roman" pitchFamily="18" charset="0"/>
              </a:rPr>
              <a:t>не тонем в воде, не страшимся огня...</a:t>
            </a:r>
            <a:br>
              <a:rPr lang="ru-RU" sz="1100" dirty="0" smtClean="0">
                <a:solidFill>
                  <a:schemeClr val="bg1"/>
                </a:solidFill>
                <a:latin typeface="Times New Roman CYR" charset="-52"/>
                <a:ea typeface="Calibri" pitchFamily="34" charset="0"/>
                <a:cs typeface="Times New Roman" pitchFamily="18" charset="0"/>
              </a:rPr>
            </a:br>
            <a:r>
              <a:rPr lang="ru-RU" sz="1100" dirty="0" smtClean="0">
                <a:solidFill>
                  <a:schemeClr val="bg1"/>
                </a:solidFill>
                <a:latin typeface="Times New Roman CYR" charset="-52"/>
                <a:ea typeface="Calibri" pitchFamily="34" charset="0"/>
                <a:cs typeface="Times New Roman" pitchFamily="18" charset="0"/>
              </a:rPr>
              <a:t>вот только прекрасная девушка в Киеве</a:t>
            </a:r>
            <a:br>
              <a:rPr lang="ru-RU" sz="1100" dirty="0" smtClean="0">
                <a:solidFill>
                  <a:schemeClr val="bg1"/>
                </a:solidFill>
                <a:latin typeface="Times New Roman CYR" charset="-52"/>
                <a:ea typeface="Calibri" pitchFamily="34" charset="0"/>
                <a:cs typeface="Times New Roman" pitchFamily="18" charset="0"/>
              </a:rPr>
            </a:br>
            <a:r>
              <a:rPr lang="ru-RU" sz="1100" dirty="0" smtClean="0">
                <a:solidFill>
                  <a:schemeClr val="bg1"/>
                </a:solidFill>
                <a:latin typeface="Times New Roman CYR" charset="-52"/>
                <a:ea typeface="Calibri" pitchFamily="34" charset="0"/>
                <a:cs typeface="Times New Roman" pitchFamily="18" charset="0"/>
              </a:rPr>
              <a:t>и слышать не хочет вестей про меня.</a:t>
            </a:r>
            <a:endParaRPr lang="ru-RU" sz="1100" dirty="0" smtClean="0">
              <a:solidFill>
                <a:schemeClr val="bg1"/>
              </a:solidFill>
              <a:latin typeface="Arial" pitchFamily="34" charset="0"/>
              <a:cs typeface="Arial" pitchFamily="34" charset="0"/>
            </a:endParaRPr>
          </a:p>
          <a:p>
            <a:pPr lvl="0" defTabSz="914400" eaLnBrk="0" fontAlgn="base" hangingPunct="0">
              <a:spcBef>
                <a:spcPct val="0"/>
              </a:spcBef>
              <a:spcAft>
                <a:spcPct val="0"/>
              </a:spcAft>
            </a:pPr>
            <a:r>
              <a:rPr lang="ru-RU" sz="1100" dirty="0" smtClean="0">
                <a:solidFill>
                  <a:schemeClr val="bg1"/>
                </a:solidFill>
                <a:latin typeface="Times New Roman CYR" charset="-52"/>
                <a:ea typeface="Calibri" pitchFamily="34" charset="0"/>
                <a:cs typeface="Times New Roman" pitchFamily="18" charset="0"/>
              </a:rPr>
              <a:t>Я вырос в краях, где мужчины </a:t>
            </a:r>
            <a:r>
              <a:rPr lang="ru-RU" sz="1100" dirty="0" smtClean="0">
                <a:solidFill>
                  <a:schemeClr val="bg1"/>
                </a:solidFill>
                <a:ea typeface="Calibri" pitchFamily="34" charset="0"/>
                <a:cs typeface="Times New Roman" pitchFamily="18" charset="0"/>
              </a:rPr>
              <a:t>–</a:t>
            </a:r>
            <a:r>
              <a:rPr lang="ru-RU" sz="1100" dirty="0" smtClean="0">
                <a:solidFill>
                  <a:schemeClr val="bg1"/>
                </a:solidFill>
                <a:latin typeface="Times New Roman CYR" charset="-52"/>
                <a:ea typeface="Calibri" pitchFamily="34" charset="0"/>
                <a:cs typeface="Times New Roman" pitchFamily="18" charset="0"/>
              </a:rPr>
              <a:t> стрелки,</a:t>
            </a:r>
            <a:br>
              <a:rPr lang="ru-RU" sz="1100" dirty="0" smtClean="0">
                <a:solidFill>
                  <a:schemeClr val="bg1"/>
                </a:solidFill>
                <a:latin typeface="Times New Roman CYR" charset="-52"/>
                <a:ea typeface="Calibri" pitchFamily="34" charset="0"/>
                <a:cs typeface="Times New Roman" pitchFamily="18" charset="0"/>
              </a:rPr>
            </a:br>
            <a:r>
              <a:rPr lang="ru-RU" sz="1100" dirty="0" smtClean="0">
                <a:solidFill>
                  <a:schemeClr val="bg1"/>
                </a:solidFill>
                <a:latin typeface="Times New Roman CYR" charset="-52"/>
                <a:ea typeface="Calibri" pitchFamily="34" charset="0"/>
                <a:cs typeface="Times New Roman" pitchFamily="18" charset="0"/>
              </a:rPr>
              <a:t>охотники, лыжники и моряки.</a:t>
            </a:r>
            <a:br>
              <a:rPr lang="ru-RU" sz="1100" dirty="0" smtClean="0">
                <a:solidFill>
                  <a:schemeClr val="bg1"/>
                </a:solidFill>
                <a:latin typeface="Times New Roman CYR" charset="-52"/>
                <a:ea typeface="Calibri" pitchFamily="34" charset="0"/>
                <a:cs typeface="Times New Roman" pitchFamily="18" charset="0"/>
              </a:rPr>
            </a:br>
            <a:r>
              <a:rPr lang="ru-RU" sz="1100" dirty="0" smtClean="0">
                <a:solidFill>
                  <a:schemeClr val="bg1"/>
                </a:solidFill>
                <a:latin typeface="Times New Roman CYR" charset="-52"/>
                <a:ea typeface="Calibri" pitchFamily="34" charset="0"/>
                <a:cs typeface="Times New Roman" pitchFamily="18" charset="0"/>
              </a:rPr>
              <a:t>Владею мечом и копьём. Мне с руки</a:t>
            </a:r>
            <a:br>
              <a:rPr lang="ru-RU" sz="1100" dirty="0" smtClean="0">
                <a:solidFill>
                  <a:schemeClr val="bg1"/>
                </a:solidFill>
                <a:latin typeface="Times New Roman CYR" charset="-52"/>
                <a:ea typeface="Calibri" pitchFamily="34" charset="0"/>
                <a:cs typeface="Times New Roman" pitchFamily="18" charset="0"/>
              </a:rPr>
            </a:br>
            <a:r>
              <a:rPr lang="ru-RU" sz="1100" dirty="0" smtClean="0">
                <a:solidFill>
                  <a:schemeClr val="bg1"/>
                </a:solidFill>
                <a:latin typeface="Times New Roman CYR" charset="-52"/>
                <a:ea typeface="Calibri" pitchFamily="34" charset="0"/>
                <a:cs typeface="Times New Roman" pitchFamily="18" charset="0"/>
              </a:rPr>
              <a:t>стихи сочинять и на арфе играть...</a:t>
            </a:r>
            <a:br>
              <a:rPr lang="ru-RU" sz="1100" dirty="0" smtClean="0">
                <a:solidFill>
                  <a:schemeClr val="bg1"/>
                </a:solidFill>
                <a:latin typeface="Times New Roman CYR" charset="-52"/>
                <a:ea typeface="Calibri" pitchFamily="34" charset="0"/>
                <a:cs typeface="Times New Roman" pitchFamily="18" charset="0"/>
              </a:rPr>
            </a:br>
            <a:r>
              <a:rPr lang="ru-RU" sz="1100" dirty="0" smtClean="0">
                <a:solidFill>
                  <a:schemeClr val="bg1"/>
                </a:solidFill>
                <a:latin typeface="Times New Roman CYR" charset="-52"/>
                <a:ea typeface="Calibri" pitchFamily="34" charset="0"/>
                <a:cs typeface="Times New Roman" pitchFamily="18" charset="0"/>
              </a:rPr>
              <a:t>вот только прекрасная девушка в Киеве</a:t>
            </a:r>
            <a:br>
              <a:rPr lang="ru-RU" sz="1100" dirty="0" smtClean="0">
                <a:solidFill>
                  <a:schemeClr val="bg1"/>
                </a:solidFill>
                <a:latin typeface="Times New Roman CYR" charset="-52"/>
                <a:ea typeface="Calibri" pitchFamily="34" charset="0"/>
                <a:cs typeface="Times New Roman" pitchFamily="18" charset="0"/>
              </a:rPr>
            </a:br>
            <a:r>
              <a:rPr lang="ru-RU" sz="1100" dirty="0" smtClean="0">
                <a:solidFill>
                  <a:schemeClr val="bg1"/>
                </a:solidFill>
                <a:latin typeface="Times New Roman CYR" charset="-52"/>
                <a:ea typeface="Calibri" pitchFamily="34" charset="0"/>
                <a:cs typeface="Times New Roman" pitchFamily="18" charset="0"/>
              </a:rPr>
              <a:t>меня, всё как прежде, не хочет и знать</a:t>
            </a:r>
            <a:endParaRPr lang="ru-RU" sz="1100" dirty="0">
              <a:solidFill>
                <a:schemeClr val="bg1"/>
              </a:solidFill>
            </a:endParaRPr>
          </a:p>
        </p:txBody>
      </p:sp>
      <p:pic>
        <p:nvPicPr>
          <p:cNvPr id="9220" name="Picture 4" descr="https://avatars.mds.yandex.net/get-zen_doc/62917/pub_5c817bd2773dcf00b4f7b531_5c83d77002786600b3d6bc55/scale_1200"/>
          <p:cNvPicPr>
            <a:picLocks noChangeAspect="1" noChangeArrowheads="1"/>
          </p:cNvPicPr>
          <p:nvPr/>
        </p:nvPicPr>
        <p:blipFill>
          <a:blip r:embed="rId4" cstate="print"/>
          <a:srcRect/>
          <a:stretch>
            <a:fillRect/>
          </a:stretch>
        </p:blipFill>
        <p:spPr bwMode="auto">
          <a:xfrm>
            <a:off x="4104655" y="1908076"/>
            <a:ext cx="1512167" cy="1152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890635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Администратор\Desktop\ДРЕВНЯЯ РУСЬ\ПРЕЗЕНТАЦИЯ\ГОТОВЫЕ СЛАЙДЫ ЗАСТАВКИ\Слайд пустой для вопросов.jpg"/>
          <p:cNvPicPr>
            <a:picLocks noChangeAspect="1" noChangeArrowheads="1"/>
          </p:cNvPicPr>
          <p:nvPr/>
        </p:nvPicPr>
        <p:blipFill>
          <a:blip r:embed="rId2" cstate="print"/>
          <a:srcRect/>
          <a:stretch>
            <a:fillRect/>
          </a:stretch>
        </p:blipFill>
        <p:spPr bwMode="auto">
          <a:xfrm>
            <a:off x="0" y="0"/>
            <a:ext cx="5761038" cy="3258602"/>
          </a:xfrm>
          <a:prstGeom prst="rect">
            <a:avLst/>
          </a:prstGeom>
          <a:noFill/>
        </p:spPr>
      </p:pic>
      <p:pic>
        <p:nvPicPr>
          <p:cNvPr id="6148" name="Picture 4" descr="http://900igr.net/up/datai/203046/0013-016-.jpg"/>
          <p:cNvPicPr>
            <a:picLocks noChangeAspect="1" noChangeArrowheads="1"/>
          </p:cNvPicPr>
          <p:nvPr/>
        </p:nvPicPr>
        <p:blipFill>
          <a:blip r:embed="rId3" cstate="print"/>
          <a:srcRect/>
          <a:stretch>
            <a:fillRect/>
          </a:stretch>
        </p:blipFill>
        <p:spPr bwMode="auto">
          <a:xfrm>
            <a:off x="216223" y="107876"/>
            <a:ext cx="936104" cy="1297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216223" y="1260004"/>
            <a:ext cx="936104" cy="246221"/>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dirty="0" smtClean="0">
                <a:latin typeface="Times New Roman" pitchFamily="18" charset="0"/>
                <a:cs typeface="Times New Roman" pitchFamily="18" charset="0"/>
              </a:rPr>
              <a:t>1</a:t>
            </a:r>
            <a:endParaRPr lang="ru-RU" dirty="0">
              <a:latin typeface="Times New Roman" pitchFamily="18" charset="0"/>
              <a:cs typeface="Times New Roman" pitchFamily="18" charset="0"/>
            </a:endParaRPr>
          </a:p>
        </p:txBody>
      </p:sp>
      <p:pic>
        <p:nvPicPr>
          <p:cNvPr id="6152" name="Picture 8" descr="Dormition Cathedral, Moscow.jpg"/>
          <p:cNvPicPr>
            <a:picLocks noChangeAspect="1" noChangeArrowheads="1"/>
          </p:cNvPicPr>
          <p:nvPr/>
        </p:nvPicPr>
        <p:blipFill>
          <a:blip r:embed="rId4" cstate="print"/>
          <a:srcRect/>
          <a:stretch>
            <a:fillRect/>
          </a:stretch>
        </p:blipFill>
        <p:spPr bwMode="auto">
          <a:xfrm>
            <a:off x="3168551" y="107876"/>
            <a:ext cx="864096" cy="11964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https://avatars.mds.yandex.net/get-pdb/38069/4735e216-f1d9-42e8-acf1-546974ee59b7/s1200?webp=false"/>
          <p:cNvPicPr/>
          <p:nvPr/>
        </p:nvPicPr>
        <p:blipFill>
          <a:blip r:embed="rId5" cstate="print"/>
          <a:srcRect/>
          <a:stretch>
            <a:fillRect/>
          </a:stretch>
        </p:blipFill>
        <p:spPr bwMode="auto">
          <a:xfrm>
            <a:off x="1296343" y="107876"/>
            <a:ext cx="1656184" cy="1152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1296343" y="1260004"/>
            <a:ext cx="1656184" cy="246221"/>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dirty="0" smtClean="0">
                <a:latin typeface="Times New Roman" pitchFamily="18" charset="0"/>
                <a:cs typeface="Times New Roman" pitchFamily="18" charset="0"/>
              </a:rPr>
              <a:t>2</a:t>
            </a:r>
            <a:endParaRPr lang="ru-RU" dirty="0">
              <a:latin typeface="Times New Roman" pitchFamily="18" charset="0"/>
              <a:cs typeface="Times New Roman" pitchFamily="18" charset="0"/>
            </a:endParaRPr>
          </a:p>
        </p:txBody>
      </p:sp>
      <p:sp>
        <p:nvSpPr>
          <p:cNvPr id="11" name="TextBox 10"/>
          <p:cNvSpPr txBox="1"/>
          <p:nvPr/>
        </p:nvSpPr>
        <p:spPr>
          <a:xfrm>
            <a:off x="3168551" y="1260004"/>
            <a:ext cx="864096" cy="246221"/>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dirty="0" smtClean="0">
                <a:latin typeface="Times New Roman" pitchFamily="18" charset="0"/>
                <a:cs typeface="Times New Roman" pitchFamily="18" charset="0"/>
              </a:rPr>
              <a:t>3</a:t>
            </a:r>
            <a:endParaRPr lang="ru-RU" dirty="0">
              <a:latin typeface="Times New Roman" pitchFamily="18" charset="0"/>
              <a:cs typeface="Times New Roman" pitchFamily="18" charset="0"/>
            </a:endParaRPr>
          </a:p>
        </p:txBody>
      </p:sp>
      <p:pic>
        <p:nvPicPr>
          <p:cNvPr id="6154" name="Picture 10" descr="https://pbs.twimg.com/media/C2ofztJXgAAlz8n.jpg:large"/>
          <p:cNvPicPr>
            <a:picLocks noChangeAspect="1" noChangeArrowheads="1"/>
          </p:cNvPicPr>
          <p:nvPr/>
        </p:nvPicPr>
        <p:blipFill>
          <a:blip r:embed="rId6" cstate="print"/>
          <a:srcRect/>
          <a:stretch>
            <a:fillRect/>
          </a:stretch>
        </p:blipFill>
        <p:spPr bwMode="auto">
          <a:xfrm>
            <a:off x="144215" y="1692052"/>
            <a:ext cx="1536170" cy="1152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56" name="Picture 12" descr="https://avatars.mds.yandex.net/get-pdb/199965/133d9325-7d7a-483c-95af-90644910cbaa/s1200"/>
          <p:cNvPicPr>
            <a:picLocks noChangeAspect="1" noChangeArrowheads="1"/>
          </p:cNvPicPr>
          <p:nvPr/>
        </p:nvPicPr>
        <p:blipFill>
          <a:blip r:embed="rId7" cstate="print"/>
          <a:srcRect/>
          <a:stretch>
            <a:fillRect/>
          </a:stretch>
        </p:blipFill>
        <p:spPr bwMode="auto">
          <a:xfrm>
            <a:off x="3960639" y="1692052"/>
            <a:ext cx="1593830" cy="1188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58" name="Picture 14" descr="https://kelohouse.ru/images/dom269/160x127x15.jpg.pagespeed.ic.x2MR7JQMit.jpg"/>
          <p:cNvPicPr>
            <a:picLocks noChangeAspect="1" noChangeArrowheads="1"/>
          </p:cNvPicPr>
          <p:nvPr/>
        </p:nvPicPr>
        <p:blipFill>
          <a:blip r:embed="rId8" cstate="print"/>
          <a:srcRect/>
          <a:stretch>
            <a:fillRect/>
          </a:stretch>
        </p:blipFill>
        <p:spPr bwMode="auto">
          <a:xfrm>
            <a:off x="1944415" y="1692052"/>
            <a:ext cx="1710394" cy="1140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60" name="Picture 16" descr="http://www.suzdalregion.ru/files/sfera_dejtelnosti/turizm_smi/21746.jpg"/>
          <p:cNvPicPr>
            <a:picLocks noChangeAspect="1" noChangeArrowheads="1"/>
          </p:cNvPicPr>
          <p:nvPr/>
        </p:nvPicPr>
        <p:blipFill>
          <a:blip r:embed="rId9" cstate="print"/>
          <a:srcRect/>
          <a:stretch>
            <a:fillRect/>
          </a:stretch>
        </p:blipFill>
        <p:spPr bwMode="auto">
          <a:xfrm>
            <a:off x="4248456" y="107876"/>
            <a:ext cx="1284019"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p:cNvSpPr txBox="1"/>
          <p:nvPr/>
        </p:nvSpPr>
        <p:spPr>
          <a:xfrm>
            <a:off x="4248671" y="1260004"/>
            <a:ext cx="1296144" cy="246221"/>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dirty="0" smtClean="0">
                <a:latin typeface="Times New Roman" pitchFamily="18" charset="0"/>
                <a:cs typeface="Times New Roman" pitchFamily="18" charset="0"/>
              </a:rPr>
              <a:t>4</a:t>
            </a:r>
            <a:endParaRPr lang="ru-RU" dirty="0">
              <a:latin typeface="Times New Roman" pitchFamily="18" charset="0"/>
              <a:cs typeface="Times New Roman" pitchFamily="18" charset="0"/>
            </a:endParaRPr>
          </a:p>
        </p:txBody>
      </p:sp>
      <p:sp>
        <p:nvSpPr>
          <p:cNvPr id="17" name="TextBox 16"/>
          <p:cNvSpPr txBox="1"/>
          <p:nvPr/>
        </p:nvSpPr>
        <p:spPr>
          <a:xfrm>
            <a:off x="144215" y="2772172"/>
            <a:ext cx="1512168" cy="246221"/>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dirty="0" smtClean="0">
                <a:latin typeface="Times New Roman" pitchFamily="18" charset="0"/>
                <a:cs typeface="Times New Roman" pitchFamily="18" charset="0"/>
              </a:rPr>
              <a:t>5</a:t>
            </a:r>
            <a:endParaRPr lang="ru-RU" dirty="0">
              <a:latin typeface="Times New Roman" pitchFamily="18" charset="0"/>
              <a:cs typeface="Times New Roman" pitchFamily="18" charset="0"/>
            </a:endParaRPr>
          </a:p>
        </p:txBody>
      </p:sp>
      <p:sp>
        <p:nvSpPr>
          <p:cNvPr id="18" name="TextBox 17"/>
          <p:cNvSpPr txBox="1"/>
          <p:nvPr/>
        </p:nvSpPr>
        <p:spPr>
          <a:xfrm>
            <a:off x="1944415" y="2772172"/>
            <a:ext cx="1728192" cy="246221"/>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dirty="0" smtClean="0">
                <a:latin typeface="Times New Roman" pitchFamily="18" charset="0"/>
                <a:cs typeface="Times New Roman" pitchFamily="18" charset="0"/>
              </a:rPr>
              <a:t>6</a:t>
            </a:r>
            <a:endParaRPr lang="ru-RU" dirty="0">
              <a:latin typeface="Times New Roman" pitchFamily="18" charset="0"/>
              <a:cs typeface="Times New Roman" pitchFamily="18" charset="0"/>
            </a:endParaRPr>
          </a:p>
        </p:txBody>
      </p:sp>
      <p:sp>
        <p:nvSpPr>
          <p:cNvPr id="19" name="TextBox 18"/>
          <p:cNvSpPr txBox="1"/>
          <p:nvPr/>
        </p:nvSpPr>
        <p:spPr>
          <a:xfrm>
            <a:off x="3888631" y="2772172"/>
            <a:ext cx="1728192" cy="246221"/>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dirty="0" smtClean="0">
                <a:latin typeface="Times New Roman" pitchFamily="18" charset="0"/>
                <a:cs typeface="Times New Roman" pitchFamily="18" charset="0"/>
              </a:rPr>
              <a:t>7</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815870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Администратор\Desktop\ДРЕВНЯЯ РУСЬ\ПРЕЗЕНТАЦИЯ\ГОТОВЫЕ СЛАЙДЫ ЗАСТАВКИ\Слайд пустой для вопросов.jpg"/>
          <p:cNvPicPr>
            <a:picLocks noChangeAspect="1" noChangeArrowheads="1"/>
          </p:cNvPicPr>
          <p:nvPr/>
        </p:nvPicPr>
        <p:blipFill>
          <a:blip r:embed="rId2" cstate="print"/>
          <a:srcRect/>
          <a:stretch>
            <a:fillRect/>
          </a:stretch>
        </p:blipFill>
        <p:spPr bwMode="auto">
          <a:xfrm>
            <a:off x="0" y="0"/>
            <a:ext cx="5761038" cy="3258602"/>
          </a:xfrm>
          <a:prstGeom prst="rect">
            <a:avLst/>
          </a:prstGeom>
          <a:noFill/>
        </p:spPr>
      </p:pic>
      <p:sp>
        <p:nvSpPr>
          <p:cNvPr id="3" name="Прямоугольник 2"/>
          <p:cNvSpPr/>
          <p:nvPr/>
        </p:nvSpPr>
        <p:spPr>
          <a:xfrm>
            <a:off x="72207" y="107876"/>
            <a:ext cx="2664296" cy="507831"/>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a:spAutoFit/>
          </a:bodyPr>
          <a:lstStyle/>
          <a:p>
            <a:r>
              <a:rPr lang="ru-RU" sz="900" b="1" i="1" dirty="0" smtClean="0">
                <a:solidFill>
                  <a:srgbClr val="C00000"/>
                </a:solidFill>
                <a:latin typeface="Times New Roman" pitchFamily="18" charset="0"/>
                <a:cs typeface="Times New Roman" pitchFamily="18" charset="0"/>
              </a:rPr>
              <a:t>1. Назовите главных действующих - лиц сцены и их прозвища. Какова судьба упомянутых в отрывке владений боярина Кучки и его детей? </a:t>
            </a:r>
            <a:endParaRPr lang="ru-RU" sz="900" b="1" i="1" dirty="0">
              <a:solidFill>
                <a:srgbClr val="C00000"/>
              </a:solidFill>
              <a:latin typeface="Times New Roman" pitchFamily="18" charset="0"/>
              <a:cs typeface="Times New Roman" pitchFamily="18" charset="0"/>
            </a:endParaRPr>
          </a:p>
        </p:txBody>
      </p:sp>
      <p:pic>
        <p:nvPicPr>
          <p:cNvPr id="5" name="Picture 7" descr="https://upload.wikimedia.org/wikipedia/commons/thumb/6/6e/Pereslavl_Cathedral.JPG/150px-Pereslavl_Cathedr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237" y="683940"/>
            <a:ext cx="816657" cy="10888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Прямоугольник 5"/>
          <p:cNvSpPr/>
          <p:nvPr/>
        </p:nvSpPr>
        <p:spPr>
          <a:xfrm>
            <a:off x="216223" y="1620044"/>
            <a:ext cx="936104" cy="369324"/>
          </a:xfrm>
          <a:prstGeom prst="rect">
            <a:avLst/>
          </a:prstGeom>
        </p:spPr>
        <p:style>
          <a:lnRef idx="2">
            <a:schemeClr val="accent1"/>
          </a:lnRef>
          <a:fillRef idx="1">
            <a:schemeClr val="lt1"/>
          </a:fillRef>
          <a:effectRef idx="0">
            <a:schemeClr val="accent1"/>
          </a:effectRef>
          <a:fontRef idx="minor">
            <a:schemeClr val="dk1"/>
          </a:fontRef>
        </p:style>
        <p:txBody>
          <a:bodyPr wrap="square" lIns="91432" tIns="45716" rIns="91432" bIns="45716">
            <a:spAutoFit/>
          </a:bodyPr>
          <a:lstStyle/>
          <a:p>
            <a:pPr algn="ctr"/>
            <a:r>
              <a:rPr lang="ru-RU" sz="600" dirty="0" smtClean="0">
                <a:latin typeface="Garamond" pitchFamily="18" charset="0"/>
              </a:rPr>
              <a:t>1. </a:t>
            </a:r>
            <a:r>
              <a:rPr lang="ru-RU" sz="600" dirty="0" err="1" smtClean="0">
                <a:latin typeface="Garamond" pitchFamily="18" charset="0"/>
              </a:rPr>
              <a:t>Спасо-Преображенский</a:t>
            </a:r>
            <a:r>
              <a:rPr lang="ru-RU" sz="600" dirty="0" smtClean="0">
                <a:latin typeface="Garamond" pitchFamily="18" charset="0"/>
              </a:rPr>
              <a:t> </a:t>
            </a:r>
            <a:r>
              <a:rPr lang="ru-RU" sz="600" dirty="0">
                <a:latin typeface="Garamond" pitchFamily="18" charset="0"/>
              </a:rPr>
              <a:t>собор в </a:t>
            </a:r>
            <a:r>
              <a:rPr lang="ru-RU" sz="600" dirty="0" err="1">
                <a:latin typeface="Garamond" pitchFamily="18" charset="0"/>
              </a:rPr>
              <a:t>Переяславле</a:t>
            </a:r>
            <a:endParaRPr lang="ru-RU" sz="600" dirty="0">
              <a:latin typeface="Garamond" pitchFamily="18" charset="0"/>
            </a:endParaRPr>
          </a:p>
        </p:txBody>
      </p:sp>
      <p:pic>
        <p:nvPicPr>
          <p:cNvPr id="7" name="Picture 7" descr="Bogolubovo Pokrova 11 10 2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2223" y="683940"/>
            <a:ext cx="747852" cy="108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Прямоугольник 7"/>
          <p:cNvSpPr/>
          <p:nvPr/>
        </p:nvSpPr>
        <p:spPr>
          <a:xfrm>
            <a:off x="1440359" y="1692052"/>
            <a:ext cx="864096" cy="276991"/>
          </a:xfrm>
          <a:prstGeom prst="rect">
            <a:avLst/>
          </a:prstGeom>
        </p:spPr>
        <p:style>
          <a:lnRef idx="2">
            <a:schemeClr val="accent1"/>
          </a:lnRef>
          <a:fillRef idx="1">
            <a:schemeClr val="lt1"/>
          </a:fillRef>
          <a:effectRef idx="0">
            <a:schemeClr val="accent1"/>
          </a:effectRef>
          <a:fontRef idx="minor">
            <a:schemeClr val="dk1"/>
          </a:fontRef>
        </p:style>
        <p:txBody>
          <a:bodyPr wrap="square" lIns="91432" tIns="45716" rIns="91432" bIns="45716">
            <a:spAutoFit/>
          </a:bodyPr>
          <a:lstStyle/>
          <a:p>
            <a:pPr algn="ctr"/>
            <a:r>
              <a:rPr lang="ru-RU" sz="600" dirty="0" smtClean="0">
                <a:latin typeface="Garamond" pitchFamily="18" charset="0"/>
              </a:rPr>
              <a:t>2. Церковь покрова на Нерли</a:t>
            </a:r>
            <a:endParaRPr lang="ru-RU" sz="600" dirty="0">
              <a:latin typeface="Garamond" pitchFamily="18" charset="0"/>
            </a:endParaRPr>
          </a:p>
        </p:txBody>
      </p:sp>
      <p:pic>
        <p:nvPicPr>
          <p:cNvPr id="9" name="Picture 6" descr="https://img.lookmytrips.com/images/look6hjj/big-57e0ca90ff936743910e2c1f-58047d910fee2-1c08vch.jpg"/>
          <p:cNvPicPr>
            <a:picLocks noChangeAspect="1" noChangeArrowheads="1"/>
          </p:cNvPicPr>
          <p:nvPr/>
        </p:nvPicPr>
        <p:blipFill>
          <a:blip r:embed="rId5" cstate="print"/>
          <a:srcRect/>
          <a:stretch>
            <a:fillRect/>
          </a:stretch>
        </p:blipFill>
        <p:spPr bwMode="auto">
          <a:xfrm>
            <a:off x="2736503" y="755948"/>
            <a:ext cx="1176130" cy="1008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Прямоугольник 9"/>
          <p:cNvSpPr/>
          <p:nvPr/>
        </p:nvSpPr>
        <p:spPr>
          <a:xfrm>
            <a:off x="2592487" y="1692052"/>
            <a:ext cx="1368152" cy="184658"/>
          </a:xfrm>
          <a:prstGeom prst="rect">
            <a:avLst/>
          </a:prstGeom>
        </p:spPr>
        <p:style>
          <a:lnRef idx="2">
            <a:schemeClr val="accent1"/>
          </a:lnRef>
          <a:fillRef idx="1">
            <a:schemeClr val="lt1"/>
          </a:fillRef>
          <a:effectRef idx="0">
            <a:schemeClr val="accent1"/>
          </a:effectRef>
          <a:fontRef idx="minor">
            <a:schemeClr val="dk1"/>
          </a:fontRef>
        </p:style>
        <p:txBody>
          <a:bodyPr wrap="square" lIns="91432" tIns="45716" rIns="91432" bIns="45716">
            <a:spAutoFit/>
          </a:bodyPr>
          <a:lstStyle/>
          <a:p>
            <a:pPr algn="ctr"/>
            <a:r>
              <a:rPr lang="ru-RU" sz="600" dirty="0" smtClean="0">
                <a:latin typeface="Garamond" pitchFamily="18" charset="0"/>
              </a:rPr>
              <a:t>3. Успенский </a:t>
            </a:r>
            <a:r>
              <a:rPr lang="ru-RU" sz="600" dirty="0">
                <a:latin typeface="Garamond" pitchFamily="18" charset="0"/>
              </a:rPr>
              <a:t>собор во Владимире</a:t>
            </a:r>
          </a:p>
        </p:txBody>
      </p:sp>
      <p:pic>
        <p:nvPicPr>
          <p:cNvPr id="11" name="Picture 8" descr="https://upload.wikimedia.org/wikipedia/commons/thumb/d/db/Bogolyubovo_asv2019-01_img10_Bogolyubsky_Monastery.jpg/300px-Bogolyubovo_asv2019-01_img10_Bogolyubsky_Monastery.jpg"/>
          <p:cNvPicPr>
            <a:picLocks noChangeAspect="1" noChangeArrowheads="1"/>
          </p:cNvPicPr>
          <p:nvPr/>
        </p:nvPicPr>
        <p:blipFill>
          <a:blip r:embed="rId6" cstate="print"/>
          <a:srcRect/>
          <a:stretch>
            <a:fillRect/>
          </a:stretch>
        </p:blipFill>
        <p:spPr bwMode="auto">
          <a:xfrm>
            <a:off x="4248671" y="827956"/>
            <a:ext cx="1152128" cy="849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Прямоугольник 11"/>
          <p:cNvSpPr/>
          <p:nvPr/>
        </p:nvSpPr>
        <p:spPr>
          <a:xfrm>
            <a:off x="4248671" y="1620044"/>
            <a:ext cx="1224136" cy="184658"/>
          </a:xfrm>
          <a:prstGeom prst="rect">
            <a:avLst/>
          </a:prstGeom>
        </p:spPr>
        <p:style>
          <a:lnRef idx="2">
            <a:schemeClr val="accent1"/>
          </a:lnRef>
          <a:fillRef idx="1">
            <a:schemeClr val="lt1"/>
          </a:fillRef>
          <a:effectRef idx="0">
            <a:schemeClr val="accent1"/>
          </a:effectRef>
          <a:fontRef idx="minor">
            <a:schemeClr val="dk1"/>
          </a:fontRef>
        </p:style>
        <p:txBody>
          <a:bodyPr wrap="square" lIns="91432" tIns="45716" rIns="91432" bIns="45716">
            <a:spAutoFit/>
          </a:bodyPr>
          <a:lstStyle/>
          <a:p>
            <a:pPr algn="ctr"/>
            <a:r>
              <a:rPr lang="ru-RU" sz="600" dirty="0" smtClean="0">
                <a:latin typeface="Garamond" pitchFamily="18" charset="0"/>
              </a:rPr>
              <a:t>4. Храм Рождества Богородицы</a:t>
            </a:r>
            <a:endParaRPr lang="ru-RU" sz="600" dirty="0">
              <a:latin typeface="Garamond" pitchFamily="18" charset="0"/>
            </a:endParaRPr>
          </a:p>
        </p:txBody>
      </p:sp>
      <p:pic>
        <p:nvPicPr>
          <p:cNvPr id="13" name="Picture 16" descr="http://www.suzdalregion.ru/files/sfera_dejtelnosti/turizm_smi/21746.jpg"/>
          <p:cNvPicPr>
            <a:picLocks noChangeAspect="1" noChangeArrowheads="1"/>
          </p:cNvPicPr>
          <p:nvPr/>
        </p:nvPicPr>
        <p:blipFill>
          <a:blip r:embed="rId7" cstate="print"/>
          <a:srcRect/>
          <a:stretch>
            <a:fillRect/>
          </a:stretch>
        </p:blipFill>
        <p:spPr bwMode="auto">
          <a:xfrm>
            <a:off x="4248671" y="1908076"/>
            <a:ext cx="1284019"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Прямоугольник 13"/>
          <p:cNvSpPr/>
          <p:nvPr/>
        </p:nvSpPr>
        <p:spPr>
          <a:xfrm>
            <a:off x="4248671" y="2988196"/>
            <a:ext cx="1368152" cy="184658"/>
          </a:xfrm>
          <a:prstGeom prst="rect">
            <a:avLst/>
          </a:prstGeom>
        </p:spPr>
        <p:style>
          <a:lnRef idx="2">
            <a:schemeClr val="accent1"/>
          </a:lnRef>
          <a:fillRef idx="1">
            <a:schemeClr val="lt1"/>
          </a:fillRef>
          <a:effectRef idx="0">
            <a:schemeClr val="accent1"/>
          </a:effectRef>
          <a:fontRef idx="minor">
            <a:schemeClr val="dk1"/>
          </a:fontRef>
        </p:style>
        <p:txBody>
          <a:bodyPr wrap="square" lIns="91432" tIns="45716" rIns="91432" bIns="45716">
            <a:spAutoFit/>
          </a:bodyPr>
          <a:lstStyle/>
          <a:p>
            <a:pPr algn="ctr"/>
            <a:r>
              <a:rPr lang="ru-RU" sz="600" smtClean="0">
                <a:latin typeface="Garamond" pitchFamily="18" charset="0"/>
              </a:rPr>
              <a:t>7. Золотые </a:t>
            </a:r>
            <a:r>
              <a:rPr lang="ru-RU" sz="600" dirty="0" smtClean="0">
                <a:latin typeface="Garamond" pitchFamily="18" charset="0"/>
              </a:rPr>
              <a:t>ворота во Владимире</a:t>
            </a:r>
            <a:endParaRPr lang="ru-RU" sz="600" dirty="0">
              <a:latin typeface="Garamond" pitchFamily="18" charset="0"/>
            </a:endParaRPr>
          </a:p>
        </p:txBody>
      </p:sp>
      <p:pic>
        <p:nvPicPr>
          <p:cNvPr id="1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08511" y="1908076"/>
            <a:ext cx="936104" cy="108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Прямоугольник 16"/>
          <p:cNvSpPr/>
          <p:nvPr/>
        </p:nvSpPr>
        <p:spPr>
          <a:xfrm>
            <a:off x="2736503" y="2916188"/>
            <a:ext cx="1080120" cy="276991"/>
          </a:xfrm>
          <a:prstGeom prst="rect">
            <a:avLst/>
          </a:prstGeom>
        </p:spPr>
        <p:style>
          <a:lnRef idx="2">
            <a:schemeClr val="accent1"/>
          </a:lnRef>
          <a:fillRef idx="1">
            <a:schemeClr val="lt1"/>
          </a:fillRef>
          <a:effectRef idx="0">
            <a:schemeClr val="accent1"/>
          </a:effectRef>
          <a:fontRef idx="minor">
            <a:schemeClr val="dk1"/>
          </a:fontRef>
        </p:style>
        <p:txBody>
          <a:bodyPr wrap="square" lIns="91432" tIns="45716" rIns="91432" bIns="45716">
            <a:spAutoFit/>
          </a:bodyPr>
          <a:lstStyle/>
          <a:p>
            <a:pPr algn="ctr"/>
            <a:r>
              <a:rPr lang="ru-RU" sz="600" dirty="0" smtClean="0">
                <a:latin typeface="Garamond" pitchFamily="18" charset="0"/>
              </a:rPr>
              <a:t>6. Дмитриевский собор во Владимире</a:t>
            </a:r>
            <a:endParaRPr lang="ru-RU" sz="600" dirty="0">
              <a:latin typeface="Garamond" pitchFamily="18" charset="0"/>
            </a:endParaRPr>
          </a:p>
        </p:txBody>
      </p:sp>
      <p:pic>
        <p:nvPicPr>
          <p:cNvPr id="18"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4255" y="2052092"/>
            <a:ext cx="1663974" cy="936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Прямоугольник 18"/>
          <p:cNvSpPr/>
          <p:nvPr/>
        </p:nvSpPr>
        <p:spPr>
          <a:xfrm>
            <a:off x="504255" y="2916188"/>
            <a:ext cx="1656184" cy="184658"/>
          </a:xfrm>
          <a:prstGeom prst="rect">
            <a:avLst/>
          </a:prstGeom>
        </p:spPr>
        <p:style>
          <a:lnRef idx="2">
            <a:schemeClr val="accent1"/>
          </a:lnRef>
          <a:fillRef idx="1">
            <a:schemeClr val="lt1"/>
          </a:fillRef>
          <a:effectRef idx="0">
            <a:schemeClr val="accent1"/>
          </a:effectRef>
          <a:fontRef idx="minor">
            <a:schemeClr val="dk1"/>
          </a:fontRef>
        </p:style>
        <p:txBody>
          <a:bodyPr wrap="square" lIns="91432" tIns="45716" rIns="91432" bIns="45716">
            <a:spAutoFit/>
          </a:bodyPr>
          <a:lstStyle/>
          <a:p>
            <a:pPr algn="ctr"/>
            <a:r>
              <a:rPr lang="ru-RU" sz="600" dirty="0" smtClean="0">
                <a:latin typeface="Garamond" pitchFamily="18" charset="0"/>
              </a:rPr>
              <a:t>5. Богородице </a:t>
            </a:r>
            <a:r>
              <a:rPr lang="ru-RU" sz="600" dirty="0">
                <a:latin typeface="Garamond" pitchFamily="18" charset="0"/>
              </a:rPr>
              <a:t>– Рождественский монастырь</a:t>
            </a:r>
          </a:p>
        </p:txBody>
      </p:sp>
      <p:sp>
        <p:nvSpPr>
          <p:cNvPr id="20" name="Прямоугольник 19"/>
          <p:cNvSpPr/>
          <p:nvPr/>
        </p:nvSpPr>
        <p:spPr>
          <a:xfrm>
            <a:off x="2808511" y="107877"/>
            <a:ext cx="2880320" cy="615553"/>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ru-RU" sz="850" b="1" i="1" dirty="0" smtClean="0">
                <a:solidFill>
                  <a:srgbClr val="C00000"/>
                </a:solidFill>
                <a:latin typeface="Times New Roman" pitchFamily="18" charset="0"/>
                <a:cs typeface="Times New Roman" pitchFamily="18" charset="0"/>
              </a:rPr>
              <a:t>2. Перед Вами – архитектурные памятники </a:t>
            </a:r>
            <a:r>
              <a:rPr lang="ru-RU" sz="850" b="1" i="1" dirty="0" err="1" smtClean="0">
                <a:solidFill>
                  <a:srgbClr val="C00000"/>
                </a:solidFill>
                <a:latin typeface="Times New Roman" pitchFamily="18" charset="0"/>
                <a:cs typeface="Times New Roman" pitchFamily="18" charset="0"/>
              </a:rPr>
              <a:t>Владимиро</a:t>
            </a:r>
            <a:r>
              <a:rPr lang="ru-RU" sz="850" b="1" i="1" dirty="0" smtClean="0">
                <a:solidFill>
                  <a:srgbClr val="C00000"/>
                </a:solidFill>
                <a:latin typeface="Times New Roman" pitchFamily="18" charset="0"/>
                <a:cs typeface="Times New Roman" pitchFamily="18" charset="0"/>
              </a:rPr>
              <a:t> – Суздальской Руси. Какие были построены именно в правление  сына князя, показанного в отрывке? </a:t>
            </a:r>
            <a:endParaRPr lang="ru-RU" sz="850" b="1" i="1"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3.bp.blogspot.com/-zpMJdHojYcc/UnFMJrygFDI/AAAAAAAAZbo/l9U6ELcGIvA/s1600/7854131586_fcbaeedddb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01" y="0"/>
            <a:ext cx="5784041" cy="324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6616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magput.ru/pics/large/1c6dcc75-ab91-4e93-ae8a-86ffed0541d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761038" cy="324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2362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Администратор\Desktop\ДРЕВНЯЯ РУСЬ\ПРЕЗЕНТАЦИЯ\ГОТОВЫЕ СЛАЙДЫ ЗАСТАВКИ\Слайд пустой для вопросов.jpg"/>
          <p:cNvPicPr>
            <a:picLocks noChangeAspect="1" noChangeArrowheads="1"/>
          </p:cNvPicPr>
          <p:nvPr/>
        </p:nvPicPr>
        <p:blipFill>
          <a:blip r:embed="rId2" cstate="print"/>
          <a:srcRect/>
          <a:stretch>
            <a:fillRect/>
          </a:stretch>
        </p:blipFill>
        <p:spPr bwMode="auto">
          <a:xfrm>
            <a:off x="0" y="0"/>
            <a:ext cx="5761038" cy="3258602"/>
          </a:xfrm>
          <a:prstGeom prst="rect">
            <a:avLst/>
          </a:prstGeom>
          <a:noFill/>
        </p:spPr>
      </p:pic>
      <p:pic>
        <p:nvPicPr>
          <p:cNvPr id="53250" name="Picture 2" descr="https://upload.wikimedia.org/wikipedia/commons/2/2b/Congress_in_Dolobsk_1103.jpg"/>
          <p:cNvPicPr>
            <a:picLocks noChangeAspect="1" noChangeArrowheads="1"/>
          </p:cNvPicPr>
          <p:nvPr/>
        </p:nvPicPr>
        <p:blipFill>
          <a:blip r:embed="rId3" cstate="print"/>
          <a:srcRect/>
          <a:stretch>
            <a:fillRect/>
          </a:stretch>
        </p:blipFill>
        <p:spPr bwMode="auto">
          <a:xfrm>
            <a:off x="144215" y="107876"/>
            <a:ext cx="1640727"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Прямоугольник 4"/>
          <p:cNvSpPr/>
          <p:nvPr/>
        </p:nvSpPr>
        <p:spPr>
          <a:xfrm>
            <a:off x="1872408" y="107876"/>
            <a:ext cx="3744416" cy="1169551"/>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a:spAutoFit/>
          </a:bodyPr>
          <a:lstStyle/>
          <a:p>
            <a:pPr lvl="0"/>
            <a:r>
              <a:rPr lang="ru-RU" dirty="0" smtClean="0">
                <a:latin typeface="Times New Roman" pitchFamily="18" charset="0"/>
                <a:cs typeface="Times New Roman" pitchFamily="18" charset="0"/>
              </a:rPr>
              <a:t>1. Сцена изображает 1095 гг., когда половцы окружили </a:t>
            </a:r>
            <a:r>
              <a:rPr lang="ru-RU" dirty="0" err="1" smtClean="0">
                <a:latin typeface="Times New Roman" pitchFamily="18" charset="0"/>
                <a:cs typeface="Times New Roman" pitchFamily="18" charset="0"/>
              </a:rPr>
              <a:t>Переяславль</a:t>
            </a:r>
            <a:r>
              <a:rPr lang="ru-RU" dirty="0" smtClean="0">
                <a:latin typeface="Times New Roman" pitchFamily="18" charset="0"/>
                <a:cs typeface="Times New Roman" pitchFamily="18" charset="0"/>
              </a:rPr>
              <a:t> и Владимир Мономах, не имея союзников и достаточно сил, пошел на уступки </a:t>
            </a:r>
            <a:r>
              <a:rPr lang="ru-RU" dirty="0" err="1" smtClean="0">
                <a:latin typeface="Times New Roman" pitchFamily="18" charset="0"/>
                <a:cs typeface="Times New Roman" pitchFamily="18" charset="0"/>
              </a:rPr>
              <a:t>ханам.Почему</a:t>
            </a:r>
            <a:r>
              <a:rPr lang="ru-RU" dirty="0" smtClean="0">
                <a:latin typeface="Times New Roman" pitchFamily="18" charset="0"/>
                <a:cs typeface="Times New Roman" pitchFamily="18" charset="0"/>
              </a:rPr>
              <a:t>  Через несколько лет князь соберет съезд князей, где предложит князьям и дружинам новую тактику в борьбе с половцами. </a:t>
            </a:r>
            <a:r>
              <a:rPr lang="ru-RU" b="1" i="1" dirty="0" smtClean="0">
                <a:solidFill>
                  <a:srgbClr val="C00000"/>
                </a:solidFill>
                <a:latin typeface="Times New Roman" pitchFamily="18" charset="0"/>
                <a:cs typeface="Times New Roman" pitchFamily="18" charset="0"/>
              </a:rPr>
              <a:t>Где и когда состоится этот съезд?  Какую именно тактику предложит Владимир Мономах? </a:t>
            </a:r>
            <a:endParaRPr lang="ru-RU" b="1" i="1" dirty="0">
              <a:solidFill>
                <a:srgbClr val="C00000"/>
              </a:solidFill>
              <a:latin typeface="Times New Roman" pitchFamily="18" charset="0"/>
              <a:cs typeface="Times New Roman" pitchFamily="18" charset="0"/>
            </a:endParaRPr>
          </a:p>
        </p:txBody>
      </p:sp>
      <p:sp>
        <p:nvSpPr>
          <p:cNvPr id="7169" name="Rectangle 1"/>
          <p:cNvSpPr>
            <a:spLocks noChangeArrowheads="1"/>
          </p:cNvSpPr>
          <p:nvPr/>
        </p:nvSpPr>
        <p:spPr bwMode="auto">
          <a:xfrm>
            <a:off x="144215" y="1476028"/>
            <a:ext cx="3744416" cy="1384995"/>
          </a:xfrm>
          <a:prstGeom prst="rect">
            <a:avLst/>
          </a:prstGeom>
          <a:solidFill>
            <a:srgbClr val="FFFFCC"/>
          </a:solidFill>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180975" algn="l"/>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 После смерти Святополка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Изяславича</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Киеве вспыхнет восстание простого народа против бояр и ростовщиков. Киевские бояре 2 </a:t>
            </a:r>
            <a:r>
              <a:rPr kumimoji="0" lang="ru-RU"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ды</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будут присылать послов к Владимиру с просьбой сесть на киевском престоле. Владимир въедет в Киев со своей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переяславльской</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дружиной, народ усмирит, но сразу будет принят новый сборник законов. </a:t>
            </a:r>
            <a:r>
              <a:rPr kumimoji="0" lang="ru-RU" b="1" i="1"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Назовите точное название документа? Что нового появится в новом сборнике законов по сравнению с 2 </a:t>
            </a:r>
            <a:r>
              <a:rPr kumimoji="0" lang="ru-RU" b="1" i="1" u="none" strike="noStrike" cap="none" normalizeH="0" baseline="0" dirty="0" smtClean="0">
                <a:ln>
                  <a:noFill/>
                </a:ln>
                <a:solidFill>
                  <a:srgbClr val="C00000"/>
                </a:solidFill>
                <a:effectLst/>
                <a:latin typeface="Calibri"/>
                <a:ea typeface="Calibri" pitchFamily="34" charset="0"/>
                <a:cs typeface="Times New Roman" pitchFamily="18" charset="0"/>
              </a:rPr>
              <a:t>–</a:t>
            </a:r>
            <a:r>
              <a:rPr kumimoji="0" lang="ru-RU" b="1" i="1"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мя предыдущими редакциями</a:t>
            </a:r>
            <a:r>
              <a:rPr kumimoji="0" lang="ru-RU" sz="1400" b="1" i="1"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a:t>
            </a:r>
            <a:endParaRPr kumimoji="0" lang="ru-RU" sz="1800" b="1" i="1" u="none" strike="noStrike" cap="none" normalizeH="0" baseline="0" dirty="0" smtClean="0">
              <a:ln>
                <a:noFill/>
              </a:ln>
              <a:solidFill>
                <a:srgbClr val="C00000"/>
              </a:solidFill>
              <a:effectLst/>
              <a:latin typeface="Arial" pitchFamily="34" charset="0"/>
              <a:cs typeface="Arial" pitchFamily="34" charset="0"/>
            </a:endParaRPr>
          </a:p>
        </p:txBody>
      </p:sp>
      <p:pic>
        <p:nvPicPr>
          <p:cNvPr id="7171" name="Picture 3" descr="https://avatars.mds.yandex.net/get-zen_doc/198554/pub_5c2f0e23561f7a00aa62bf68_5c647d8b9ca6a800ac000aed/scale_1200"/>
          <p:cNvPicPr>
            <a:picLocks noChangeAspect="1" noChangeArrowheads="1"/>
          </p:cNvPicPr>
          <p:nvPr/>
        </p:nvPicPr>
        <p:blipFill>
          <a:blip r:embed="rId4" cstate="print"/>
          <a:srcRect/>
          <a:stretch>
            <a:fillRect/>
          </a:stretch>
        </p:blipFill>
        <p:spPr bwMode="auto">
          <a:xfrm>
            <a:off x="3960639" y="1548036"/>
            <a:ext cx="1631986" cy="1152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истратор\Desktop\Основной.jpg"/>
          <p:cNvPicPr>
            <a:picLocks noChangeAspect="1" noChangeArrowheads="1"/>
          </p:cNvPicPr>
          <p:nvPr/>
        </p:nvPicPr>
        <p:blipFill>
          <a:blip r:embed="rId2" cstate="print"/>
          <a:srcRect/>
          <a:stretch>
            <a:fillRect/>
          </a:stretch>
        </p:blipFill>
        <p:spPr bwMode="auto">
          <a:xfrm>
            <a:off x="0" y="0"/>
            <a:ext cx="5761038" cy="325860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Администратор\Desktop\ДРЕВНЯЯ РУСЬ\ПРЕЗЕНТАЦИЯ\ГОТОВЫЕ СЛАЙДЫ ЗАСТАВКИ\Слайд пустой для вопросов.jpg"/>
          <p:cNvPicPr>
            <a:picLocks noChangeAspect="1" noChangeArrowheads="1"/>
          </p:cNvPicPr>
          <p:nvPr/>
        </p:nvPicPr>
        <p:blipFill>
          <a:blip r:embed="rId2" cstate="print"/>
          <a:srcRect/>
          <a:stretch>
            <a:fillRect/>
          </a:stretch>
        </p:blipFill>
        <p:spPr bwMode="auto">
          <a:xfrm>
            <a:off x="0" y="0"/>
            <a:ext cx="5761038" cy="3258602"/>
          </a:xfrm>
          <a:prstGeom prst="rect">
            <a:avLst/>
          </a:prstGeom>
          <a:noFill/>
        </p:spPr>
      </p:pic>
      <p:sp>
        <p:nvSpPr>
          <p:cNvPr id="5" name="Прямоугольник 4"/>
          <p:cNvSpPr/>
          <p:nvPr/>
        </p:nvSpPr>
        <p:spPr>
          <a:xfrm>
            <a:off x="1872407" y="107876"/>
            <a:ext cx="3744416" cy="2970036"/>
          </a:xfrm>
          <a:prstGeom prst="rect">
            <a:avLst/>
          </a:prstGeom>
          <a:ln w="38100">
            <a:solidFill>
              <a:srgbClr val="993300"/>
            </a:solidFill>
          </a:ln>
        </p:spPr>
        <p:style>
          <a:lnRef idx="2">
            <a:schemeClr val="accent6"/>
          </a:lnRef>
          <a:fillRef idx="1">
            <a:schemeClr val="lt1"/>
          </a:fillRef>
          <a:effectRef idx="0">
            <a:schemeClr val="accent6"/>
          </a:effectRef>
          <a:fontRef idx="minor">
            <a:schemeClr val="dk1"/>
          </a:fontRef>
        </p:style>
        <p:txBody>
          <a:bodyPr wrap="square" lIns="91432" tIns="45716" rIns="91432" bIns="45716">
            <a:spAutoFit/>
          </a:bodyPr>
          <a:lstStyle/>
          <a:p>
            <a:pPr algn="just"/>
            <a:r>
              <a:rPr lang="ru-RU" sz="1100" dirty="0" smtClean="0">
                <a:latin typeface="Times New Roman" pitchFamily="18" charset="0"/>
                <a:cs typeface="Times New Roman" pitchFamily="18" charset="0"/>
              </a:rPr>
              <a:t>Этого князя не поместили на памятнике «1000 – </a:t>
            </a:r>
            <a:r>
              <a:rPr lang="ru-RU" sz="1100" dirty="0" err="1" smtClean="0">
                <a:latin typeface="Times New Roman" pitchFamily="18" charset="0"/>
                <a:cs typeface="Times New Roman" pitchFamily="18" charset="0"/>
              </a:rPr>
              <a:t>летие</a:t>
            </a:r>
            <a:r>
              <a:rPr lang="ru-RU" sz="1100" dirty="0" smtClean="0">
                <a:latin typeface="Times New Roman" pitchFamily="18" charset="0"/>
                <a:cs typeface="Times New Roman" pitchFamily="18" charset="0"/>
              </a:rPr>
              <a:t> России», установленном в великом Новгороде в 1862 году.  Но именно при нем было заложено территориальное ядро Древнерусской державы, он ввел полюдье, как основу налоговой системы, принял титул великого кагана. Покорил  племена полян, северян, древлян, </a:t>
            </a:r>
            <a:r>
              <a:rPr lang="ru-RU" sz="1100" dirty="0" err="1" smtClean="0">
                <a:latin typeface="Times New Roman" pitchFamily="18" charset="0"/>
                <a:cs typeface="Times New Roman" pitchFamily="18" charset="0"/>
              </a:rPr>
              <a:t>ильменских</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словен</a:t>
            </a:r>
            <a:r>
              <a:rPr lang="ru-RU" sz="1100" dirty="0" smtClean="0">
                <a:latin typeface="Times New Roman" pitchFamily="18" charset="0"/>
                <a:cs typeface="Times New Roman" pitchFamily="18" charset="0"/>
              </a:rPr>
              <a:t>, кривичей, вятичей, радимичей, </a:t>
            </a:r>
            <a:r>
              <a:rPr lang="ru-RU" sz="1100" dirty="0" err="1" smtClean="0">
                <a:latin typeface="Times New Roman" pitchFamily="18" charset="0"/>
                <a:cs typeface="Times New Roman" pitchFamily="18" charset="0"/>
              </a:rPr>
              <a:t>уличей</a:t>
            </a:r>
            <a:r>
              <a:rPr lang="ru-RU" sz="1100" dirty="0" smtClean="0">
                <a:latin typeface="Times New Roman" pitchFamily="18" charset="0"/>
                <a:cs typeface="Times New Roman" pitchFamily="18" charset="0"/>
              </a:rPr>
              <a:t> и тиверцев. Князь воевал с хазарами и заставил их окончательно забыть о том, что в течение двух веков Хазарский каганат собирал дань с ряда восточнославянских земель. С воинственным народом венгров заключил мир на 200 лет. Воевал с Византией   и подписал исключительно удачный торговый договор. В ХХ веке в честь князя назвали бронепалубный крейсер, отвоевавший в 3 – </a:t>
            </a:r>
            <a:r>
              <a:rPr lang="ru-RU" sz="1100" dirty="0" err="1" smtClean="0">
                <a:latin typeface="Times New Roman" pitchFamily="18" charset="0"/>
                <a:cs typeface="Times New Roman" pitchFamily="18" charset="0"/>
              </a:rPr>
              <a:t>х</a:t>
            </a:r>
            <a:r>
              <a:rPr lang="ru-RU" sz="1100" dirty="0" smtClean="0">
                <a:latin typeface="Times New Roman" pitchFamily="18" charset="0"/>
                <a:cs typeface="Times New Roman" pitchFamily="18" charset="0"/>
              </a:rPr>
              <a:t> войнах. </a:t>
            </a:r>
            <a:r>
              <a:rPr lang="ru-RU" sz="1100" b="1" i="1" dirty="0" smtClean="0">
                <a:solidFill>
                  <a:srgbClr val="C00000"/>
                </a:solidFill>
                <a:latin typeface="Times New Roman" pitchFamily="18" charset="0"/>
                <a:cs typeface="Times New Roman" pitchFamily="18" charset="0"/>
              </a:rPr>
              <a:t>Назовите имя князя. Почему же при таких заслугах князя все - таки не сочли достойным для того, чтобы его скульптура стояла на этом памятнике?</a:t>
            </a:r>
            <a:r>
              <a:rPr lang="ru-RU" sz="1100" dirty="0" smtClean="0">
                <a:solidFill>
                  <a:srgbClr val="C00000"/>
                </a:solidFill>
                <a:latin typeface="Times New Roman" pitchFamily="18" charset="0"/>
                <a:cs typeface="Times New Roman" pitchFamily="18" charset="0"/>
              </a:rPr>
              <a:t> </a:t>
            </a:r>
            <a:endParaRPr lang="ru-RU" sz="1100" b="1" i="1" dirty="0">
              <a:solidFill>
                <a:srgbClr val="C00000"/>
              </a:solidFill>
              <a:latin typeface="Times New Roman" pitchFamily="18" charset="0"/>
              <a:cs typeface="Times New Roman" pitchFamily="18" charset="0"/>
            </a:endParaRPr>
          </a:p>
        </p:txBody>
      </p:sp>
      <p:pic>
        <p:nvPicPr>
          <p:cNvPr id="1029" name="Picture 5" descr="C:\Users\Администратор\Desktop\f87fc5f31b417f1a57f19cc8f57815b2.jpg"/>
          <p:cNvPicPr>
            <a:picLocks noChangeAspect="1" noChangeArrowheads="1"/>
          </p:cNvPicPr>
          <p:nvPr/>
        </p:nvPicPr>
        <p:blipFill>
          <a:blip r:embed="rId3" cstate="print"/>
          <a:srcRect/>
          <a:stretch>
            <a:fillRect/>
          </a:stretch>
        </p:blipFill>
        <p:spPr bwMode="auto">
          <a:xfrm>
            <a:off x="72209" y="323903"/>
            <a:ext cx="1715895" cy="2088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Администратор\Desktop\ДРЕВНЯЯ РУСЬ\ПРЕЗЕНТАЦИЯ\ГОТОВЫЕ СЛАЙДЫ ЗАСТАВКИ\Слайд пустой для вопросов.jpg"/>
          <p:cNvPicPr>
            <a:picLocks noChangeAspect="1" noChangeArrowheads="1"/>
          </p:cNvPicPr>
          <p:nvPr/>
        </p:nvPicPr>
        <p:blipFill>
          <a:blip r:embed="rId2" cstate="print"/>
          <a:srcRect/>
          <a:stretch>
            <a:fillRect/>
          </a:stretch>
        </p:blipFill>
        <p:spPr bwMode="auto">
          <a:xfrm>
            <a:off x="0" y="0"/>
            <a:ext cx="5761038" cy="3258602"/>
          </a:xfrm>
          <a:prstGeom prst="rect">
            <a:avLst/>
          </a:prstGeom>
          <a:noFill/>
        </p:spPr>
      </p:pic>
      <p:sp>
        <p:nvSpPr>
          <p:cNvPr id="4" name="Прямоугольник 3"/>
          <p:cNvSpPr/>
          <p:nvPr/>
        </p:nvSpPr>
        <p:spPr>
          <a:xfrm>
            <a:off x="1512367" y="107876"/>
            <a:ext cx="4104456" cy="2862314"/>
          </a:xfrm>
          <a:prstGeom prst="rect">
            <a:avLst/>
          </a:prstGeom>
          <a:solidFill>
            <a:schemeClr val="bg1"/>
          </a:solidFill>
          <a:ln>
            <a:solidFill>
              <a:srgbClr val="993300"/>
            </a:solidFill>
          </a:ln>
        </p:spPr>
        <p:txBody>
          <a:bodyPr wrap="square" lIns="91432" tIns="45716" rIns="91432" bIns="45716">
            <a:spAutoFit/>
          </a:bodyPr>
          <a:lstStyle/>
          <a:p>
            <a:r>
              <a:rPr lang="ru-RU" sz="1200" dirty="0">
                <a:latin typeface="Times New Roman" pitchFamily="18" charset="0"/>
                <a:cs typeface="Times New Roman" pitchFamily="18" charset="0"/>
              </a:rPr>
              <a:t>По летописным данным имел 13 сыновей и 10 дочерей. </a:t>
            </a:r>
            <a:r>
              <a:rPr lang="ru-RU" sz="1200" dirty="0" err="1">
                <a:latin typeface="Times New Roman" pitchFamily="18" charset="0"/>
                <a:cs typeface="Times New Roman" pitchFamily="18" charset="0"/>
              </a:rPr>
              <a:t>Тризуб</a:t>
            </a:r>
            <a:r>
              <a:rPr lang="ru-RU" sz="1200" dirty="0">
                <a:latin typeface="Times New Roman" pitchFamily="18" charset="0"/>
                <a:cs typeface="Times New Roman" pitchFamily="18" charset="0"/>
              </a:rPr>
              <a:t> – его княжеский знак. Воевал с ятвягами, с печенегами, Волжской Болгарией, Византией, Польшей. При нем сооружены «</a:t>
            </a:r>
            <a:r>
              <a:rPr lang="ru-RU" sz="1200" dirty="0" err="1">
                <a:latin typeface="Times New Roman" pitchFamily="18" charset="0"/>
                <a:cs typeface="Times New Roman" pitchFamily="18" charset="0"/>
              </a:rPr>
              <a:t>Змиевы</a:t>
            </a:r>
            <a:r>
              <a:rPr lang="ru-RU" sz="1200" dirty="0">
                <a:latin typeface="Times New Roman" pitchFamily="18" charset="0"/>
                <a:cs typeface="Times New Roman" pitchFamily="18" charset="0"/>
              </a:rPr>
              <a:t> валы» - оборонительная система, закрывавшая Русь на юге от нападения печенегов.  Первым начал чеканку золотых и серебряных монет, на которых изобразил себя на престоле. Посылал собирать у лучших людей детей и отдавать их в обучение книжное. Особое внимание оказывал дружине, с которой советовался о делах государственных и военных, ни в чем ей не отказывал. Совсем недавно новейшая атомная подлодка с его именем впервые провела пуск баллистической ракеты «Булава». Этот князь считается небесным покровителем внутренних войск МВД России. </a:t>
            </a:r>
            <a:r>
              <a:rPr lang="ru-RU" sz="1200" b="1" i="1" dirty="0">
                <a:solidFill>
                  <a:srgbClr val="C00000"/>
                </a:solidFill>
                <a:latin typeface="Times New Roman" pitchFamily="18" charset="0"/>
                <a:cs typeface="Times New Roman" pitchFamily="18" charset="0"/>
              </a:rPr>
              <a:t>Назовите имя князя. За какие именно заслуги он был канонизирован в Х </a:t>
            </a:r>
            <a:r>
              <a:rPr lang="en-US" sz="1200" b="1" i="1" dirty="0">
                <a:solidFill>
                  <a:srgbClr val="C00000"/>
                </a:solidFill>
                <a:latin typeface="Times New Roman" pitchFamily="18" charset="0"/>
                <a:cs typeface="Times New Roman" pitchFamily="18" charset="0"/>
              </a:rPr>
              <a:t>VI </a:t>
            </a:r>
            <a:r>
              <a:rPr lang="ru-RU" sz="1200" b="1" i="1" dirty="0">
                <a:solidFill>
                  <a:srgbClr val="C00000"/>
                </a:solidFill>
                <a:latin typeface="Times New Roman" pitchFamily="18" charset="0"/>
                <a:cs typeface="Times New Roman" pitchFamily="18" charset="0"/>
              </a:rPr>
              <a:t>веке?</a:t>
            </a:r>
          </a:p>
        </p:txBody>
      </p:sp>
      <p:pic>
        <p:nvPicPr>
          <p:cNvPr id="1026" name="Picture 2" descr="C:\Users\Администратор\Desktop\original.jpg"/>
          <p:cNvPicPr>
            <a:picLocks noChangeAspect="1" noChangeArrowheads="1"/>
          </p:cNvPicPr>
          <p:nvPr/>
        </p:nvPicPr>
        <p:blipFill>
          <a:blip r:embed="rId3" cstate="print"/>
          <a:srcRect/>
          <a:stretch>
            <a:fillRect/>
          </a:stretch>
        </p:blipFill>
        <p:spPr bwMode="auto">
          <a:xfrm>
            <a:off x="144217" y="107876"/>
            <a:ext cx="1292451"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https://pbs.twimg.com/media/D0WJiM_X0AIWt4y.jpg:large"/>
          <p:cNvPicPr>
            <a:picLocks noChangeAspect="1" noChangeArrowheads="1"/>
          </p:cNvPicPr>
          <p:nvPr/>
        </p:nvPicPr>
        <p:blipFill>
          <a:blip r:embed="rId4" cstate="print"/>
          <a:srcRect/>
          <a:stretch>
            <a:fillRect/>
          </a:stretch>
        </p:blipFill>
        <p:spPr bwMode="auto">
          <a:xfrm>
            <a:off x="144215" y="1404020"/>
            <a:ext cx="1224136" cy="176322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Администратор\Desktop\ДРЕВНЯЯ РУСЬ\ПРЕЗЕНТАЦИЯ\ГОТОВЫЕ СЛАЙДЫ ЗАСТАВКИ\Слайд пустой для вопросов.jpg"/>
          <p:cNvPicPr>
            <a:picLocks noChangeAspect="1" noChangeArrowheads="1"/>
          </p:cNvPicPr>
          <p:nvPr/>
        </p:nvPicPr>
        <p:blipFill>
          <a:blip r:embed="rId2" cstate="print"/>
          <a:srcRect/>
          <a:stretch>
            <a:fillRect/>
          </a:stretch>
        </p:blipFill>
        <p:spPr bwMode="auto">
          <a:xfrm>
            <a:off x="0" y="0"/>
            <a:ext cx="5761038" cy="3258602"/>
          </a:xfrm>
          <a:prstGeom prst="rect">
            <a:avLst/>
          </a:prstGeom>
          <a:noFill/>
        </p:spPr>
      </p:pic>
      <p:sp>
        <p:nvSpPr>
          <p:cNvPr id="3" name="Прямоугольник 2"/>
          <p:cNvSpPr/>
          <p:nvPr/>
        </p:nvSpPr>
        <p:spPr>
          <a:xfrm>
            <a:off x="1512367" y="107876"/>
            <a:ext cx="4176464" cy="1754318"/>
          </a:xfrm>
          <a:prstGeom prst="rect">
            <a:avLst/>
          </a:prstGeom>
          <a:solidFill>
            <a:schemeClr val="bg1"/>
          </a:solidFill>
          <a:ln>
            <a:solidFill>
              <a:srgbClr val="993300"/>
            </a:solidFill>
          </a:ln>
        </p:spPr>
        <p:txBody>
          <a:bodyPr wrap="square" lIns="91432" tIns="45716" rIns="91432" bIns="45716">
            <a:spAutoFit/>
          </a:bodyPr>
          <a:lstStyle/>
          <a:p>
            <a:r>
              <a:rPr lang="ru-RU" sz="1200" dirty="0">
                <a:latin typeface="Times New Roman" pitchFamily="18" charset="0"/>
                <a:cs typeface="Times New Roman" pitchFamily="18" charset="0"/>
              </a:rPr>
              <a:t>Воевода варяжского </a:t>
            </a:r>
            <a:r>
              <a:rPr lang="ru-RU" sz="1200" dirty="0" smtClean="0">
                <a:latin typeface="Times New Roman" pitchFamily="18" charset="0"/>
                <a:cs typeface="Times New Roman" pitchFamily="18" charset="0"/>
              </a:rPr>
              <a:t>происхождения.  Этот </a:t>
            </a:r>
            <a:r>
              <a:rPr lang="ru-RU" sz="1200" dirty="0">
                <a:latin typeface="Times New Roman" pitchFamily="18" charset="0"/>
                <a:cs typeface="Times New Roman" pitchFamily="18" charset="0"/>
              </a:rPr>
              <a:t>полководец служил Ольге, Святославу, Ярополку. Один из самых богатых и могущественных людей на Руси Х века. Политический ранг этого воеводы был настолько высок, что его имя попало в договор Руси с Византией 911 года. Именно он покорил древлян и собрал с них дань перед гибелью Игоря, который попытался собрать дань в </a:t>
            </a:r>
            <a:r>
              <a:rPr lang="ru-RU" sz="1200" dirty="0" err="1">
                <a:latin typeface="Times New Roman" pitchFamily="18" charset="0"/>
                <a:cs typeface="Times New Roman" pitchFamily="18" charset="0"/>
              </a:rPr>
              <a:t>Древлянской</a:t>
            </a:r>
            <a:r>
              <a:rPr lang="ru-RU" sz="1200" dirty="0">
                <a:latin typeface="Times New Roman" pitchFamily="18" charset="0"/>
                <a:cs typeface="Times New Roman" pitchFamily="18" charset="0"/>
              </a:rPr>
              <a:t> земле 2 и 3 раз. Поддержал княгиню Ольгу после смерти мужа при восхождении на великокняжеский престол. </a:t>
            </a:r>
          </a:p>
        </p:txBody>
      </p:sp>
      <p:pic>
        <p:nvPicPr>
          <p:cNvPr id="8194" name="Picture 2" descr="https://journals.ru/attach/277/27663/538225.jpg"/>
          <p:cNvPicPr>
            <a:picLocks noChangeAspect="1" noChangeArrowheads="1"/>
          </p:cNvPicPr>
          <p:nvPr/>
        </p:nvPicPr>
        <p:blipFill>
          <a:blip r:embed="rId3" cstate="print"/>
          <a:srcRect/>
          <a:stretch>
            <a:fillRect/>
          </a:stretch>
        </p:blipFill>
        <p:spPr bwMode="auto">
          <a:xfrm>
            <a:off x="120323" y="122685"/>
            <a:ext cx="1296142" cy="15631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Прямоугольник 4"/>
          <p:cNvSpPr/>
          <p:nvPr/>
        </p:nvSpPr>
        <p:spPr>
          <a:xfrm>
            <a:off x="72207" y="1908076"/>
            <a:ext cx="5616624" cy="1200321"/>
          </a:xfrm>
          <a:prstGeom prst="rect">
            <a:avLst/>
          </a:prstGeom>
          <a:solidFill>
            <a:schemeClr val="bg1"/>
          </a:solidFill>
          <a:ln>
            <a:solidFill>
              <a:srgbClr val="993300"/>
            </a:solidFill>
          </a:ln>
        </p:spPr>
        <p:txBody>
          <a:bodyPr wrap="square" lIns="91432" tIns="45716" rIns="91432" bIns="45716">
            <a:spAutoFit/>
          </a:bodyPr>
          <a:lstStyle/>
          <a:p>
            <a:r>
              <a:rPr lang="ru-RU" sz="1200" dirty="0">
                <a:latin typeface="Times New Roman" pitchFamily="18" charset="0"/>
                <a:cs typeface="Times New Roman" pitchFamily="18" charset="0"/>
              </a:rPr>
              <a:t>Он отговаривал князя Святослава в 972 году возвращаться с Дуная по днепровским порогам, зная, что там устроили засаду печенеги и предлагая «путь на конях». Благополучно увел большую часть дружины через Болгарию Киев, тогда как князь Святослав погиб на днепровских порогах. </a:t>
            </a:r>
            <a:r>
              <a:rPr lang="ru-RU" sz="1200" b="1" i="1" dirty="0">
                <a:solidFill>
                  <a:srgbClr val="C00000"/>
                </a:solidFill>
                <a:latin typeface="Times New Roman" pitchFamily="18" charset="0"/>
                <a:cs typeface="Times New Roman" pitchFamily="18" charset="0"/>
              </a:rPr>
              <a:t>Назовите имя воеводы. За что он попал в  политическую опалу к своему князю Ярополк, хотя до этого был самым близким его соратником?</a:t>
            </a:r>
            <a:endParaRPr lang="ru-RU" sz="1200"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Администратор\Desktop\ДРЕВНЯЯ РУСЬ\ПРЕЗЕНТАЦИЯ\ГОТОВЫЕ СЛАЙДЫ ЗАСТАВКИ\Слайд пустой для вопросов.jpg"/>
          <p:cNvPicPr>
            <a:picLocks noChangeAspect="1" noChangeArrowheads="1"/>
          </p:cNvPicPr>
          <p:nvPr/>
        </p:nvPicPr>
        <p:blipFill>
          <a:blip r:embed="rId3" cstate="print"/>
          <a:srcRect/>
          <a:stretch>
            <a:fillRect/>
          </a:stretch>
        </p:blipFill>
        <p:spPr bwMode="auto">
          <a:xfrm>
            <a:off x="0" y="0"/>
            <a:ext cx="5761038" cy="3258602"/>
          </a:xfrm>
          <a:prstGeom prst="rect">
            <a:avLst/>
          </a:prstGeom>
          <a:noFill/>
        </p:spPr>
      </p:pic>
      <p:sp>
        <p:nvSpPr>
          <p:cNvPr id="8" name="Прямоугольник 7"/>
          <p:cNvSpPr/>
          <p:nvPr/>
        </p:nvSpPr>
        <p:spPr>
          <a:xfrm>
            <a:off x="1467137" y="78880"/>
            <a:ext cx="4176465" cy="1847870"/>
          </a:xfrm>
          <a:prstGeom prst="rect">
            <a:avLst/>
          </a:prstGeom>
        </p:spPr>
        <p:style>
          <a:lnRef idx="2">
            <a:schemeClr val="accent2"/>
          </a:lnRef>
          <a:fillRef idx="1">
            <a:schemeClr val="lt1"/>
          </a:fillRef>
          <a:effectRef idx="0">
            <a:schemeClr val="accent2"/>
          </a:effectRef>
          <a:fontRef idx="minor">
            <a:schemeClr val="dk1"/>
          </a:fontRef>
        </p:style>
        <p:txBody>
          <a:bodyPr wrap="square" lIns="91432" tIns="45716" rIns="91432" bIns="45716">
            <a:spAutoFit/>
          </a:bodyPr>
          <a:lstStyle/>
          <a:p>
            <a:pPr algn="just">
              <a:lnSpc>
                <a:spcPct val="115000"/>
              </a:lnSpc>
            </a:pPr>
            <a:r>
              <a:rPr lang="ru-RU" dirty="0">
                <a:latin typeface="Times New Roman" pitchFamily="18" charset="0"/>
                <a:cs typeface="Times New Roman" pitchFamily="18" charset="0"/>
              </a:rPr>
              <a:t>Историк С.М. Соловьев среди князей середины XIII в. выделял двух самых талантливых политиков и полководцев. Это были Александр Ярославич (Невский) и _______.  При этом не было тогда на Руси политиков более различающихся по геополитическому видению ситуации и по личным качествам, нежели </a:t>
            </a:r>
            <a:r>
              <a:rPr lang="ru-RU" b="1" dirty="0">
                <a:latin typeface="Times New Roman" pitchFamily="18" charset="0"/>
                <a:cs typeface="Times New Roman" pitchFamily="18" charset="0"/>
              </a:rPr>
              <a:t>ЭТОТ КНЯЗЬ</a:t>
            </a:r>
            <a:r>
              <a:rPr lang="ru-RU" dirty="0">
                <a:latin typeface="Times New Roman" pitchFamily="18" charset="0"/>
                <a:cs typeface="Times New Roman" pitchFamily="18" charset="0"/>
              </a:rPr>
              <a:t>  и Александр.  Невский вел восточную политику сближения с Ордой, а ________ искал сближения с западными странами для борьбы с монгольскими ханами. В 1254 году по решению Римского папы князь был провозглашен Царем своего княжества и королем Руси. Перенес столицу княжества из Галича в г. Холм. </a:t>
            </a:r>
            <a:endParaRPr lang="ru-RU" sz="800" dirty="0">
              <a:solidFill>
                <a:srgbClr val="C00000"/>
              </a:solidFill>
              <a:latin typeface="Times New Roman" pitchFamily="18" charset="0"/>
              <a:ea typeface="Calibri"/>
              <a:cs typeface="Times New Roman" pitchFamily="18" charset="0"/>
            </a:endParaRPr>
          </a:p>
        </p:txBody>
      </p:sp>
      <p:pic>
        <p:nvPicPr>
          <p:cNvPr id="1026" name="Picture 2" descr="https://upload.wikimedia.org/wikipedia/ru/0/05/%D0%94%D0%B0%D0%BD%D0%B8%D0%BB%D0%BE_%D0%93%D0%B0%D0%BB%D0%B8%D1%86%D0%BA%D0%B8%D0%B9_%D1%81%D0%BA%D1%83%D0%BB%D1%8C%D0%BF%D1%82%D1%83%D1%80%D0%B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208" y="179884"/>
            <a:ext cx="1213058" cy="16174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Прямоугольник 6"/>
          <p:cNvSpPr/>
          <p:nvPr/>
        </p:nvSpPr>
        <p:spPr>
          <a:xfrm>
            <a:off x="78893" y="1980084"/>
            <a:ext cx="5564709" cy="120725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lnSpc>
                <a:spcPct val="115000"/>
              </a:lnSpc>
            </a:pPr>
            <a:r>
              <a:rPr lang="ru-RU" sz="1050" dirty="0">
                <a:solidFill>
                  <a:prstClr val="black"/>
                </a:solidFill>
                <a:latin typeface="Times New Roman" pitchFamily="18" charset="0"/>
                <a:cs typeface="Times New Roman" pitchFamily="18" charset="0"/>
              </a:rPr>
              <a:t>Когда киевский князь Михаил, узнав о приближении монголов, оставил Киев и ушел в Венгрию, </a:t>
            </a:r>
            <a:r>
              <a:rPr lang="ru-RU" sz="1050" b="1" dirty="0">
                <a:solidFill>
                  <a:srgbClr val="C00000"/>
                </a:solidFill>
                <a:latin typeface="Times New Roman" pitchFamily="18" charset="0"/>
                <a:cs typeface="Times New Roman" pitchFamily="18" charset="0"/>
              </a:rPr>
              <a:t>ЭТОТ КНЯЗЬ</a:t>
            </a:r>
            <a:r>
              <a:rPr lang="ru-RU" sz="1050" dirty="0">
                <a:solidFill>
                  <a:srgbClr val="C00000"/>
                </a:solidFill>
                <a:latin typeface="Times New Roman" pitchFamily="18" charset="0"/>
                <a:cs typeface="Times New Roman" pitchFamily="18" charset="0"/>
              </a:rPr>
              <a:t>  </a:t>
            </a:r>
            <a:r>
              <a:rPr lang="ru-RU" sz="1050" dirty="0">
                <a:solidFill>
                  <a:prstClr val="black"/>
                </a:solidFill>
                <a:latin typeface="Times New Roman" pitchFamily="18" charset="0"/>
                <a:cs typeface="Times New Roman" pitchFamily="18" charset="0"/>
              </a:rPr>
              <a:t>решил включить Киев в состав своей державы и прислал в Киев </a:t>
            </a:r>
            <a:r>
              <a:rPr lang="ru-RU" sz="1050" b="1" dirty="0">
                <a:solidFill>
                  <a:srgbClr val="C00000"/>
                </a:solidFill>
                <a:latin typeface="Times New Roman" pitchFamily="18" charset="0"/>
                <a:cs typeface="Times New Roman" pitchFamily="18" charset="0"/>
              </a:rPr>
              <a:t>СВОЕГО ВОЕВОДУ</a:t>
            </a:r>
            <a:r>
              <a:rPr lang="ru-RU" sz="1050" dirty="0">
                <a:solidFill>
                  <a:prstClr val="black"/>
                </a:solidFill>
                <a:latin typeface="Times New Roman" pitchFamily="18" charset="0"/>
                <a:cs typeface="Times New Roman" pitchFamily="18" charset="0"/>
              </a:rPr>
              <a:t>, поручив ему организовать оборону города. Киев выдержал 2 – х месячную осаду, штурм города длился 9 дней. Израненного воеводу доставили к Батыю, который сохранил ему жизнь. </a:t>
            </a:r>
            <a:r>
              <a:rPr lang="ru-RU" sz="1050" b="1" i="1" dirty="0">
                <a:solidFill>
                  <a:srgbClr val="C00000"/>
                </a:solidFill>
                <a:latin typeface="Times New Roman" pitchFamily="18" charset="0"/>
                <a:cs typeface="Times New Roman" pitchFamily="18" charset="0"/>
              </a:rPr>
              <a:t>Назовите имя князя.  Как звали его воеводу, который в 1240 году возглавил оборону Киева?</a:t>
            </a:r>
            <a:endParaRPr lang="ru-RU" sz="1050" dirty="0">
              <a:solidFill>
                <a:srgbClr val="C0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258171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Администратор\Desktop\ДРЕВНЯЯ РУСЬ\ПРЕЗЕНТАЦИЯ\ГОТОВЫЕ СЛАЙДЫ ЗАСТАВКИ\Слайд пустой для вопросов.jpg"/>
          <p:cNvPicPr>
            <a:picLocks noChangeAspect="1" noChangeArrowheads="1"/>
          </p:cNvPicPr>
          <p:nvPr/>
        </p:nvPicPr>
        <p:blipFill>
          <a:blip r:embed="rId2" cstate="print"/>
          <a:srcRect/>
          <a:stretch>
            <a:fillRect/>
          </a:stretch>
        </p:blipFill>
        <p:spPr bwMode="auto">
          <a:xfrm>
            <a:off x="0" y="0"/>
            <a:ext cx="5761038" cy="3258602"/>
          </a:xfrm>
          <a:prstGeom prst="rect">
            <a:avLst/>
          </a:prstGeom>
          <a:noFill/>
        </p:spPr>
      </p:pic>
      <p:pic>
        <p:nvPicPr>
          <p:cNvPr id="6145" name="Picture 1" descr="C:\Users\Администратор\Desktop\Единоборство Мстислава с Редедей. Художник Н.К. Рерих. 1943 г..jpg"/>
          <p:cNvPicPr>
            <a:picLocks noChangeAspect="1" noChangeArrowheads="1"/>
          </p:cNvPicPr>
          <p:nvPr/>
        </p:nvPicPr>
        <p:blipFill>
          <a:blip r:embed="rId3" cstate="print"/>
          <a:srcRect/>
          <a:stretch>
            <a:fillRect/>
          </a:stretch>
        </p:blipFill>
        <p:spPr bwMode="auto">
          <a:xfrm>
            <a:off x="1419343" y="107876"/>
            <a:ext cx="2626902"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Прямоугольник 3"/>
          <p:cNvSpPr/>
          <p:nvPr/>
        </p:nvSpPr>
        <p:spPr>
          <a:xfrm>
            <a:off x="144215" y="1404020"/>
            <a:ext cx="5472608" cy="1785096"/>
          </a:xfrm>
          <a:prstGeom prst="rect">
            <a:avLst/>
          </a:prstGeom>
          <a:solidFill>
            <a:schemeClr val="bg1"/>
          </a:solidFill>
          <a:ln>
            <a:solidFill>
              <a:srgbClr val="993300"/>
            </a:solidFill>
          </a:ln>
        </p:spPr>
        <p:txBody>
          <a:bodyPr wrap="square" lIns="91432" tIns="45716" rIns="91432" bIns="45716">
            <a:spAutoFit/>
          </a:bodyPr>
          <a:lstStyle/>
          <a:p>
            <a:r>
              <a:rPr lang="ru-RU" sz="1100" dirty="0">
                <a:latin typeface="Times New Roman" pitchFamily="18" charset="0"/>
                <a:cs typeface="Times New Roman" pitchFamily="18" charset="0"/>
              </a:rPr>
              <a:t>Князь - воин, приобрел  прозвания – «Храбрый» и «Удалой». Во многом был похож на своего деда Святослава Игоревича. В историю вошел не государственными свершениями, а военными подвигами. Во время похода на </a:t>
            </a:r>
            <a:r>
              <a:rPr lang="ru-RU" sz="1100" dirty="0" err="1">
                <a:latin typeface="Times New Roman" pitchFamily="18" charset="0"/>
                <a:cs typeface="Times New Roman" pitchFamily="18" charset="0"/>
              </a:rPr>
              <a:t>касогов</a:t>
            </a:r>
            <a:r>
              <a:rPr lang="ru-RU" sz="1100" dirty="0">
                <a:latin typeface="Times New Roman" pitchFamily="18" charset="0"/>
                <a:cs typeface="Times New Roman" pitchFamily="18" charset="0"/>
              </a:rPr>
              <a:t> (черкесов) он вызвал на бой </a:t>
            </a:r>
            <a:r>
              <a:rPr lang="ru-RU" sz="1100" dirty="0" err="1">
                <a:latin typeface="Times New Roman" pitchFamily="18" charset="0"/>
                <a:cs typeface="Times New Roman" pitchFamily="18" charset="0"/>
              </a:rPr>
              <a:t>касожского</a:t>
            </a:r>
            <a:r>
              <a:rPr lang="ru-RU" sz="1100" dirty="0">
                <a:latin typeface="Times New Roman" pitchFamily="18" charset="0"/>
                <a:cs typeface="Times New Roman" pitchFamily="18" charset="0"/>
              </a:rPr>
              <a:t> богатыря </a:t>
            </a:r>
            <a:r>
              <a:rPr lang="ru-RU" sz="1100" dirty="0" err="1">
                <a:latin typeface="Times New Roman" pitchFamily="18" charset="0"/>
                <a:cs typeface="Times New Roman" pitchFamily="18" charset="0"/>
              </a:rPr>
              <a:t>Редедю</a:t>
            </a:r>
            <a:r>
              <a:rPr lang="ru-RU" sz="1100" dirty="0">
                <a:latin typeface="Times New Roman" pitchFamily="18" charset="0"/>
                <a:cs typeface="Times New Roman" pitchFamily="18" charset="0"/>
              </a:rPr>
              <a:t> и, обратившись к помощи Богородицы, сумел одолеть его. 1024 году пошел войной на своего брата Ярослава Мудрого, одержал победу в битве у </a:t>
            </a:r>
            <a:r>
              <a:rPr lang="ru-RU" sz="1100" dirty="0" smtClean="0">
                <a:latin typeface="Times New Roman" pitchFamily="18" charset="0"/>
                <a:cs typeface="Times New Roman" pitchFamily="18" charset="0"/>
              </a:rPr>
              <a:t>  г</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Листвина</a:t>
            </a:r>
            <a:r>
              <a:rPr lang="ru-RU" sz="1100" dirty="0">
                <a:latin typeface="Times New Roman" pitchFamily="18" charset="0"/>
                <a:cs typeface="Times New Roman" pitchFamily="18" charset="0"/>
              </a:rPr>
              <a:t> </a:t>
            </a:r>
            <a:r>
              <a:rPr lang="ru-RU" sz="1100" dirty="0" smtClean="0">
                <a:latin typeface="Times New Roman" pitchFamily="18" charset="0"/>
                <a:cs typeface="Times New Roman" pitchFamily="18" charset="0"/>
              </a:rPr>
              <a:t>, в результате чего установился своеобразный </a:t>
            </a:r>
            <a:r>
              <a:rPr lang="ru-RU" sz="1100" dirty="0">
                <a:latin typeface="Times New Roman" pitchFamily="18" charset="0"/>
                <a:cs typeface="Times New Roman" pitchFamily="18" charset="0"/>
              </a:rPr>
              <a:t>дуумвират </a:t>
            </a:r>
            <a:r>
              <a:rPr lang="ru-RU" sz="1100" dirty="0" smtClean="0">
                <a:latin typeface="Times New Roman" pitchFamily="18" charset="0"/>
                <a:cs typeface="Times New Roman" pitchFamily="18" charset="0"/>
              </a:rPr>
              <a:t>братьев - Русь </a:t>
            </a:r>
            <a:r>
              <a:rPr lang="ru-RU" sz="1100" dirty="0">
                <a:latin typeface="Times New Roman" pitchFamily="18" charset="0"/>
                <a:cs typeface="Times New Roman" pitchFamily="18" charset="0"/>
              </a:rPr>
              <a:t>с 1024 по 1036 годы была поделена между братьями – соправителями. Они вместе ходили в походы, сумели отвоевать у Польши </a:t>
            </a:r>
            <a:r>
              <a:rPr lang="ru-RU" sz="1100" dirty="0" err="1">
                <a:latin typeface="Times New Roman" pitchFamily="18" charset="0"/>
                <a:cs typeface="Times New Roman" pitchFamily="18" charset="0"/>
              </a:rPr>
              <a:t>червенские</a:t>
            </a:r>
            <a:r>
              <a:rPr lang="ru-RU" sz="1100" dirty="0">
                <a:latin typeface="Times New Roman" pitchFamily="18" charset="0"/>
                <a:cs typeface="Times New Roman" pitchFamily="18" charset="0"/>
              </a:rPr>
              <a:t> города.  </a:t>
            </a:r>
            <a:r>
              <a:rPr lang="ru-RU" sz="1100" b="1" i="1" dirty="0">
                <a:solidFill>
                  <a:srgbClr val="C00000"/>
                </a:solidFill>
                <a:latin typeface="Times New Roman" pitchFamily="18" charset="0"/>
                <a:cs typeface="Times New Roman" pitchFamily="18" charset="0"/>
              </a:rPr>
              <a:t>Назовите имя князя. Если Ярослав сидел в Киеве, то какой город стал столицей его брата?</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Администратор\Desktop\ДРЕВНЯЯ РУСЬ\ПРЕЗЕНТАЦИЯ\ГОТОВЫЕ СЛАЙДЫ ЗАСТАВКИ\Слайд 2 тур.jpg"/>
          <p:cNvPicPr>
            <a:picLocks noChangeAspect="1" noChangeArrowheads="1"/>
          </p:cNvPicPr>
          <p:nvPr/>
        </p:nvPicPr>
        <p:blipFill>
          <a:blip r:embed="rId2" cstate="print"/>
          <a:srcRect/>
          <a:stretch>
            <a:fillRect/>
          </a:stretch>
        </p:blipFill>
        <p:spPr bwMode="auto">
          <a:xfrm>
            <a:off x="0" y="0"/>
            <a:ext cx="5761038" cy="325860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Администратор\Desktop\ДРЕВНЯЯ РУСЬ\ПРЕЗЕНТАЦИЯ\ГОТОВЫЕ СЛАЙДЫ ЗАСТАВКИ\Слайд пустой для вопросов.jpg"/>
          <p:cNvPicPr>
            <a:picLocks noChangeAspect="1" noChangeArrowheads="1"/>
          </p:cNvPicPr>
          <p:nvPr/>
        </p:nvPicPr>
        <p:blipFill>
          <a:blip r:embed="rId2" cstate="print"/>
          <a:srcRect/>
          <a:stretch>
            <a:fillRect/>
          </a:stretch>
        </p:blipFill>
        <p:spPr bwMode="auto">
          <a:xfrm>
            <a:off x="0" y="0"/>
            <a:ext cx="5761038" cy="3258602"/>
          </a:xfrm>
          <a:prstGeom prst="rect">
            <a:avLst/>
          </a:prstGeom>
          <a:noFill/>
        </p:spPr>
      </p:pic>
      <p:pic>
        <p:nvPicPr>
          <p:cNvPr id="4" name="Рисунок 3" descr="Русская история в картинах. Часть 1. Русь легендарная"/>
          <p:cNvPicPr/>
          <p:nvPr/>
        </p:nvPicPr>
        <p:blipFill>
          <a:blip r:embed="rId3" cstate="print"/>
          <a:srcRect/>
          <a:stretch>
            <a:fillRect/>
          </a:stretch>
        </p:blipFill>
        <p:spPr bwMode="auto">
          <a:xfrm>
            <a:off x="1008311" y="179884"/>
            <a:ext cx="1584176" cy="1224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http://samlib.ru/img/d/domow_m_i/vlastiteli64/poedinokkozhemjaki.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4535" y="179884"/>
            <a:ext cx="1832837" cy="1224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Прямоугольник 6"/>
          <p:cNvSpPr/>
          <p:nvPr/>
        </p:nvSpPr>
        <p:spPr>
          <a:xfrm>
            <a:off x="144215" y="1548036"/>
            <a:ext cx="5472608" cy="1615827"/>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a:spAutoFit/>
          </a:bodyPr>
          <a:lstStyle/>
          <a:p>
            <a:r>
              <a:rPr lang="ru-RU" sz="1100" dirty="0">
                <a:latin typeface="Times New Roman" pitchFamily="18" charset="0"/>
                <a:cs typeface="Times New Roman" pitchFamily="18" charset="0"/>
              </a:rPr>
              <a:t>Самые знаменитые богатыри на Руси – Илья Муромец, Добрыня Никитич, Алёша Попович. Но были и другие – среди них Ян </a:t>
            </a:r>
            <a:r>
              <a:rPr lang="ru-RU" sz="1100" dirty="0" err="1">
                <a:latin typeface="Times New Roman" pitchFamily="18" charset="0"/>
                <a:cs typeface="Times New Roman" pitchFamily="18" charset="0"/>
              </a:rPr>
              <a:t>Усмовец</a:t>
            </a:r>
            <a:r>
              <a:rPr lang="ru-RU" sz="1100" dirty="0">
                <a:latin typeface="Times New Roman" pitchFamily="18" charset="0"/>
                <a:cs typeface="Times New Roman" pitchFamily="18" charset="0"/>
              </a:rPr>
              <a:t>. В 992 году на Русь пришли печенеги. Перед сражением печенежский силач стал вызывать на бой русских богатырей. Никто не спешил выходить. Но тут один старик рассказал князю, что его меньшой сын так силён, что разрывает кожу быка. Владимир решил испытать силача, выпустив против него разъярённого раскалённым железом быка: юноша вырвал у быка кусок мяса с кожей, сколько захватила рука. В поединке </a:t>
            </a:r>
            <a:r>
              <a:rPr lang="ru-RU" sz="1100" dirty="0" err="1">
                <a:latin typeface="Times New Roman" pitchFamily="18" charset="0"/>
                <a:cs typeface="Times New Roman" pitchFamily="18" charset="0"/>
              </a:rPr>
              <a:t>русич</a:t>
            </a:r>
            <a:r>
              <a:rPr lang="ru-RU" sz="1100" dirty="0">
                <a:latin typeface="Times New Roman" pitchFamily="18" charset="0"/>
                <a:cs typeface="Times New Roman" pitchFamily="18" charset="0"/>
              </a:rPr>
              <a:t> победил печенежского великана. В том месте, где Ян показал свою силу, построили город и назвали его… </a:t>
            </a:r>
            <a:r>
              <a:rPr lang="ru-RU" sz="1100" b="1" i="1" dirty="0">
                <a:solidFill>
                  <a:srgbClr val="C00000"/>
                </a:solidFill>
                <a:latin typeface="Times New Roman" pitchFamily="18" charset="0"/>
                <a:cs typeface="Times New Roman" pitchFamily="18" charset="0"/>
              </a:rPr>
              <a:t>Как назвали город и какое второе имя получил герой в народных преданиях?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929</TotalTime>
  <Words>1635</Words>
  <Application>Microsoft Office PowerPoint</Application>
  <PresentationFormat>Произвольный</PresentationFormat>
  <Paragraphs>41</Paragraphs>
  <Slides>26</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Администратор</dc:creator>
  <cp:lastModifiedBy>Admin</cp:lastModifiedBy>
  <cp:revision>145</cp:revision>
  <dcterms:created xsi:type="dcterms:W3CDTF">2019-11-09T09:58:47Z</dcterms:created>
  <dcterms:modified xsi:type="dcterms:W3CDTF">2019-11-14T06:18:36Z</dcterms:modified>
</cp:coreProperties>
</file>