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8" r:id="rId2"/>
    <p:sldId id="256" r:id="rId3"/>
    <p:sldId id="283" r:id="rId4"/>
    <p:sldId id="287" r:id="rId5"/>
    <p:sldId id="258" r:id="rId6"/>
    <p:sldId id="280" r:id="rId7"/>
    <p:sldId id="281" r:id="rId8"/>
    <p:sldId id="282" r:id="rId9"/>
    <p:sldId id="279" r:id="rId10"/>
    <p:sldId id="260" r:id="rId11"/>
    <p:sldId id="284" r:id="rId12"/>
    <p:sldId id="285" r:id="rId13"/>
    <p:sldId id="263" r:id="rId14"/>
    <p:sldId id="286" r:id="rId15"/>
    <p:sldId id="259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0391-EF46-45D2-BDD4-49B06E3DF710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998F-B30C-45ED-99FF-AD3DC12A4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4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Слово - основная единица языка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класс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0"/>
            <a:ext cx="3748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Эпиграф – это…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Краткое изречение, которое помещается перед произведением, выражая его главную мысль или отношение автора к событиям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151"/>
            <a:ext cx="8229600" cy="160567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Назовите слова, которые, по вашему мнению, «излучают поэзию»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204864"/>
            <a:ext cx="208823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Мама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721114"/>
            <a:ext cx="245861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Радость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084" y="3861048"/>
            <a:ext cx="1999265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Бирюза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900" y="4437112"/>
            <a:ext cx="2796599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Аквамарин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373216"/>
            <a:ext cx="1317605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Буря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5472000" cy="5472000"/>
          </a:xfrm>
        </p:spPr>
      </p:pic>
    </p:spTree>
    <p:extLst>
      <p:ext uri="{BB962C8B-B14F-4D97-AF65-F5344CB8AC3E}">
        <p14:creationId xmlns:p14="http://schemas.microsoft.com/office/powerpoint/2010/main" val="23245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869"/>
            <a:ext cx="8229600" cy="11430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11952" cy="5400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План проекта: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Этимология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Лексическое значение: прямое или переносное.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Синонимы. Антонимы. Омонимы.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Морфологические признаки.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Загадки. Пословицы.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Сканворды. Кроссворды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Высказывания известных людей о слове русского языка.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 на карточках, используя прием незаконченных предложений</a:t>
            </a:r>
            <a:r>
              <a:rPr lang="ru-RU" kern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"Было интересно…";</a:t>
            </a:r>
          </a:p>
          <a:p>
            <a:pPr marL="0" lv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"Было трудно…";</a:t>
            </a:r>
          </a:p>
          <a:p>
            <a:pPr marL="0" lvl="0" indent="0"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"Я понял, что</a:t>
            </a:r>
            <a:r>
              <a:rPr lang="ru-RU" kern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…"</a:t>
            </a:r>
            <a:endParaRPr lang="ru-RU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2000" cy="2329816"/>
          </a:xfrm>
          <a:prstGeom prst="rect">
            <a:avLst/>
          </a:prstGeom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Придумайте необычное слово,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а можно сочинить стишок.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Можете вспомнить слова своих сестренок и братишек и составить словарь «Словарь Машиных слов».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Прочитайте книгу К. Чуковского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«От двух до пяти».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!!!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 С ПРОЕКТОМ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81707"/>
          </a:xfrm>
        </p:spPr>
        <p:txBody>
          <a:bodyPr/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1315">
            <a:off x="6757179" y="3619715"/>
            <a:ext cx="1295668" cy="171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9"/>
            <a:ext cx="7772400" cy="1152128"/>
          </a:xfrm>
          <a:ln>
            <a:solidFill>
              <a:srgbClr val="00B050"/>
            </a:solidFill>
          </a:ln>
        </p:spPr>
        <p:txBody>
          <a:bodyPr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– дитя природы!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0080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Чем человек отличается от животных?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6" y="3120289"/>
            <a:ext cx="4428000" cy="3206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8161"/>
          <a:stretch/>
        </p:blipFill>
        <p:spPr>
          <a:xfrm>
            <a:off x="4572000" y="3120291"/>
            <a:ext cx="4356000" cy="3213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Отгадай загадку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 молчу, и ты молчишь!</a:t>
            </a:r>
          </a:p>
          <a:p>
            <a:pPr marL="0" indent="0">
              <a:buNone/>
            </a:pPr>
            <a:r>
              <a:rPr lang="ru-RU" dirty="0" smtClean="0"/>
              <a:t>Может, ты мне объяснишь: </a:t>
            </a:r>
          </a:p>
          <a:p>
            <a:pPr marL="0" indent="0">
              <a:buNone/>
            </a:pPr>
            <a:r>
              <a:rPr lang="ru-RU" dirty="0" smtClean="0"/>
              <a:t>Почему же ты молчишь?</a:t>
            </a:r>
          </a:p>
          <a:p>
            <a:pPr marL="0" indent="0">
              <a:buNone/>
            </a:pPr>
            <a:r>
              <a:rPr lang="ru-RU" dirty="0" smtClean="0"/>
              <a:t>И меня взяла тоска,</a:t>
            </a:r>
          </a:p>
          <a:p>
            <a:pPr marL="0" indent="0">
              <a:buNone/>
            </a:pPr>
            <a:r>
              <a:rPr lang="ru-RU" dirty="0" smtClean="0"/>
              <a:t>Но  нас выручить смогла единица языка.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8000" dirty="0" smtClean="0">
                <a:solidFill>
                  <a:srgbClr val="FF0000"/>
                </a:solidFill>
              </a:rPr>
              <a:t>СЛОВО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Назовите тему урока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Слово – единица языка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2656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Солоухин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174956" y="2193948"/>
            <a:ext cx="1295496" cy="1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ru-RU" altLang="ru-RU" sz="1800" b="1" dirty="0"/>
          </a:p>
          <a:p>
            <a:pPr marL="0" indent="0">
              <a:buNone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8989"/>
                </a:solidFill>
                <a:effectLst/>
                <a:latin typeface="Lat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8989"/>
                </a:solidFill>
                <a:effectLst/>
                <a:latin typeface="Lato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898989"/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476672"/>
            <a:ext cx="4680520" cy="60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Когда ты хочешь молвить слово,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Мой друг, подумай — не спеши.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Оно бывает то сурово,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 рождено теплом души.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Оно то жаворонком вьётся,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 медью траурной поёт.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Покуда слово сам не взвесишь,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выпускай его в полёт.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Им можно радости прибавить,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радость людям отравить.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Им можно лёд зимой расплавить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камень в крошку раздробить.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Оно одарит иль ограбит.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Пусть ненароком, пусть шутя.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Подумай, как бы им не ранить</a:t>
            </a:r>
          </a:p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Того, кто слушает тебя.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К. Чуковский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«От двух до пяти»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  <a:latin typeface="Helvetica Neue"/>
              </a:rPr>
              <a:t>Гениальность </a:t>
            </a:r>
            <a:r>
              <a:rPr lang="ru-RU" dirty="0">
                <a:solidFill>
                  <a:srgbClr val="00B0F0"/>
                </a:solidFill>
                <a:latin typeface="Helvetica Neue"/>
              </a:rPr>
              <a:t>детского мышления и детского словотворчества</a:t>
            </a:r>
            <a:r>
              <a:rPr lang="ru-RU" dirty="0" smtClean="0">
                <a:solidFill>
                  <a:srgbClr val="00B0F0"/>
                </a:solidFill>
                <a:latin typeface="Helvetica Neue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Увидел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картину с изображением мадонны: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Мадонна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с </a:t>
            </a:r>
            <a:r>
              <a:rPr lang="ru-RU" dirty="0" err="1">
                <a:solidFill>
                  <a:srgbClr val="FF0000"/>
                </a:solidFill>
                <a:latin typeface="Helvetica Neue"/>
              </a:rPr>
              <a:t>мадонёнком</a:t>
            </a:r>
            <a:r>
              <a:rPr lang="ru-RU" dirty="0" smtClean="0">
                <a:solidFill>
                  <a:srgbClr val="FF0000"/>
                </a:solidFill>
                <a:latin typeface="Helvetica Neue"/>
              </a:rPr>
              <a:t>.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- Я вся такая </a:t>
            </a:r>
            <a:r>
              <a:rPr lang="ru-RU" dirty="0" err="1">
                <a:solidFill>
                  <a:srgbClr val="FF0000"/>
                </a:solidFill>
                <a:latin typeface="Helvetica Neue"/>
              </a:rPr>
              <a:t>пахлая</a:t>
            </a:r>
            <a:r>
              <a:rPr lang="ru-RU" dirty="0">
                <a:solidFill>
                  <a:srgbClr val="FF0000"/>
                </a:solidFill>
                <a:latin typeface="Helvetica Neue"/>
              </a:rPr>
              <a:t>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Я вся такая </a:t>
            </a:r>
            <a:r>
              <a:rPr lang="ru-RU" dirty="0" err="1">
                <a:solidFill>
                  <a:srgbClr val="FF0000"/>
                </a:solidFill>
                <a:latin typeface="Helvetica Neue"/>
              </a:rPr>
              <a:t>духлая</a:t>
            </a:r>
            <a:r>
              <a:rPr lang="ru-RU" dirty="0">
                <a:solidFill>
                  <a:srgbClr val="FF0000"/>
                </a:solidFill>
                <a:latin typeface="Helvetica Neue"/>
              </a:rPr>
              <a:t>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-И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вертится у зеркала.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- Я, мамочка, </a:t>
            </a:r>
            <a:r>
              <a:rPr lang="ru-RU" dirty="0" err="1">
                <a:solidFill>
                  <a:srgbClr val="FF0000"/>
                </a:solidFill>
                <a:latin typeface="Helvetica Neue"/>
              </a:rPr>
              <a:t>красавлюсь</a:t>
            </a:r>
            <a:r>
              <a:rPr lang="ru-RU" dirty="0">
                <a:solidFill>
                  <a:srgbClr val="FF0000"/>
                </a:solidFill>
                <a:latin typeface="Helvetica Neue"/>
              </a:rPr>
              <a:t>!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/>
          <a:stretch/>
        </p:blipFill>
        <p:spPr>
          <a:xfrm>
            <a:off x="470993" y="4158525"/>
            <a:ext cx="3023920" cy="24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Все семейство поджидало почтальона. И вот он появился у самой калитки.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Варя, двух с половиной лет, первая заметила его.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- </a:t>
            </a:r>
            <a:r>
              <a:rPr lang="ru-RU" sz="2400" dirty="0" err="1">
                <a:solidFill>
                  <a:srgbClr val="FF0000"/>
                </a:solidFill>
                <a:latin typeface="Helvetica Neue"/>
              </a:rPr>
              <a:t>Почтаник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Helvetica Neue"/>
              </a:rPr>
              <a:t>почтаник</a:t>
            </a:r>
            <a:r>
              <a:rPr lang="ru-RU" sz="2400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идет! - радостно возвестила она.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1" y="2343150"/>
            <a:ext cx="78009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26768" cy="324036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А из </a:t>
            </a:r>
            <a:r>
              <a:rPr lang="ru-RU" dirty="0" err="1" smtClean="0">
                <a:solidFill>
                  <a:srgbClr val="FF0000"/>
                </a:solidFill>
                <a:latin typeface="Helvetica Neue"/>
              </a:rPr>
              <a:t>замужа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 обратно выйти можно?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/>
          <a:stretch/>
        </p:blipFill>
        <p:spPr>
          <a:xfrm>
            <a:off x="324064" y="260648"/>
            <a:ext cx="4247936" cy="3015000"/>
          </a:xfrm>
        </p:spPr>
      </p:pic>
      <p:sp>
        <p:nvSpPr>
          <p:cNvPr id="9" name="TextBox 8"/>
          <p:cNvSpPr txBox="1"/>
          <p:nvPr/>
        </p:nvSpPr>
        <p:spPr>
          <a:xfrm>
            <a:off x="827584" y="3933056"/>
            <a:ext cx="3456384" cy="26776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Двухлетняя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Джаночка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купаясь в ванне и заставляя свою куклу нырять, приговаривала: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Вот </a:t>
            </a:r>
            <a:r>
              <a:rPr lang="ru-RU" sz="2400" dirty="0" err="1" smtClean="0">
                <a:solidFill>
                  <a:srgbClr val="FF0000"/>
                </a:solidFill>
              </a:rPr>
              <a:t>притонула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 вот и </a:t>
            </a:r>
            <a:r>
              <a:rPr lang="ru-RU" sz="2400" dirty="0" err="1" smtClean="0">
                <a:solidFill>
                  <a:srgbClr val="FF0000"/>
                </a:solidFill>
              </a:rPr>
              <a:t>вытонула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9180" y="3962003"/>
            <a:ext cx="4248472" cy="26776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Когда трехлетняя Нина впервые увидела в саду червяка, она зашептала в испуге: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- Мама, мама, какой </a:t>
            </a:r>
            <a:r>
              <a:rPr lang="ru-RU" sz="2800" dirty="0" err="1">
                <a:solidFill>
                  <a:srgbClr val="FF0000"/>
                </a:solidFill>
                <a:latin typeface="Helvetica Neue"/>
              </a:rPr>
              <a:t>ползук</a:t>
            </a:r>
            <a:r>
              <a:rPr lang="ru-RU" sz="2800" dirty="0">
                <a:solidFill>
                  <a:srgbClr val="FF0000"/>
                </a:solidFill>
                <a:latin typeface="Helvetica Neue"/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Подсмотрено!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Вопрос в интернете: как отучить кота ТЫГДЫМИТЬ в 5 утра?</a:t>
            </a: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00" y="1748412"/>
            <a:ext cx="3888000" cy="4924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9"/>
          <a:stretch/>
        </p:blipFill>
        <p:spPr>
          <a:xfrm>
            <a:off x="657816" y="1741211"/>
            <a:ext cx="3975735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696</TotalTime>
  <Words>367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Garamond</vt:lpstr>
      <vt:lpstr>Helvetica Neue</vt:lpstr>
      <vt:lpstr>Lato</vt:lpstr>
      <vt:lpstr>Times New Roman</vt:lpstr>
      <vt:lpstr>Flora</vt:lpstr>
      <vt:lpstr>Слово - основная единица языка  6 класс</vt:lpstr>
      <vt:lpstr> Человек – дитя природы!</vt:lpstr>
      <vt:lpstr>Отгадай загадку</vt:lpstr>
      <vt:lpstr>Назовите тему урока</vt:lpstr>
      <vt:lpstr>  </vt:lpstr>
      <vt:lpstr>К. Чуковский «От двух до пяти»</vt:lpstr>
      <vt:lpstr>Все семейство поджидало почтальона. И вот он появился у самой калитки. Варя, двух с половиной лет, первая заметила его. - Почтаник, почтаник идет! - радостно возвестила она.  </vt:lpstr>
      <vt:lpstr>А из замужа обратно выйти можно?</vt:lpstr>
      <vt:lpstr>Подсмотрено!</vt:lpstr>
      <vt:lpstr>Краткое изречение, которое помещается перед произведением, выражая его главную мысль или отношение автора к событиям</vt:lpstr>
      <vt:lpstr>Назовите слова, которые, по вашему мнению, «излучают поэзию»</vt:lpstr>
      <vt:lpstr>Проект</vt:lpstr>
      <vt:lpstr>Слово</vt:lpstr>
      <vt:lpstr>Рефлексия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педагога-психолога</dc:title>
  <dc:creator>swet</dc:creator>
  <cp:lastModifiedBy>Lydmila</cp:lastModifiedBy>
  <cp:revision>57</cp:revision>
  <dcterms:created xsi:type="dcterms:W3CDTF">2012-08-23T07:20:49Z</dcterms:created>
  <dcterms:modified xsi:type="dcterms:W3CDTF">2020-08-19T06:31:26Z</dcterms:modified>
</cp:coreProperties>
</file>