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8" r:id="rId8"/>
    <p:sldId id="262" r:id="rId9"/>
    <p:sldId id="263" r:id="rId10"/>
    <p:sldId id="264" r:id="rId11"/>
    <p:sldId id="265" r:id="rId12"/>
    <p:sldId id="266" r:id="rId13"/>
    <p:sldId id="267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9" d="100"/>
          <a:sy n="99" d="100"/>
        </p:scale>
        <p:origin x="-240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905000"/>
            <a:ext cx="7543800" cy="2593975"/>
          </a:xfrm>
        </p:spPr>
        <p:txBody>
          <a:bodyPr anchor="b"/>
          <a:lstStyle>
            <a:lvl1pPr>
              <a:defRPr sz="6600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4572000"/>
            <a:ext cx="6461760" cy="10668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F0951A-5890-40D0-8464-1B38C5C664B0}" type="datetimeFigureOut">
              <a:rPr lang="ru-RU" smtClean="0"/>
              <a:t>06.10.2018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6B6720-10FF-47CF-891F-534AD1EB46F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F0951A-5890-40D0-8464-1B38C5C664B0}" type="datetimeFigureOut">
              <a:rPr lang="ru-RU" smtClean="0"/>
              <a:t>06.10.2018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6B6720-10FF-47CF-891F-534AD1EB46F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1752600" cy="5851525"/>
          </a:xfrm>
        </p:spPr>
        <p:txBody>
          <a:bodyPr vert="eaVert" anchor="b" anchorCtr="0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F0951A-5890-40D0-8464-1B38C5C664B0}" type="datetimeFigureOut">
              <a:rPr lang="ru-RU" smtClean="0"/>
              <a:t>06.10.2018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6B6720-10FF-47CF-891F-534AD1EB46F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F0951A-5890-40D0-8464-1B38C5C664B0}" type="datetimeFigureOut">
              <a:rPr lang="ru-RU" smtClean="0"/>
              <a:t>06.10.2018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6B6720-10FF-47CF-891F-534AD1EB46F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486400"/>
            <a:ext cx="7659687" cy="1168400"/>
          </a:xfrm>
        </p:spPr>
        <p:txBody>
          <a:bodyPr anchor="t"/>
          <a:lstStyle>
            <a:lvl1pPr algn="l">
              <a:defRPr sz="36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852863"/>
            <a:ext cx="6135687" cy="1633538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F0951A-5890-40D0-8464-1B38C5C664B0}" type="datetimeFigureOut">
              <a:rPr lang="ru-RU" smtClean="0"/>
              <a:t>06.10.2018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6B6720-10FF-47CF-891F-534AD1EB46F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196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F0951A-5890-40D0-8464-1B38C5C664B0}" type="datetimeFigureOut">
              <a:rPr lang="ru-RU" smtClean="0"/>
              <a:t>06.10.2018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6B6720-10FF-47CF-891F-534AD1EB46F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196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196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F0951A-5890-40D0-8464-1B38C5C664B0}" type="datetimeFigureOut">
              <a:rPr lang="ru-RU" smtClean="0"/>
              <a:t>06.10.2018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6B6720-10FF-47CF-891F-534AD1EB46F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F0951A-5890-40D0-8464-1B38C5C664B0}" type="datetimeFigureOut">
              <a:rPr lang="ru-RU" smtClean="0"/>
              <a:t>06.10.2018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6B6720-10FF-47CF-891F-534AD1EB46F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F0951A-5890-40D0-8464-1B38C5C664B0}" type="datetimeFigureOut">
              <a:rPr lang="ru-RU" smtClean="0"/>
              <a:t>06.10.2018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6B6720-10FF-47CF-891F-534AD1EB46F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1" y="5495544"/>
            <a:ext cx="7772400" cy="594360"/>
          </a:xfrm>
        </p:spPr>
        <p:txBody>
          <a:bodyPr anchor="b"/>
          <a:lstStyle>
            <a:lvl1pPr algn="ctr">
              <a:defRPr sz="22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799" y="6096000"/>
            <a:ext cx="7772401" cy="6096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F0951A-5890-40D0-8464-1B38C5C664B0}" type="datetimeFigureOut">
              <a:rPr lang="ru-RU" smtClean="0"/>
              <a:t>06.10.2018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6B6720-10FF-47CF-891F-534AD1EB46FE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04800" y="381000"/>
            <a:ext cx="7772400" cy="494284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5495278"/>
            <a:ext cx="7772400" cy="594626"/>
          </a:xfrm>
        </p:spPr>
        <p:txBody>
          <a:bodyPr anchor="b"/>
          <a:lstStyle>
            <a:lvl1pPr algn="ctr">
              <a:defRPr sz="2200" b="1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84582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1752" y="6096000"/>
            <a:ext cx="7772400" cy="612648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F0951A-5890-40D0-8464-1B38C5C664B0}" type="datetimeFigureOut">
              <a:rPr lang="ru-RU" smtClean="0"/>
              <a:t>06.10.2018</a:t>
            </a:fld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C6B6720-10FF-47CF-891F-534AD1EB46FE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620000" cy="480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8458200" y="0"/>
            <a:ext cx="6858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8458200" y="5486400"/>
            <a:ext cx="685800" cy="685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1788" y="5648960"/>
            <a:ext cx="548640" cy="396240"/>
          </a:xfrm>
          <a:prstGeom prst="bracketPair">
            <a:avLst>
              <a:gd name="adj" fmla="val 17949"/>
            </a:avLst>
          </a:prstGeom>
          <a:ln w="19050">
            <a:solidFill>
              <a:srgbClr val="FFFFFF"/>
            </a:solidFill>
          </a:ln>
        </p:spPr>
        <p:txBody>
          <a:bodyPr vert="horz" lIns="0" tIns="0" rIns="0" bIns="0" rtlCol="0" anchor="ctr"/>
          <a:lstStyle>
            <a:lvl1pPr algn="ctr">
              <a:defRPr sz="1800">
                <a:solidFill>
                  <a:srgbClr val="FFFFFF"/>
                </a:solidFill>
              </a:defRPr>
            </a:lvl1pPr>
          </a:lstStyle>
          <a:p>
            <a:fld id="{BC6B6720-10FF-47CF-891F-534AD1EB46FE}" type="slidenum">
              <a:rPr lang="ru-RU" smtClean="0"/>
              <a:t>‹#›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7586910" y="4048760"/>
            <a:ext cx="2367281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/>
                </a:solidFill>
              </a:defRPr>
            </a:lvl1pPr>
          </a:lstStyle>
          <a:p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7551351" y="1645920"/>
            <a:ext cx="2438399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/>
                </a:solidFill>
              </a:defRPr>
            </a:lvl1pPr>
          </a:lstStyle>
          <a:p>
            <a:fld id="{26F0951A-5890-40D0-8464-1B38C5C664B0}" type="datetimeFigureOut">
              <a:rPr lang="ru-RU" smtClean="0"/>
              <a:t>06.10.2018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600" kern="1200" cap="none" spc="-100" baseline="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124744"/>
            <a:ext cx="7543800" cy="1368153"/>
          </a:xfrm>
        </p:spPr>
        <p:txBody>
          <a:bodyPr/>
          <a:lstStyle/>
          <a:p>
            <a:pPr algn="ctr"/>
            <a:r>
              <a:rPr lang="ru-RU" sz="4000" dirty="0" smtClean="0"/>
              <a:t>Тема:</a:t>
            </a:r>
            <a:br>
              <a:rPr lang="ru-RU" sz="4000" dirty="0" smtClean="0"/>
            </a:br>
            <a:r>
              <a:rPr lang="ru-RU" sz="4000" dirty="0" smtClean="0"/>
              <a:t>Однокоренные слова</a:t>
            </a:r>
            <a:endParaRPr lang="ru-RU" sz="40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259632" y="5229200"/>
            <a:ext cx="6461760" cy="1440160"/>
          </a:xfrm>
        </p:spPr>
        <p:txBody>
          <a:bodyPr>
            <a:noAutofit/>
          </a:bodyPr>
          <a:lstStyle/>
          <a:p>
            <a:pPr algn="ctr"/>
            <a:r>
              <a:rPr lang="ru-RU" sz="2400" dirty="0" smtClean="0">
                <a:latin typeface="+mj-lt"/>
              </a:rPr>
              <a:t>Русский язык 3 класс</a:t>
            </a:r>
          </a:p>
          <a:p>
            <a:pPr algn="ctr"/>
            <a:r>
              <a:rPr lang="ru-RU" sz="2400" dirty="0" smtClean="0">
                <a:latin typeface="+mj-lt"/>
              </a:rPr>
              <a:t>УМК «Школа России»</a:t>
            </a:r>
          </a:p>
          <a:p>
            <a:pPr algn="ctr"/>
            <a:r>
              <a:rPr lang="ru-RU" sz="2400" dirty="0" smtClean="0">
                <a:latin typeface="+mj-lt"/>
              </a:rPr>
              <a:t>Учитель: Клепинина Н.Р.</a:t>
            </a:r>
            <a:endParaRPr lang="ru-RU" sz="24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947041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850106"/>
          </a:xfrm>
        </p:spPr>
        <p:txBody>
          <a:bodyPr/>
          <a:lstStyle/>
          <a:p>
            <a:pPr algn="ctr"/>
            <a:r>
              <a:rPr lang="ru-RU" sz="2800" dirty="0" smtClean="0"/>
              <a:t>Работа по развитию речи</a:t>
            </a:r>
            <a:endParaRPr lang="ru-RU" sz="28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827584" y="1412776"/>
            <a:ext cx="4572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dirty="0" smtClean="0">
                <a:latin typeface="+mj-lt"/>
              </a:rPr>
              <a:t>Какие </a:t>
            </a:r>
            <a:r>
              <a:rPr lang="ru-RU" sz="2400" dirty="0">
                <a:latin typeface="+mj-lt"/>
              </a:rPr>
              <a:t>это слова?  Докажите.</a:t>
            </a:r>
          </a:p>
          <a:p>
            <a:r>
              <a:rPr lang="ru-RU" sz="2400" dirty="0">
                <a:latin typeface="+mj-lt"/>
              </a:rPr>
              <a:t> 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624742" y="2205224"/>
            <a:ext cx="704360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u="sng" dirty="0" smtClean="0">
                <a:solidFill>
                  <a:prstClr val="white"/>
                </a:solidFill>
                <a:latin typeface="Cambria"/>
              </a:rPr>
              <a:t>Задание: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dirty="0" smtClean="0">
                <a:solidFill>
                  <a:prstClr val="white"/>
                </a:solidFill>
                <a:latin typeface="Cambria"/>
              </a:rPr>
              <a:t>Составьте и запишите предложение </a:t>
            </a:r>
            <a:r>
              <a:rPr lang="ru-RU" sz="2400" dirty="0">
                <a:solidFill>
                  <a:prstClr val="white"/>
                </a:solidFill>
                <a:latin typeface="Cambria"/>
              </a:rPr>
              <a:t>со словом </a:t>
            </a:r>
            <a:r>
              <a:rPr lang="ru-RU" sz="2400" i="1" dirty="0">
                <a:solidFill>
                  <a:prstClr val="white"/>
                </a:solidFill>
                <a:latin typeface="Cambria"/>
              </a:rPr>
              <a:t>варенье.</a:t>
            </a:r>
            <a:endParaRPr lang="ru-RU" i="1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337487" y="3636385"/>
            <a:ext cx="761811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ru-RU" sz="2400" dirty="0">
                <a:solidFill>
                  <a:prstClr val="white"/>
                </a:solidFill>
                <a:latin typeface="Cambria"/>
              </a:rPr>
              <a:t>Найдите грамматическую основу предложения.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24742" y="5517231"/>
            <a:ext cx="589147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latin typeface="+mj-lt"/>
              </a:rPr>
              <a:t>Проверка:</a:t>
            </a:r>
          </a:p>
          <a:p>
            <a:r>
              <a:rPr lang="ru-RU" sz="2400" b="1" dirty="0" smtClean="0">
                <a:latin typeface="+mj-lt"/>
              </a:rPr>
              <a:t> устно  </a:t>
            </a:r>
            <a:r>
              <a:rPr lang="ru-RU" sz="2400" b="1" dirty="0" err="1" smtClean="0">
                <a:latin typeface="+mj-lt"/>
              </a:rPr>
              <a:t>светофорики</a:t>
            </a:r>
            <a:endParaRPr lang="ru-RU" sz="2400" b="1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5366563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37964" y="404664"/>
            <a:ext cx="7620000" cy="1143000"/>
          </a:xfrm>
        </p:spPr>
        <p:txBody>
          <a:bodyPr/>
          <a:lstStyle/>
          <a:p>
            <a:pPr algn="ctr"/>
            <a:r>
              <a:rPr lang="ru-RU" b="1" dirty="0"/>
              <a:t> </a:t>
            </a:r>
            <a:r>
              <a:rPr lang="ru-RU" dirty="0"/>
              <a:t>И</a:t>
            </a:r>
            <a:r>
              <a:rPr lang="ru-RU" dirty="0" smtClean="0"/>
              <a:t>гра  </a:t>
            </a:r>
            <a:r>
              <a:rPr lang="ru-RU" dirty="0"/>
              <a:t>«Да. Нет»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sz="2800" dirty="0" err="1" smtClean="0"/>
              <a:t>светофорики</a:t>
            </a:r>
            <a:endParaRPr lang="ru-RU" sz="28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323528" y="5224346"/>
            <a:ext cx="669674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latin typeface="+mj-lt"/>
              </a:rPr>
              <a:t>5</a:t>
            </a:r>
            <a:r>
              <a:rPr lang="ru-RU" sz="2400" dirty="0">
                <a:latin typeface="+mj-lt"/>
              </a:rPr>
              <a:t>. Слова быстрый – скорый однокоренные? 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323528" y="1874440"/>
            <a:ext cx="784887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solidFill>
                  <a:prstClr val="white"/>
                </a:solidFill>
                <a:latin typeface="Cambria"/>
              </a:rPr>
              <a:t>1. Общая часть родственных слов называется корнем? 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7384309" y="2223863"/>
            <a:ext cx="74090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sz="2400" dirty="0">
                <a:solidFill>
                  <a:prstClr val="white"/>
                </a:solidFill>
                <a:latin typeface="Cambria"/>
              </a:rPr>
              <a:t>(да)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323528" y="2721940"/>
            <a:ext cx="734481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solidFill>
                  <a:prstClr val="white"/>
                </a:solidFill>
                <a:latin typeface="Cambria"/>
              </a:rPr>
              <a:t>2. Слова зима - зимушка- однокоренные? 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7486906" y="2721941"/>
            <a:ext cx="74090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sz="2400" dirty="0">
                <a:solidFill>
                  <a:prstClr val="white"/>
                </a:solidFill>
                <a:latin typeface="Cambria"/>
              </a:rPr>
              <a:t>(да)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323527" y="3429000"/>
            <a:ext cx="626459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solidFill>
                  <a:prstClr val="white"/>
                </a:solidFill>
                <a:latin typeface="Cambria"/>
              </a:rPr>
              <a:t>3. Слова брат и сестра –однокоренные? </a:t>
            </a:r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7320193" y="3412236"/>
            <a:ext cx="90762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sz="2400" dirty="0">
                <a:solidFill>
                  <a:prstClr val="white"/>
                </a:solidFill>
                <a:latin typeface="Cambria"/>
              </a:rPr>
              <a:t>(нет)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323528" y="4091743"/>
            <a:ext cx="655272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solidFill>
                  <a:prstClr val="white"/>
                </a:solidFill>
                <a:latin typeface="Cambria"/>
              </a:rPr>
              <a:t>4. Слова школа и школе </a:t>
            </a:r>
            <a:r>
              <a:rPr lang="ru-RU" sz="2400" dirty="0" smtClean="0">
                <a:solidFill>
                  <a:prstClr val="white"/>
                </a:solidFill>
                <a:latin typeface="Cambria"/>
              </a:rPr>
              <a:t>однокоренные?</a:t>
            </a:r>
            <a:endParaRPr lang="ru-RU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4144320" y="4577643"/>
            <a:ext cx="414761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sz="2400" dirty="0">
                <a:solidFill>
                  <a:prstClr val="white"/>
                </a:solidFill>
                <a:latin typeface="Cambria"/>
              </a:rPr>
              <a:t>(</a:t>
            </a:r>
            <a:r>
              <a:rPr lang="ru-RU" sz="2400" dirty="0" smtClean="0">
                <a:solidFill>
                  <a:prstClr val="white"/>
                </a:solidFill>
                <a:latin typeface="Cambria"/>
              </a:rPr>
              <a:t>нет, это одно и то же слово)</a:t>
            </a:r>
            <a:endParaRPr lang="ru-RU" sz="2400" dirty="0">
              <a:solidFill>
                <a:prstClr val="white"/>
              </a:solidFill>
              <a:latin typeface="Cambria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254467" y="6017380"/>
            <a:ext cx="94799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latin typeface="+mj-lt"/>
              </a:rPr>
              <a:t>(нет)</a:t>
            </a:r>
            <a:endParaRPr lang="ru-RU" sz="24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6255061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  <p:bldP spid="8" grpId="0"/>
      <p:bldP spid="9" grpId="0"/>
      <p:bldP spid="10" grpId="0"/>
      <p:bldP spid="12" grpId="0"/>
      <p:bldP spid="1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/>
              <a:t>Итог урока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395536" y="4149080"/>
            <a:ext cx="808895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dirty="0">
                <a:latin typeface="+mj-lt"/>
              </a:rPr>
              <a:t>Домашнее задание. 	</a:t>
            </a:r>
          </a:p>
          <a:p>
            <a:r>
              <a:rPr lang="ru-RU" sz="3600" dirty="0" err="1">
                <a:latin typeface="+mj-lt"/>
              </a:rPr>
              <a:t>стр</a:t>
            </a:r>
            <a:r>
              <a:rPr lang="ru-RU" sz="3600" dirty="0">
                <a:latin typeface="+mj-lt"/>
              </a:rPr>
              <a:t> 62 упр. 111, правило учить.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755576" y="1556792"/>
            <a:ext cx="72008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dirty="0">
                <a:latin typeface="+mj-lt"/>
              </a:rPr>
              <a:t>Над какой темой мы работали?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dirty="0" smtClean="0">
                <a:latin typeface="+mj-lt"/>
              </a:rPr>
              <a:t>Какие </a:t>
            </a:r>
            <a:r>
              <a:rPr lang="ru-RU" sz="2400" dirty="0">
                <a:latin typeface="+mj-lt"/>
              </a:rPr>
              <a:t>слова называются однокоренными? </a:t>
            </a:r>
          </a:p>
        </p:txBody>
      </p:sp>
    </p:spTree>
    <p:extLst>
      <p:ext uri="{BB962C8B-B14F-4D97-AF65-F5344CB8AC3E}">
        <p14:creationId xmlns:p14="http://schemas.microsoft.com/office/powerpoint/2010/main" val="38628222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Оцените свою работу</a:t>
            </a:r>
            <a:endParaRPr lang="ru-RU" dirty="0"/>
          </a:p>
        </p:txBody>
      </p:sp>
      <p:pic>
        <p:nvPicPr>
          <p:cNvPr id="2058" name="Picture 10" descr="https://png.pngtree.com/element_origin_min_pic/16/08/13/1357aeae8fc1bac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4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1412775"/>
            <a:ext cx="4346022" cy="52820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658074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2800" dirty="0"/>
              <a:t>Знания – это наши плоды. </a:t>
            </a: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 smtClean="0"/>
              <a:t>Пусть </a:t>
            </a:r>
            <a:r>
              <a:rPr lang="ru-RU" sz="2800" dirty="0"/>
              <a:t>наш урок будет плодотворным!</a:t>
            </a:r>
          </a:p>
        </p:txBody>
      </p:sp>
      <p:pic>
        <p:nvPicPr>
          <p:cNvPr id="5" name="Picture 10" descr="https://png.pngtree.com/element_origin_min_pic/16/08/13/1357aeae8fc1bac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4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1412775"/>
            <a:ext cx="4346022" cy="52820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079486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/>
              <a:t>Минутка чистописания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0"/>
            <a:ext cx="7620000" cy="820688"/>
          </a:xfrm>
        </p:spPr>
        <p:txBody>
          <a:bodyPr>
            <a:normAutofit/>
          </a:bodyPr>
          <a:lstStyle/>
          <a:p>
            <a:r>
              <a:rPr lang="ru-RU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 </a:t>
            </a:r>
            <a:r>
              <a:rPr lang="ru-RU" sz="3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ка</a:t>
            </a:r>
            <a:r>
              <a:rPr lang="ru-RU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кар </a:t>
            </a:r>
            <a:r>
              <a:rPr lang="ru-RU" sz="3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кар</a:t>
            </a:r>
            <a:r>
              <a:rPr lang="ru-RU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ов</a:t>
            </a:r>
            <a:r>
              <a:rPr lang="ru-RU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ов</a:t>
            </a:r>
            <a:r>
              <a:rPr lang="ru-RU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оло</a:t>
            </a:r>
            <a:r>
              <a:rPr lang="ru-RU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оло</a:t>
            </a:r>
            <a:r>
              <a:rPr lang="ru-RU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ель </a:t>
            </a:r>
            <a:r>
              <a:rPr lang="ru-RU" sz="3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ель</a:t>
            </a:r>
            <a:r>
              <a:rPr lang="ru-RU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ща </a:t>
            </a:r>
            <a:r>
              <a:rPr lang="ru-RU" sz="3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ща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462944" y="2856487"/>
            <a:ext cx="570348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Словарная работа (карточки)</a:t>
            </a:r>
            <a:endParaRPr lang="ru-RU" sz="3200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67544" y="3573016"/>
            <a:ext cx="734481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Работа в парах</a:t>
            </a: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ctr"/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вставить пропущенные буквы. 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594088" y="4992756"/>
            <a:ext cx="734481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Проверка: сигнальные карточки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422082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600" b="1" dirty="0" smtClean="0"/>
              <a:t>Самоопределение </a:t>
            </a:r>
            <a:r>
              <a:rPr lang="ru-RU" sz="3600" b="1" dirty="0"/>
              <a:t>к деятельности</a:t>
            </a:r>
            <a:endParaRPr lang="ru-RU" sz="36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65956" y="1412776"/>
            <a:ext cx="7620000" cy="1108720"/>
          </a:xfrm>
        </p:spPr>
        <p:txBody>
          <a:bodyPr>
            <a:noAutofit/>
          </a:bodyPr>
          <a:lstStyle/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Определите, к какой части речи можно отнести эти слова? </a:t>
            </a:r>
          </a:p>
          <a:p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29435" y="4336673"/>
            <a:ext cx="621043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Определите тему  урока?  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95536" y="2407215"/>
            <a:ext cx="756084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ru-RU" sz="28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Как одним словом можно назвать эти предметы? 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415208" y="3633785"/>
            <a:ext cx="620759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Что самое главное у всех растений? 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971600" y="5589240"/>
            <a:ext cx="4572000" cy="95410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Так же и у кустов</a:t>
            </a:r>
          </a:p>
          <a:p>
            <a:pPr algn="ctr"/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корень слова есть у слов!</a:t>
            </a:r>
          </a:p>
        </p:txBody>
      </p:sp>
    </p:spTree>
    <p:extLst>
      <p:ext uri="{BB962C8B-B14F-4D97-AF65-F5344CB8AC3E}">
        <p14:creationId xmlns:p14="http://schemas.microsoft.com/office/powerpoint/2010/main" val="1824880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  <p:bldP spid="5" grpId="0"/>
      <p:bldP spid="6" grpId="0"/>
      <p:bldP spid="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188640"/>
            <a:ext cx="7620000" cy="1143000"/>
          </a:xfrm>
        </p:spPr>
        <p:txBody>
          <a:bodyPr/>
          <a:lstStyle/>
          <a:p>
            <a:pPr algn="ctr"/>
            <a:r>
              <a:rPr lang="ru-RU" dirty="0" smtClean="0"/>
              <a:t>Однокоренные слова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465047" y="2456858"/>
            <a:ext cx="763284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будем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развивать умение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……………………………. 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будем формировать 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умение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определять………………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будем развивать ………………………………….  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987824" y="1412776"/>
            <a:ext cx="227921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8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Задачи урока:</a:t>
            </a:r>
          </a:p>
        </p:txBody>
      </p:sp>
    </p:spTree>
    <p:extLst>
      <p:ext uri="{BB962C8B-B14F-4D97-AF65-F5344CB8AC3E}">
        <p14:creationId xmlns:p14="http://schemas.microsoft.com/office/powerpoint/2010/main" val="4856300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260648"/>
            <a:ext cx="7620000" cy="1143000"/>
          </a:xfrm>
        </p:spPr>
        <p:txBody>
          <a:bodyPr/>
          <a:lstStyle/>
          <a:p>
            <a:pPr algn="ctr"/>
            <a:r>
              <a:rPr lang="ru-RU" sz="3600" b="1" dirty="0"/>
              <a:t>Работа </a:t>
            </a:r>
            <a:r>
              <a:rPr lang="ru-RU" sz="3600" b="1" dirty="0" smtClean="0"/>
              <a:t> по  учебнику  </a:t>
            </a:r>
            <a:r>
              <a:rPr lang="ru-RU" sz="3600" b="1" dirty="0" err="1" smtClean="0"/>
              <a:t>стр</a:t>
            </a:r>
            <a:r>
              <a:rPr lang="ru-RU" sz="3600" b="1" dirty="0" smtClean="0"/>
              <a:t>  61</a:t>
            </a:r>
            <a:r>
              <a:rPr lang="ru-RU" sz="3600" dirty="0"/>
              <a:t/>
            </a:r>
            <a:br>
              <a:rPr lang="ru-RU" sz="3600" dirty="0"/>
            </a:br>
            <a:endParaRPr lang="ru-RU" sz="36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1052736"/>
            <a:ext cx="7620000" cy="676672"/>
          </a:xfrm>
        </p:spPr>
        <p:txBody>
          <a:bodyPr/>
          <a:lstStyle/>
          <a:p>
            <a:pPr algn="ctr"/>
            <a:r>
              <a:rPr lang="ru-RU" sz="2400" b="1" dirty="0" smtClean="0">
                <a:latin typeface="+mj-lt"/>
              </a:rPr>
              <a:t>Упражнение 107</a:t>
            </a:r>
            <a:endParaRPr lang="ru-RU" dirty="0">
              <a:latin typeface="+mj-lt"/>
            </a:endParaRPr>
          </a:p>
        </p:txBody>
      </p:sp>
      <p:pic>
        <p:nvPicPr>
          <p:cNvPr id="1026" name="Picture 2" descr="http://www.playcast.ru/uploads/2017/03/19/22051213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3630862"/>
            <a:ext cx="2851820" cy="29249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628800"/>
            <a:ext cx="7568459" cy="19101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683568" y="4077072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400" dirty="0">
                <a:latin typeface="+mj-lt"/>
              </a:rPr>
              <a:t>Запишем однокоренные слова </a:t>
            </a:r>
            <a:endParaRPr lang="ru-RU" sz="2400" dirty="0" smtClean="0">
              <a:latin typeface="+mj-lt"/>
            </a:endParaRPr>
          </a:p>
          <a:p>
            <a:endParaRPr lang="ru-RU" sz="2400" dirty="0">
              <a:latin typeface="+mj-lt"/>
            </a:endParaRPr>
          </a:p>
          <a:p>
            <a:r>
              <a:rPr lang="ru-RU" sz="2400" dirty="0">
                <a:latin typeface="+mj-lt"/>
              </a:rPr>
              <a:t>с</a:t>
            </a:r>
            <a:r>
              <a:rPr lang="ru-RU" sz="2400" dirty="0" smtClean="0">
                <a:latin typeface="+mj-lt"/>
              </a:rPr>
              <a:t> корнем  берёз </a:t>
            </a:r>
            <a:endParaRPr lang="ru-RU" sz="2400" dirty="0">
              <a:latin typeface="+mj-lt"/>
            </a:endParaRPr>
          </a:p>
        </p:txBody>
      </p:sp>
      <p:sp>
        <p:nvSpPr>
          <p:cNvPr id="6" name="Арка 5"/>
          <p:cNvSpPr/>
          <p:nvPr/>
        </p:nvSpPr>
        <p:spPr>
          <a:xfrm>
            <a:off x="2153054" y="4797152"/>
            <a:ext cx="720080" cy="296182"/>
          </a:xfrm>
          <a:prstGeom prst="blockArc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44072" y="5589240"/>
            <a:ext cx="5583644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dirty="0">
                <a:latin typeface="+mj-lt"/>
              </a:rPr>
              <a:t>Б</a:t>
            </a:r>
            <a:r>
              <a:rPr lang="ru-RU" sz="2400" dirty="0" smtClean="0">
                <a:latin typeface="+mj-lt"/>
              </a:rPr>
              <a:t>ерёза</a:t>
            </a:r>
            <a:r>
              <a:rPr lang="ru-RU" sz="2400" dirty="0">
                <a:latin typeface="+mj-lt"/>
              </a:rPr>
              <a:t>, </a:t>
            </a:r>
            <a:r>
              <a:rPr lang="ru-RU" sz="2400" dirty="0" smtClean="0">
                <a:latin typeface="+mj-lt"/>
              </a:rPr>
              <a:t>берёзонька, берёзка</a:t>
            </a:r>
            <a:r>
              <a:rPr lang="ru-RU" sz="2400" dirty="0">
                <a:latin typeface="+mj-lt"/>
              </a:rPr>
              <a:t>, </a:t>
            </a:r>
            <a:r>
              <a:rPr lang="ru-RU" sz="2400" dirty="0" smtClean="0">
                <a:latin typeface="+mj-lt"/>
              </a:rPr>
              <a:t>березняк,</a:t>
            </a:r>
          </a:p>
          <a:p>
            <a:r>
              <a:rPr lang="ru-RU" sz="2400" dirty="0" smtClean="0">
                <a:latin typeface="+mj-lt"/>
              </a:rPr>
              <a:t> </a:t>
            </a:r>
            <a:r>
              <a:rPr lang="ru-RU" sz="2400" dirty="0">
                <a:latin typeface="+mj-lt"/>
              </a:rPr>
              <a:t>подберёзовик</a:t>
            </a:r>
          </a:p>
        </p:txBody>
      </p:sp>
    </p:spTree>
    <p:extLst>
      <p:ext uri="{BB962C8B-B14F-4D97-AF65-F5344CB8AC3E}">
        <p14:creationId xmlns:p14="http://schemas.microsoft.com/office/powerpoint/2010/main" val="36251100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 animBg="1"/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620688"/>
            <a:ext cx="7620000" cy="796950"/>
          </a:xfrm>
        </p:spPr>
        <p:txBody>
          <a:bodyPr/>
          <a:lstStyle/>
          <a:p>
            <a:pPr algn="ctr"/>
            <a:r>
              <a:rPr lang="ru-RU" sz="4800" b="1" dirty="0"/>
              <a:t>Физкультминутка </a:t>
            </a:r>
            <a:r>
              <a:rPr lang="ru-RU" sz="4800" dirty="0"/>
              <a:t/>
            </a:r>
            <a:br>
              <a:rPr lang="ru-RU" sz="4800" dirty="0"/>
            </a:b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051720" y="5589240"/>
            <a:ext cx="4572000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3200" b="1" dirty="0" smtClean="0">
                <a:solidFill>
                  <a:schemeClr val="tx2"/>
                </a:solidFill>
                <a:latin typeface="+mj-lt"/>
              </a:rPr>
              <a:t>Игра </a:t>
            </a:r>
            <a:r>
              <a:rPr lang="ru-RU" sz="3200" b="1" dirty="0">
                <a:solidFill>
                  <a:schemeClr val="tx2"/>
                </a:solidFill>
                <a:latin typeface="+mj-lt"/>
              </a:rPr>
              <a:t>«День. Ночь»</a:t>
            </a:r>
            <a:endParaRPr lang="ru-RU" sz="3200" dirty="0">
              <a:solidFill>
                <a:schemeClr val="tx2"/>
              </a:solidFill>
              <a:latin typeface="+mj-lt"/>
            </a:endParaRPr>
          </a:p>
        </p:txBody>
      </p:sp>
      <p:sp>
        <p:nvSpPr>
          <p:cNvPr id="5" name="AutoShape 2" descr="http://lifepublic.ru/wp-content/uploads/2018/03/11-15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28" name="Picture 4" descr="http://nakachelyah.ru/wp-content/uploads/2017/08/nochnoe-kormlenie-dvojni-neponyatny-den-i-noch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977400"/>
            <a:ext cx="6888765" cy="360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231542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5102" y="17113"/>
            <a:ext cx="7620000" cy="1143000"/>
          </a:xfrm>
        </p:spPr>
        <p:txBody>
          <a:bodyPr/>
          <a:lstStyle/>
          <a:p>
            <a:pPr algn="ctr"/>
            <a:r>
              <a:rPr lang="ru-RU" sz="3600" dirty="0"/>
              <a:t>Р</a:t>
            </a:r>
            <a:r>
              <a:rPr lang="ru-RU" sz="3600" dirty="0" smtClean="0"/>
              <a:t>абота </a:t>
            </a:r>
            <a:r>
              <a:rPr lang="ru-RU" sz="3600" dirty="0"/>
              <a:t>в группах </a:t>
            </a:r>
            <a:r>
              <a:rPr lang="ru-RU" sz="3600" dirty="0" smtClean="0"/>
              <a:t/>
            </a:r>
            <a:br>
              <a:rPr lang="ru-RU" sz="3600" dirty="0" smtClean="0"/>
            </a:br>
            <a:r>
              <a:rPr lang="ru-RU" sz="3600" dirty="0" smtClean="0"/>
              <a:t> (карточки устно)</a:t>
            </a:r>
            <a:endParaRPr lang="ru-RU" sz="36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22132" y="1221388"/>
            <a:ext cx="7620000" cy="551428"/>
          </a:xfrm>
        </p:spPr>
        <p:txBody>
          <a:bodyPr>
            <a:normAutofit/>
          </a:bodyPr>
          <a:lstStyle/>
          <a:p>
            <a:pPr algn="ctr"/>
            <a:r>
              <a:rPr lang="ru-RU" sz="2400" dirty="0">
                <a:latin typeface="+mj-lt"/>
              </a:rPr>
              <a:t>Вспомним правила работы в </a:t>
            </a:r>
            <a:r>
              <a:rPr lang="ru-RU" sz="2400" dirty="0" smtClean="0">
                <a:latin typeface="+mj-lt"/>
              </a:rPr>
              <a:t>группах</a:t>
            </a:r>
            <a:endParaRPr lang="ru-RU" sz="2400" dirty="0">
              <a:latin typeface="+mj-lt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339752" y="1628800"/>
            <a:ext cx="345638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latin typeface="+mj-lt"/>
              </a:rPr>
              <a:t>1 </a:t>
            </a:r>
            <a:r>
              <a:rPr lang="ru-RU" sz="2400" dirty="0" smtClean="0">
                <a:latin typeface="+mj-lt"/>
              </a:rPr>
              <a:t>ряд – 1группа</a:t>
            </a:r>
          </a:p>
          <a:p>
            <a:r>
              <a:rPr lang="ru-RU" sz="2400" dirty="0" smtClean="0">
                <a:latin typeface="+mj-lt"/>
              </a:rPr>
              <a:t> </a:t>
            </a:r>
            <a:r>
              <a:rPr lang="ru-RU" sz="2400" dirty="0">
                <a:latin typeface="+mj-lt"/>
              </a:rPr>
              <a:t>2 </a:t>
            </a:r>
            <a:r>
              <a:rPr lang="ru-RU" sz="2400" dirty="0" smtClean="0">
                <a:latin typeface="+mj-lt"/>
              </a:rPr>
              <a:t>ряд – 2 группа</a:t>
            </a:r>
          </a:p>
          <a:p>
            <a:r>
              <a:rPr lang="ru-RU" sz="2400" dirty="0" smtClean="0">
                <a:latin typeface="+mj-lt"/>
              </a:rPr>
              <a:t> </a:t>
            </a:r>
            <a:r>
              <a:rPr lang="ru-RU" sz="2400" dirty="0">
                <a:latin typeface="+mj-lt"/>
              </a:rPr>
              <a:t>3 </a:t>
            </a:r>
            <a:r>
              <a:rPr lang="ru-RU" sz="2400" dirty="0" smtClean="0">
                <a:latin typeface="+mj-lt"/>
              </a:rPr>
              <a:t>ряд – 3 группа.</a:t>
            </a:r>
            <a:endParaRPr lang="ru-RU" sz="2400" dirty="0">
              <a:latin typeface="+mj-lt"/>
            </a:endParaRPr>
          </a:p>
          <a:p>
            <a:endParaRPr lang="ru-RU" sz="2400" dirty="0">
              <a:latin typeface="+mj-lt"/>
            </a:endParaRPr>
          </a:p>
        </p:txBody>
      </p:sp>
      <p:sp>
        <p:nvSpPr>
          <p:cNvPr id="6" name="Объект 2"/>
          <p:cNvSpPr txBox="1">
            <a:spLocks/>
          </p:cNvSpPr>
          <p:nvPr/>
        </p:nvSpPr>
        <p:spPr>
          <a:xfrm>
            <a:off x="257944" y="3198460"/>
            <a:ext cx="7620000" cy="51835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" indent="0" algn="ctr">
              <a:buNone/>
            </a:pPr>
            <a:r>
              <a:rPr lang="ru-RU" sz="2400" dirty="0" smtClean="0">
                <a:latin typeface="+mj-lt"/>
              </a:rPr>
              <a:t>Задание: разделить слова в группы</a:t>
            </a:r>
            <a:endParaRPr lang="ru-RU" sz="2400" dirty="0">
              <a:latin typeface="+mj-lt"/>
            </a:endParaRPr>
          </a:p>
        </p:txBody>
      </p:sp>
      <p:sp>
        <p:nvSpPr>
          <p:cNvPr id="7" name="Объект 2"/>
          <p:cNvSpPr txBox="1">
            <a:spLocks/>
          </p:cNvSpPr>
          <p:nvPr/>
        </p:nvSpPr>
        <p:spPr>
          <a:xfrm>
            <a:off x="433848" y="3716816"/>
            <a:ext cx="7620000" cy="10367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" indent="0" algn="ctr">
              <a:buNone/>
            </a:pPr>
            <a:r>
              <a:rPr lang="ru-RU" sz="2400" dirty="0" smtClean="0">
                <a:latin typeface="+mj-lt"/>
              </a:rPr>
              <a:t>Проверка:</a:t>
            </a:r>
          </a:p>
          <a:p>
            <a:pPr marL="114300" indent="0" algn="ctr">
              <a:buNone/>
            </a:pPr>
            <a:r>
              <a:rPr lang="ru-RU" sz="2400" dirty="0" smtClean="0">
                <a:latin typeface="+mj-lt"/>
              </a:rPr>
              <a:t>1 учащийся от группы выходит к доске</a:t>
            </a:r>
            <a:endParaRPr lang="ru-RU" sz="2400" dirty="0">
              <a:latin typeface="+mj-lt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57944" y="4791038"/>
            <a:ext cx="779590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dirty="0" smtClean="0">
                <a:latin typeface="+mj-lt"/>
              </a:rPr>
              <a:t>Запишем </a:t>
            </a:r>
            <a:r>
              <a:rPr lang="ru-RU" sz="2400" dirty="0">
                <a:latin typeface="+mj-lt"/>
              </a:rPr>
              <a:t>слова из первой   группы.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dirty="0" smtClean="0">
                <a:latin typeface="+mj-lt"/>
              </a:rPr>
              <a:t>Выделите </a:t>
            </a:r>
            <a:r>
              <a:rPr lang="ru-RU" sz="2400" dirty="0">
                <a:latin typeface="+mj-lt"/>
              </a:rPr>
              <a:t>корень. Над каждым словом укажите, какой частью речи оно является?</a:t>
            </a:r>
          </a:p>
        </p:txBody>
      </p:sp>
    </p:spTree>
    <p:extLst>
      <p:ext uri="{BB962C8B-B14F-4D97-AF65-F5344CB8AC3E}">
        <p14:creationId xmlns:p14="http://schemas.microsoft.com/office/powerpoint/2010/main" val="22871366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ds03.infourok.ru/uploads/ex/0c93/0005d8f2-034eac3c/hello_html_16c4548c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012160" y="44624"/>
            <a:ext cx="2761235" cy="4680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21760" y="692696"/>
            <a:ext cx="691276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>
                <a:solidFill>
                  <a:schemeClr val="tx2"/>
                </a:solidFill>
                <a:latin typeface="+mj-lt"/>
              </a:rPr>
              <a:t>Для чего необходимо уметь подбирать однокоренные слова?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794331" y="4077072"/>
            <a:ext cx="576064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latin typeface="+mj-lt"/>
              </a:rPr>
              <a:t>Прочитайте </a:t>
            </a:r>
            <a:r>
              <a:rPr lang="ru-RU" sz="2400" dirty="0">
                <a:latin typeface="+mj-lt"/>
              </a:rPr>
              <a:t>задание, выполните</a:t>
            </a:r>
            <a:r>
              <a:rPr lang="ru-RU" sz="2400" dirty="0" smtClean="0">
                <a:latin typeface="+mj-lt"/>
              </a:rPr>
              <a:t>.</a:t>
            </a:r>
            <a:endParaRPr lang="ru-RU" sz="2400" dirty="0">
              <a:latin typeface="+mj-lt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791314" y="3284984"/>
            <a:ext cx="637297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3200" b="1" dirty="0">
                <a:solidFill>
                  <a:schemeClr val="tx2"/>
                </a:solidFill>
                <a:latin typeface="Cambria"/>
              </a:rPr>
              <a:t>Работа в парах (карточки)</a:t>
            </a:r>
            <a:endParaRPr lang="ru-RU" sz="3200" dirty="0">
              <a:solidFill>
                <a:schemeClr val="tx2"/>
              </a:solidFill>
              <a:latin typeface="Cambria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683568" y="4941168"/>
            <a:ext cx="5449697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dirty="0" smtClean="0">
                <a:latin typeface="+mj-lt"/>
              </a:rPr>
              <a:t>Электронный учебник</a:t>
            </a:r>
          </a:p>
          <a:p>
            <a:r>
              <a:rPr lang="ru-RU" sz="2400" dirty="0" smtClean="0">
                <a:latin typeface="+mj-lt"/>
              </a:rPr>
              <a:t>Проверка </a:t>
            </a:r>
            <a:r>
              <a:rPr lang="ru-RU" sz="2400" dirty="0">
                <a:latin typeface="+mj-lt"/>
              </a:rPr>
              <a:t>с помощью </a:t>
            </a:r>
            <a:r>
              <a:rPr lang="ru-RU" sz="2400" dirty="0" smtClean="0">
                <a:latin typeface="+mj-lt"/>
              </a:rPr>
              <a:t>карточек- букв. </a:t>
            </a:r>
            <a:endParaRPr lang="ru-RU" sz="24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9916729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седство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Стандартная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оседство">
      <a:fillStyleLst>
        <a:solidFill>
          <a:schemeClr val="phClr"/>
        </a:solidFill>
        <a:solidFill>
          <a:schemeClr val="phClr">
            <a:tint val="55000"/>
          </a:schemeClr>
        </a:solidFill>
        <a:solidFill>
          <a:schemeClr val="phClr"/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algn="bl" rotWithShape="0">
              <a:srgbClr val="000000">
                <a:alpha val="60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brightRoom" dir="tl">
              <a:rot lat="0" lon="0" rev="1800000"/>
            </a:lightRig>
          </a:scene3d>
          <a:sp3d contourW="10160" prstMaterial="dkEdge">
            <a:bevelT w="38100" h="50800" prst="angle"/>
            <a:contourClr>
              <a:schemeClr val="phClr">
                <a:shade val="4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75000">
              <a:schemeClr val="phClr">
                <a:shade val="100000"/>
                <a:satMod val="115000"/>
              </a:schemeClr>
            </a:gs>
            <a:gs pos="100000">
              <a:schemeClr val="phClr">
                <a:shade val="70000"/>
                <a:satMod val="130000"/>
              </a:schemeClr>
            </a:gs>
          </a:gsLst>
          <a:path path="circle">
            <a:fillToRect l="20000" t="50000" r="10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7000"/>
              </a:schemeClr>
              <a:schemeClr val="phClr">
                <a:shade val="96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Adjacency</Template>
  <TotalTime>146</TotalTime>
  <Words>348</Words>
  <Application>Microsoft Office PowerPoint</Application>
  <PresentationFormat>Экран (4:3)</PresentationFormat>
  <Paragraphs>73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Соседство</vt:lpstr>
      <vt:lpstr>Тема: Однокоренные слова</vt:lpstr>
      <vt:lpstr>Знания – это наши плоды.  Пусть наш урок будет плодотворным!</vt:lpstr>
      <vt:lpstr>Минутка чистописания</vt:lpstr>
      <vt:lpstr>Самоопределение к деятельности</vt:lpstr>
      <vt:lpstr>Однокоренные слова</vt:lpstr>
      <vt:lpstr>Работа  по  учебнику  стр  61 </vt:lpstr>
      <vt:lpstr>Физкультминутка  </vt:lpstr>
      <vt:lpstr>Работа в группах   (карточки устно)</vt:lpstr>
      <vt:lpstr>Презентация PowerPoint</vt:lpstr>
      <vt:lpstr>Работа по развитию речи</vt:lpstr>
      <vt:lpstr> Игра  «Да. Нет»  светофорики</vt:lpstr>
      <vt:lpstr>Итог урока</vt:lpstr>
      <vt:lpstr>Оцените свою работу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Тема: Однокоренные слова</dc:title>
  <dc:creator>user</dc:creator>
  <cp:lastModifiedBy>user</cp:lastModifiedBy>
  <cp:revision>12</cp:revision>
  <dcterms:created xsi:type="dcterms:W3CDTF">2018-10-06T13:24:21Z</dcterms:created>
  <dcterms:modified xsi:type="dcterms:W3CDTF">2018-10-06T16:12:46Z</dcterms:modified>
</cp:coreProperties>
</file>