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2" autoAdjust="0"/>
    <p:restoredTop sz="94713" autoAdjust="0"/>
  </p:normalViewPr>
  <p:slideViewPr>
    <p:cSldViewPr>
      <p:cViewPr varScale="1">
        <p:scale>
          <a:sx n="111" d="100"/>
          <a:sy n="111" d="100"/>
        </p:scale>
        <p:origin x="-165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243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9190A1-1EEF-4370-9A4B-D5898B40A861}" type="datetimeFigureOut">
              <a:rPr lang="ru-RU" smtClean="0"/>
              <a:pPr/>
              <a:t>17.08.2020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8E3150-E870-4418-83E1-420E35F5CA3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83092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E06670-3531-4139-9FB2-E0E122ECA7AA}" type="datetimeFigureOut">
              <a:rPr lang="ru-RU" smtClean="0"/>
              <a:pPr/>
              <a:t>17.08.2020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C4A9C3-CDC4-42B3-BD54-710CB9898BC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4026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4A9C3-CDC4-42B3-BD54-710CB9898BCE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1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2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1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23737C5-FDD3-43A3-BFAF-E897853EE3BD}" type="datetimeFigureOut">
              <a:rPr lang="ru-RU" smtClean="0"/>
              <a:pPr/>
              <a:t>17.08.2020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A96C94F-B1B1-432B-AFDA-DB8F54842DA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pull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30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3737C5-FDD3-43A3-BFAF-E897853EE3BD}" type="datetimeFigureOut">
              <a:rPr lang="ru-RU" smtClean="0"/>
              <a:pPr/>
              <a:t>17.08.2020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96C94F-B1B1-432B-AFDA-DB8F54842DA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pull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4" y="274641"/>
            <a:ext cx="1777471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3737C5-FDD3-43A3-BFAF-E897853EE3BD}" type="datetimeFigureOut">
              <a:rPr lang="ru-RU" smtClean="0"/>
              <a:pPr/>
              <a:t>17.08.2020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96C94F-B1B1-432B-AFDA-DB8F54842DA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3737C5-FDD3-43A3-BFAF-E897853EE3BD}" type="datetimeFigureOut">
              <a:rPr lang="ru-RU" smtClean="0"/>
              <a:pPr/>
              <a:t>17.08.2020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96C94F-B1B1-432B-AFDA-DB8F54842DA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>
    <p:pull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3737C5-FDD3-43A3-BFAF-E897853EE3BD}" type="datetimeFigureOut">
              <a:rPr lang="ru-RU" smtClean="0"/>
              <a:pPr/>
              <a:t>17.08.2020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96C94F-B1B1-432B-AFDA-DB8F54842DA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masterClrMapping/>
  </p:clrMapOvr>
  <p:transition>
    <p:pull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3737C5-FDD3-43A3-BFAF-E897853EE3BD}" type="datetimeFigureOut">
              <a:rPr lang="ru-RU" smtClean="0"/>
              <a:pPr/>
              <a:t>17.08.2020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96C94F-B1B1-432B-AFDA-DB8F54842DA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>
    <p:pull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7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1" y="1444295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444295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3737C5-FDD3-43A3-BFAF-E897853EE3BD}" type="datetimeFigureOut">
              <a:rPr lang="ru-RU" smtClean="0"/>
              <a:pPr/>
              <a:t>17.08.2020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96C94F-B1B1-432B-AFDA-DB8F54842DA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pull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3737C5-FDD3-43A3-BFAF-E897853EE3BD}" type="datetimeFigureOut">
              <a:rPr lang="ru-RU" smtClean="0"/>
              <a:pPr/>
              <a:t>17.08.2020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96C94F-B1B1-432B-AFDA-DB8F54842DA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>
    <p:pull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23737C5-FDD3-43A3-BFAF-E897853EE3BD}" type="datetimeFigureOut">
              <a:rPr lang="ru-RU" smtClean="0"/>
              <a:pPr/>
              <a:t>17.08.2020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96C94F-B1B1-432B-AFDA-DB8F54842DA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pull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F23737C5-FDD3-43A3-BFAF-E897853EE3BD}" type="datetimeFigureOut">
              <a:rPr lang="ru-RU" smtClean="0"/>
              <a:pPr/>
              <a:t>17.08.2020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A96C94F-B1B1-432B-AFDA-DB8F54842DA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3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23737C5-FDD3-43A3-BFAF-E897853EE3BD}" type="datetimeFigureOut">
              <a:rPr lang="ru-RU" smtClean="0"/>
              <a:pPr/>
              <a:t>17.08.2020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3" y="6407945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A96C94F-B1B1-432B-AFDA-DB8F54842DA9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3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7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3" y="5791254"/>
            <a:ext cx="3402315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9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masterClrMapping/>
  </p:clrMapOvr>
  <p:transition>
    <p:pull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7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3" y="5791254"/>
            <a:ext cx="3402315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9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9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F23737C5-FDD3-43A3-BFAF-E897853EE3BD}" type="datetimeFigureOut">
              <a:rPr lang="ru-RU" smtClean="0"/>
              <a:pPr/>
              <a:t>17.08.2020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3" y="6407945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5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A96C94F-B1B1-432B-AFDA-DB8F54842DA9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pull dir="d"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E:\&#1064;&#1050;&#1054;&#1051;&#1040;\2%20&#1082;&#1083;&#1072;&#1089;&#1089;\&#1087;&#1077;&#1076;&#1089;&#1086;&#1074;&#1077;&#1090;\&#1060;&#1048;&#1051;&#1068;&#1052;%20&#1045;&#1057;&#1058;&#1068;%20&#1058;&#1040;&#1050;&#1040;&#1071;%20&#1055;&#1056;&#1054;&#1060;&#1045;&#1057;&#1057;&#1048;&#1071;-&#1056;&#1054;&#1044;&#1048;&#1053;&#1059;%20&#1047;&#1040;&#1065;&#1048;&#1065;&#1040;&#1058;&#1068;.mp4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noFill/>
        </p:spPr>
        <p:txBody>
          <a:bodyPr>
            <a:normAutofit fontScale="90000"/>
          </a:bodyPr>
          <a:lstStyle/>
          <a:p>
            <a:pPr algn="ctr"/>
            <a:r>
              <a:rPr lang="ru-RU" b="0" dirty="0" smtClean="0">
                <a:solidFill>
                  <a:srgbClr val="C00000"/>
                </a:solidFill>
              </a:rPr>
              <a:t>«Взаимодействие семьи и образовательного учреждения в современных условиях»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645024"/>
            <a:ext cx="7772400" cy="1199704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(Из опыта работы) </a:t>
            </a:r>
          </a:p>
          <a:p>
            <a:r>
              <a:rPr lang="ru-RU" dirty="0" smtClean="0"/>
              <a:t>Розова В.С</a:t>
            </a:r>
            <a:r>
              <a:rPr lang="ru-RU" dirty="0" smtClean="0"/>
              <a:t>.</a:t>
            </a:r>
          </a:p>
          <a:p>
            <a:r>
              <a:rPr lang="ru-RU" dirty="0" smtClean="0"/>
              <a:t>Учитель начальных классов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изучаем журнал 1 страниц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260648"/>
            <a:ext cx="4608512" cy="6364577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викторина 2 страниц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1" y="188640"/>
            <a:ext cx="4680520" cy="646402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викторина 3 страниц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1720" y="0"/>
            <a:ext cx="4950965" cy="683752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викторина 4 страниц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95736" y="188640"/>
            <a:ext cx="4692609" cy="648072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играем с зеброй 5 страниц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188640"/>
            <a:ext cx="4608512" cy="636457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уроки безопасности 6 страниц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404664"/>
            <a:ext cx="8224037" cy="576064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конкурсное задание на знаки 7 страниц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195083"/>
            <a:ext cx="4531524" cy="6258253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рисунок на конкурс 8 страниц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332656"/>
            <a:ext cx="4464496" cy="616568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онец 9 страниц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8" y="188640"/>
            <a:ext cx="4680520" cy="646402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dirty="0" smtClean="0"/>
              <a:t>«Брошь Победы»</a:t>
            </a:r>
            <a:endParaRPr lang="ru-RU" dirty="0"/>
          </a:p>
        </p:txBody>
      </p:sp>
      <p:pic>
        <p:nvPicPr>
          <p:cNvPr id="6" name="Содержимое 5" descr="IMG_32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124743"/>
            <a:ext cx="3888432" cy="5184575"/>
          </a:xfrm>
        </p:spPr>
      </p:pic>
      <p:pic>
        <p:nvPicPr>
          <p:cNvPr id="7" name="Рисунок 6" descr="IMG_32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196752"/>
            <a:ext cx="3942438" cy="5256584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700809"/>
            <a:ext cx="8229600" cy="4306483"/>
          </a:xfrm>
        </p:spPr>
        <p:txBody>
          <a:bodyPr/>
          <a:lstStyle/>
          <a:p>
            <a:pPr algn="just"/>
            <a:r>
              <a:rPr lang="ru-RU" dirty="0" smtClean="0"/>
              <a:t>Важными условиями воспитания младшего школьника являются взаимоотношения школа - семья - ребенок. В условиях современной школы наиболее важно при создании воспитательной системы формировать целостное понимание родителями воспитательного процесса, привлекать их к организации воспитательного процесса в различных формах.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b="0" dirty="0" smtClean="0"/>
              <a:t>  		</a:t>
            </a:r>
            <a:r>
              <a:rPr lang="ru-RU" dirty="0" smtClean="0"/>
              <a:t> </a:t>
            </a:r>
            <a:r>
              <a:rPr lang="ru-RU" sz="3100" i="1" dirty="0" smtClean="0">
                <a:solidFill>
                  <a:srgbClr val="7030A0"/>
                </a:solidFill>
              </a:rPr>
              <a:t>“Чтобы узнать ребенка, надо хорошо знать его семью” </a:t>
            </a:r>
            <a:br>
              <a:rPr lang="ru-RU" sz="3100" i="1" dirty="0" smtClean="0">
                <a:solidFill>
                  <a:srgbClr val="7030A0"/>
                </a:solidFill>
              </a:rPr>
            </a:br>
            <a:r>
              <a:rPr lang="ru-RU" sz="3100" i="1" dirty="0" smtClean="0">
                <a:solidFill>
                  <a:srgbClr val="7030A0"/>
                </a:solidFill>
              </a:rPr>
              <a:t>В.А.Сухомлинский </a:t>
            </a:r>
            <a:r>
              <a:rPr lang="ru-RU" sz="3100" b="0" i="1" dirty="0" smtClean="0">
                <a:solidFill>
                  <a:srgbClr val="7030A0"/>
                </a:solidFill>
              </a:rPr>
              <a:t>	</a:t>
            </a:r>
            <a:r>
              <a:rPr lang="ru-RU" b="0" dirty="0" smtClean="0"/>
              <a:t>	</a:t>
            </a:r>
            <a:endParaRPr lang="ru-RU" sz="20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 </a:t>
            </a: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Видеоролик «Есть такая профессия – Родину защищать!»</a:t>
            </a:r>
            <a:endParaRPr lang="ru-RU" dirty="0"/>
          </a:p>
        </p:txBody>
      </p:sp>
      <p:pic>
        <p:nvPicPr>
          <p:cNvPr id="14" name="ФИЛЬМ ЕСТЬ ТАКАЯ ПРОФЕССИЯ-РОДИНУ ЗАЩИЩАТЬ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15616" y="1412776"/>
            <a:ext cx="7056784" cy="5292588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548681"/>
            <a:ext cx="8229600" cy="5458612"/>
          </a:xfrm>
        </p:spPr>
        <p:txBody>
          <a:bodyPr>
            <a:noAutofit/>
          </a:bodyPr>
          <a:lstStyle/>
          <a:p>
            <a:pPr algn="just"/>
            <a:r>
              <a:rPr lang="ru-RU" sz="2800" dirty="0" smtClean="0"/>
              <a:t>Взаимодействие с семьёй – одна из актуальных и сложных проблем в работе школы и педагога.</a:t>
            </a:r>
          </a:p>
          <a:p>
            <a:pPr algn="just"/>
            <a:r>
              <a:rPr lang="ru-RU" sz="2800" dirty="0" smtClean="0"/>
              <a:t>Характер взаимодействия педагогов с семьёй должен быть дифференцированным (не следует навязывать всем одинаковые формы взаимодействия, надо ориентироваться на потребности, запросы родителей, особенности семейного воспитания)</a:t>
            </a:r>
            <a:endParaRPr lang="ru-RU" sz="2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 flipV="1">
            <a:off x="457200" y="228919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формирование у детей навыков самостоятельной деятельности, социальной ответственности, способности чувствовать, понимать себя и другого человека; формирование целостной психологической основы обучения и, в частности, формирование у учащихся положительного отношения и интереса к учению.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Основные задачи воспитательной деятельности во 2 классе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1.Создать условия для успешной адаптации детей к школьным условиям, снижению школьной тревожности.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2.Формировать интерес к процессу и содержанию учебной деятельности.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 Создать условия для развития нравственных качеств личности.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4.Формировать коммуникативные навыки, работать над созданием ученического коллектива.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5. Создать условия для раскрытия творческого потенциала детей.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Цель воспитательной деятельности 2 класса</a:t>
            </a:r>
            <a:endParaRPr lang="ru-RU" sz="2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1.Изучение условий семейного воспитания. Составление характеристик семей обучающихся.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2.Информирование родителей о содержании учебно-воспитательного процесса.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3.Психолого-педагогическое просвещение родителей.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4. Взаимодействие с родительским комитетом.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5.Совместная деятельность родителей и учащихся.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6.Информирование родителей о ходе и результатах воспитания, обучения детей.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 своей работе я использую следующие направления взаимодействия семьи и школы:</a:t>
            </a:r>
            <a:br>
              <a:rPr lang="ru-RU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332656"/>
            <a:ext cx="820891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8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8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8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i="1" dirty="0"/>
          </a:p>
          <a:p>
            <a:endParaRPr lang="ru-RU" dirty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Родительские собрания</a:t>
            </a:r>
          </a:p>
          <a:p>
            <a:r>
              <a:rPr lang="ru-RU" dirty="0" smtClean="0"/>
              <a:t>Индивидуальные беседы</a:t>
            </a:r>
          </a:p>
          <a:p>
            <a:r>
              <a:rPr lang="ru-RU" dirty="0" smtClean="0"/>
              <a:t>Посещения на дому</a:t>
            </a:r>
          </a:p>
          <a:p>
            <a:r>
              <a:rPr lang="ru-RU" dirty="0" smtClean="0"/>
              <a:t>Совместные мероприятия</a:t>
            </a:r>
          </a:p>
          <a:p>
            <a:endParaRPr lang="ru-RU" dirty="0" smtClean="0"/>
          </a:p>
          <a:p>
            <a:r>
              <a:rPr 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Главное направление взаимодействия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семьи и школы - вовлечение родителей в разнообразную внеклассную деятельность.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B0F0"/>
                </a:solidFill>
              </a:rPr>
              <a:t>Формы работы</a:t>
            </a:r>
            <a:endParaRPr lang="ru-RU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00_47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2577"/>
          <a:stretch>
            <a:fillRect/>
          </a:stretch>
        </p:blipFill>
        <p:spPr>
          <a:xfrm>
            <a:off x="5004048" y="1196752"/>
            <a:ext cx="4139952" cy="280143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60649"/>
            <a:ext cx="8064896" cy="648071"/>
          </a:xfrm>
          <a:solidFill>
            <a:schemeClr val="bg2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3100" dirty="0" smtClean="0"/>
              <a:t>Участие класса в школьных конкурсах</a:t>
            </a:r>
            <a:endParaRPr lang="ru-RU" sz="3100" dirty="0"/>
          </a:p>
        </p:txBody>
      </p:sp>
      <p:pic>
        <p:nvPicPr>
          <p:cNvPr id="6" name="Рисунок 5" descr="100_5001.JPG"/>
          <p:cNvPicPr>
            <a:picLocks noChangeAspect="1"/>
          </p:cNvPicPr>
          <p:nvPr/>
        </p:nvPicPr>
        <p:blipFill>
          <a:blip r:embed="rId3" cstate="screen"/>
          <a:srcRect l="9468" t="2133" r="11212" b="25294"/>
          <a:stretch>
            <a:fillRect/>
          </a:stretch>
        </p:blipFill>
        <p:spPr>
          <a:xfrm>
            <a:off x="323528" y="1124744"/>
            <a:ext cx="4320480" cy="2964723"/>
          </a:xfrm>
          <a:prstGeom prst="rect">
            <a:avLst/>
          </a:prstGeom>
        </p:spPr>
      </p:pic>
      <p:pic>
        <p:nvPicPr>
          <p:cNvPr id="8" name="Содержимое 3" descr="100_4717.JPG"/>
          <p:cNvPicPr>
            <a:picLocks noChangeAspect="1"/>
          </p:cNvPicPr>
          <p:nvPr/>
        </p:nvPicPr>
        <p:blipFill>
          <a:blip r:embed="rId4" cstate="print"/>
          <a:srcRect b="16667"/>
          <a:stretch>
            <a:fillRect/>
          </a:stretch>
        </p:blipFill>
        <p:spPr>
          <a:xfrm>
            <a:off x="3563888" y="4221088"/>
            <a:ext cx="4032448" cy="252028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Веселые старты, внеклассные мероприятия, поездки</a:t>
            </a:r>
            <a:endParaRPr lang="ru-RU" dirty="0"/>
          </a:p>
        </p:txBody>
      </p:sp>
      <p:pic>
        <p:nvPicPr>
          <p:cNvPr id="8" name="Содержимое 7" descr="100_50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21158"/>
          <a:stretch>
            <a:fillRect/>
          </a:stretch>
        </p:blipFill>
        <p:spPr>
          <a:xfrm>
            <a:off x="107504" y="1412776"/>
            <a:ext cx="3384376" cy="2001240"/>
          </a:xfrm>
        </p:spPr>
      </p:pic>
      <p:pic>
        <p:nvPicPr>
          <p:cNvPr id="9" name="Рисунок 8" descr="100_5005.JPG"/>
          <p:cNvPicPr>
            <a:picLocks noChangeAspect="1"/>
          </p:cNvPicPr>
          <p:nvPr/>
        </p:nvPicPr>
        <p:blipFill>
          <a:blip r:embed="rId3" cstate="print"/>
          <a:srcRect t="15091"/>
          <a:stretch>
            <a:fillRect/>
          </a:stretch>
        </p:blipFill>
        <p:spPr>
          <a:xfrm>
            <a:off x="3563888" y="1556792"/>
            <a:ext cx="2880320" cy="1834229"/>
          </a:xfrm>
          <a:prstGeom prst="rect">
            <a:avLst/>
          </a:prstGeom>
        </p:spPr>
      </p:pic>
      <p:pic>
        <p:nvPicPr>
          <p:cNvPr id="10" name="Рисунок 9" descr="DSC08523.JPG"/>
          <p:cNvPicPr>
            <a:picLocks noChangeAspect="1"/>
          </p:cNvPicPr>
          <p:nvPr/>
        </p:nvPicPr>
        <p:blipFill>
          <a:blip r:embed="rId4" cstate="print"/>
          <a:srcRect b="11652"/>
          <a:stretch>
            <a:fillRect/>
          </a:stretch>
        </p:blipFill>
        <p:spPr>
          <a:xfrm>
            <a:off x="539552" y="3645024"/>
            <a:ext cx="3912225" cy="2304256"/>
          </a:xfrm>
          <a:prstGeom prst="rect">
            <a:avLst/>
          </a:prstGeom>
        </p:spPr>
      </p:pic>
      <p:pic>
        <p:nvPicPr>
          <p:cNvPr id="11" name="Рисунок 10" descr="100_53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3573016"/>
            <a:ext cx="4104456" cy="3078342"/>
          </a:xfrm>
          <a:prstGeom prst="rect">
            <a:avLst/>
          </a:prstGeom>
        </p:spPr>
      </p:pic>
      <p:pic>
        <p:nvPicPr>
          <p:cNvPr id="12" name="Рисунок 11" descr="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8224" y="1484784"/>
            <a:ext cx="2376264" cy="178219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Акция «Домашний урок»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5" name="Содержимое 24" descr="заглавная  страниц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8" y="836712"/>
            <a:ext cx="4176464" cy="5767899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200</TotalTime>
  <Words>214</Words>
  <Application>Microsoft Office PowerPoint</Application>
  <PresentationFormat>Экран (4:3)</PresentationFormat>
  <Paragraphs>43</Paragraphs>
  <Slides>20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Открытая</vt:lpstr>
      <vt:lpstr>«Взаимодействие семьи и образовательного учреждения в современных условиях»</vt:lpstr>
      <vt:lpstr>     “Чтобы узнать ребенка, надо хорошо знать его семью”  В.А.Сухомлинский   </vt:lpstr>
      <vt:lpstr>Презентация PowerPoint</vt:lpstr>
      <vt:lpstr>Цель воспитательной деятельности 2 класса</vt:lpstr>
      <vt:lpstr>В своей работе я использую следующие направления взаимодействия семьи и школы: </vt:lpstr>
      <vt:lpstr>Формы работы</vt:lpstr>
      <vt:lpstr>Участие класса в школьных конкурсах</vt:lpstr>
      <vt:lpstr>Веселые старты, внеклассные мероприятия, поездки</vt:lpstr>
      <vt:lpstr>Акция «Домашний урок»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«Брошь Победы»</vt:lpstr>
      <vt:lpstr>Видеоролик «Есть такая профессия – Родину защищать!»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«Взаимодействие семьи и образовательного учреждения в современных условиях»</dc:title>
  <dc:creator>GAD</dc:creator>
  <cp:lastModifiedBy>user</cp:lastModifiedBy>
  <cp:revision>26</cp:revision>
  <dcterms:created xsi:type="dcterms:W3CDTF">2016-03-22T19:06:33Z</dcterms:created>
  <dcterms:modified xsi:type="dcterms:W3CDTF">2020-08-17T10:46:24Z</dcterms:modified>
</cp:coreProperties>
</file>