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1" r:id="rId3"/>
    <p:sldId id="273" r:id="rId4"/>
    <p:sldId id="272" r:id="rId5"/>
    <p:sldId id="274" r:id="rId6"/>
    <p:sldId id="259" r:id="rId7"/>
    <p:sldId id="260" r:id="rId8"/>
    <p:sldId id="261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jpe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8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6BBEA-9403-4C03-B3B8-831348FB800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FA9F5-422B-413E-B116-95DC817AF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574A8-8771-4DD4-9FD6-B3D59AE7DC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4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574A8-8771-4DD4-9FD6-B3D59AE7DC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r>
              <a:rPr lang="ru-RU" dirty="0" smtClean="0"/>
              <a:t>Зачем нужно вести бюджет?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574A8-8771-4DD4-9FD6-B3D59AE7DC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3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Тема "Основы денежного механизма"   10 класс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Урок 2. Доходы и расходы семьи. Стоимость жизни. Сбережения. Кредит.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E3B22-94B3-4A41-9746-549843661043}" type="slidenum">
              <a:rPr lang="ru-RU"/>
              <a:pPr/>
              <a:t>6</a:t>
            </a:fld>
            <a:endParaRPr lang="ru-RU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4038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Тема "Основы денежного механизма"   10 класс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Урок 2. Доходы и расходы семьи. Стоимость жизни. Сбережения. Кредит.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B7DA7-1E60-4BBA-969A-8E7247202553}" type="slidenum">
              <a:rPr lang="ru-RU"/>
              <a:pPr/>
              <a:t>7</a:t>
            </a:fld>
            <a:endParaRPr lang="ru-RU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006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Тема "Основы денежного механизма"   10 класс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Урок 2. Доходы и расходы семьи. Стоимость жизни. Сбережения. Кредит.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BCE49-3005-46CA-A0FC-3A0ADE9B4D3D}" type="slidenum">
              <a:rPr lang="ru-RU"/>
              <a:pPr/>
              <a:t>9</a:t>
            </a:fld>
            <a:endParaRPr lang="ru-RU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3965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Тема "Основы денежного механизма"   10 класс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Урок 2. Доходы и расходы семьи. Стоимость жизни. Сбережения. Кредит.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E9183-C739-4BCF-AF1A-390C964FDC9E}" type="slidenum">
              <a:rPr lang="ru-RU"/>
              <a:pPr/>
              <a:t>11</a:t>
            </a:fld>
            <a:endParaRPr lang="ru-RU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3154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Тема "Основы денежного механизма"   10 класс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Урок 2. Доходы и расходы семьи. Стоимость жизни. Сбережения. Кредит.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9924A-F697-4EBE-94C9-A246A0301072}" type="slidenum">
              <a:rPr lang="ru-RU"/>
              <a:pPr/>
              <a:t>18</a:t>
            </a:fld>
            <a:endParaRPr lang="ru-RU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ru-RU" smtClean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5365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83D34-7AFE-474A-9D8A-849F897A79F2}" type="slidenum">
              <a:rPr lang="ru-RU">
                <a:latin typeface="Arial" pitchFamily="34" charset="0"/>
                <a:cs typeface="Arial" pitchFamily="34" charset="0"/>
              </a:rPr>
              <a:pPr/>
              <a:t>19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4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88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88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41DAE2-0507-4877-A6B6-B7D61425C4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C38F-70A2-4605-A74B-39F6C8BD7D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B02E-8AC0-4701-8498-A34947245A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D4E41-A349-438E-B156-8398FE60B3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A0240-66FF-4E3E-B77C-2C9EDCB25E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001A-2E01-449D-A332-51EE937169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971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Глава 5. Экономика мира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D07BA5BD-2917-4B90-AE62-29FC81D8D2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4419600" cy="2476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3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82264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14A6D-51EA-44F0-8364-CB9115485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E2E2-8A3F-40F7-86CB-CDFF662C85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7360-49AE-4CC2-ACF7-BD9F86C2E6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4AB4-922D-40C4-8BED-04CDC46F10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03AC1-8FBD-426E-82B3-5D7495997D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BB49-E7C5-4D8B-86B9-2996F87AC9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47DA7-9AC6-44E2-BC8F-D371E65284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7F40-F370-4471-8CCD-11A63DBA4AC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2F281-15E9-4F10-AAE6-B989D34C01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776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776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776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6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6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6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7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7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7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7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7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7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7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77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77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F3DF8C7-1922-43EB-AC36-71C3A84D1E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jpeg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oleObject" Target="../embeddings/oleObject4.bin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gif"/><Relationship Id="rId5" Type="http://schemas.openxmlformats.org/officeDocument/2006/relationships/image" Target="../media/image18.jpeg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290" y="285729"/>
            <a:ext cx="6929486" cy="128588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Личный и семейный бюджет</a:t>
            </a:r>
          </a:p>
        </p:txBody>
      </p:sp>
      <p:pic>
        <p:nvPicPr>
          <p:cNvPr id="8193" name="Picture 1" descr="C:\Users\катя\Desktop\076_symbol_banners\6355874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952500" cy="952500"/>
          </a:xfrm>
          <a:prstGeom prst="rect">
            <a:avLst/>
          </a:prstGeom>
          <a:noFill/>
        </p:spPr>
      </p:pic>
      <p:pic>
        <p:nvPicPr>
          <p:cNvPr id="8195" name="Picture 3" descr="C:\Users\катя\Desktop\076_symbol_banners\8445278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642942" cy="785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59492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Обществознание 10-11 класс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катя\Desktop\076_symbol_banners\8445278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214290"/>
            <a:ext cx="642942" cy="785818"/>
          </a:xfrm>
          <a:prstGeom prst="rect">
            <a:avLst/>
          </a:prstGeom>
          <a:noFill/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r="2625" b="13134"/>
          <a:stretch/>
        </p:blipFill>
        <p:spPr>
          <a:xfrm>
            <a:off x="899592" y="1844824"/>
            <a:ext cx="7776864" cy="3939134"/>
          </a:xfrm>
          <a:prstGeom prst="rect">
            <a:avLst/>
          </a:prstGeom>
        </p:spPr>
      </p:pic>
      <p:grpSp>
        <p:nvGrpSpPr>
          <p:cNvPr id="26" name="Group 13"/>
          <p:cNvGrpSpPr/>
          <p:nvPr/>
        </p:nvGrpSpPr>
        <p:grpSpPr>
          <a:xfrm rot="20061901">
            <a:off x="1621536" y="1638627"/>
            <a:ext cx="1964971" cy="1121433"/>
            <a:chOff x="6876781" y="1483435"/>
            <a:chExt cx="3024924" cy="1882808"/>
          </a:xfrm>
        </p:grpSpPr>
        <p:sp>
          <p:nvSpPr>
            <p:cNvPr id="27" name="Oval Callout 14"/>
            <p:cNvSpPr/>
            <p:nvPr/>
          </p:nvSpPr>
          <p:spPr>
            <a:xfrm>
              <a:off x="6876781" y="1483435"/>
              <a:ext cx="3024924" cy="1882808"/>
            </a:xfrm>
            <a:prstGeom prst="wedgeEllipseCallout">
              <a:avLst>
                <a:gd name="adj1" fmla="val 46730"/>
                <a:gd name="adj2" fmla="val 9792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14243" y="1940984"/>
              <a:ext cx="2437329" cy="89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yriad Pro"/>
                  <a:cs typeface="Myriad Pro"/>
                </a:rPr>
                <a:t>Пап, дай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yriad Pro"/>
                  <a:cs typeface="Myriad Pro"/>
                </a:rPr>
                <a:t>на гитару</a:t>
              </a:r>
              <a:endPara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/>
                <a:cs typeface="Myriad Pro"/>
              </a:endParaRPr>
            </a:p>
          </p:txBody>
        </p:sp>
      </p:grpSp>
      <p:sp>
        <p:nvSpPr>
          <p:cNvPr id="31" name="Oval Callout 17"/>
          <p:cNvSpPr/>
          <p:nvPr/>
        </p:nvSpPr>
        <p:spPr>
          <a:xfrm>
            <a:off x="474674" y="2988364"/>
            <a:ext cx="2438400" cy="840741"/>
          </a:xfrm>
          <a:prstGeom prst="wedgeEllipseCallout">
            <a:avLst>
              <a:gd name="adj1" fmla="val 45888"/>
              <a:gd name="adj2" fmla="val 6580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39552" y="3140968"/>
            <a:ext cx="23086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/>
                <a:cs typeface="Myriad Pro"/>
              </a:rPr>
              <a:t>Дорогой, мне нужна новая кофточка</a:t>
            </a:r>
            <a:endParaRPr lang="en-US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riad Pro"/>
              <a:cs typeface="Myriad Pro"/>
            </a:endParaRPr>
          </a:p>
        </p:txBody>
      </p:sp>
      <p:sp>
        <p:nvSpPr>
          <p:cNvPr id="36" name="Oval Callout 7"/>
          <p:cNvSpPr/>
          <p:nvPr/>
        </p:nvSpPr>
        <p:spPr>
          <a:xfrm rot="2398504">
            <a:off x="3185611" y="4731788"/>
            <a:ext cx="1678860" cy="954549"/>
          </a:xfrm>
          <a:prstGeom prst="wedgeEllipseCallout">
            <a:avLst>
              <a:gd name="adj1" fmla="val -29371"/>
              <a:gd name="adj2" fmla="val 726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2586997">
            <a:off x="3264712" y="4763728"/>
            <a:ext cx="14655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/>
                <a:cs typeface="Myriad Pro"/>
              </a:rPr>
              <a:t>У меня закончился корм</a:t>
            </a:r>
            <a:endParaRPr lang="en-US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riad Pro"/>
              <a:cs typeface="Myriad Pro"/>
            </a:endParaRPr>
          </a:p>
        </p:txBody>
      </p:sp>
      <p:sp>
        <p:nvSpPr>
          <p:cNvPr id="39" name="Oval Callout 11"/>
          <p:cNvSpPr/>
          <p:nvPr/>
        </p:nvSpPr>
        <p:spPr>
          <a:xfrm rot="1490096">
            <a:off x="6273421" y="4267642"/>
            <a:ext cx="1803615" cy="955429"/>
          </a:xfrm>
          <a:prstGeom prst="wedgeEllipseCallout">
            <a:avLst>
              <a:gd name="adj1" fmla="val -52018"/>
              <a:gd name="adj2" fmla="val 78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1490096">
            <a:off x="6055991" y="4570715"/>
            <a:ext cx="2079012" cy="32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/>
                <a:cs typeface="Myriad Pro"/>
              </a:rPr>
              <a:t>??????</a:t>
            </a:r>
            <a:endParaRPr lang="en-US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riad Pro"/>
              <a:cs typeface="Myriad Pro"/>
            </a:endParaRPr>
          </a:p>
        </p:txBody>
      </p:sp>
      <p:sp>
        <p:nvSpPr>
          <p:cNvPr id="41" name="Oval Callout 11"/>
          <p:cNvSpPr/>
          <p:nvPr/>
        </p:nvSpPr>
        <p:spPr>
          <a:xfrm rot="1490096">
            <a:off x="6910906" y="2201617"/>
            <a:ext cx="1903084" cy="926915"/>
          </a:xfrm>
          <a:prstGeom prst="wedgeEllipseCallout">
            <a:avLst>
              <a:gd name="adj1" fmla="val -52018"/>
              <a:gd name="adj2" fmla="val 78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1490096">
            <a:off x="6985437" y="2450035"/>
            <a:ext cx="16282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/>
                <a:cs typeface="Myriad Pro"/>
              </a:rPr>
              <a:t>Мне нечего носить!</a:t>
            </a:r>
            <a:endParaRPr lang="en-US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08912" cy="14319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Зависимость между доходами и расходами семьи</a:t>
            </a:r>
            <a:endParaRPr lang="ru-RU" dirty="0"/>
          </a:p>
        </p:txBody>
      </p:sp>
      <p:sp>
        <p:nvSpPr>
          <p:cNvPr id="36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7091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sz="2000" dirty="0" smtClean="0">
              <a:solidFill>
                <a:schemeClr val="bg1"/>
              </a:solidFill>
              <a:effectLst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        расходы          3        1          2                 1)Р=Д – бюджет  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                                                                              сбалансированный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                                                                           2)Д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&gt;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Р – бюджет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                                                                              </a:t>
            </a:r>
            <a:r>
              <a:rPr lang="ru-RU" sz="2000" b="1" dirty="0" err="1" smtClean="0">
                <a:solidFill>
                  <a:schemeClr val="bg1"/>
                </a:solidFill>
                <a:effectLst/>
              </a:rPr>
              <a:t>профицитный</a:t>
            </a:r>
            <a:endParaRPr lang="ru-RU" sz="2000" b="1" dirty="0" smtClean="0">
              <a:solidFill>
                <a:schemeClr val="bg1"/>
              </a:solidFill>
              <a:effectLst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                                                                           3)Р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&gt;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Д – бюджет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                                                                              дефицитный</a:t>
            </a:r>
          </a:p>
          <a:p>
            <a:endParaRPr lang="ru-RU" sz="2000" b="1" dirty="0" smtClean="0">
              <a:solidFill>
                <a:schemeClr val="bg1"/>
              </a:solidFill>
              <a:effectLst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                                      доходы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      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1907704" y="2060848"/>
            <a:ext cx="20296" cy="2583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928794" y="4643446"/>
            <a:ext cx="2355174" cy="96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1928794" y="2357430"/>
            <a:ext cx="714380" cy="2286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79712" y="2420888"/>
            <a:ext cx="1440160" cy="21437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1928794" y="2420888"/>
            <a:ext cx="2427182" cy="222255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C:\Users\Чаяна Даржаа\Desktop\ТИГПИ\2016-2017\Фин грамотность\1600.jpg"/>
          <p:cNvPicPr>
            <a:picLocks noChangeAspect="1" noChangeArrowheads="1"/>
          </p:cNvPicPr>
          <p:nvPr/>
        </p:nvPicPr>
        <p:blipFill>
          <a:blip r:embed="rId2" cstate="print"/>
          <a:srcRect l="14940" t="5876" r="16335" b="4482"/>
          <a:stretch>
            <a:fillRect/>
          </a:stretch>
        </p:blipFill>
        <p:spPr bwMode="auto">
          <a:xfrm>
            <a:off x="5364088" y="3717032"/>
            <a:ext cx="295232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2" name="Рисунок 9" descr="b139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19797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2625" y="641350"/>
            <a:ext cx="8080375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smtClean="0">
                <a:solidFill>
                  <a:srgbClr val="FFCC00"/>
                </a:solidFill>
                <a:latin typeface="Times New Roman" pitchFamily="18" charset="0"/>
              </a:rPr>
              <a:t>Индекс </a:t>
            </a:r>
            <a:br>
              <a:rPr lang="ru-RU" sz="4800" b="1" smtClean="0">
                <a:solidFill>
                  <a:srgbClr val="FFCC00"/>
                </a:solidFill>
                <a:latin typeface="Times New Roman" pitchFamily="18" charset="0"/>
              </a:rPr>
            </a:br>
            <a:r>
              <a:rPr lang="ru-RU" sz="4800" b="1" smtClean="0">
                <a:solidFill>
                  <a:srgbClr val="FFCC00"/>
                </a:solidFill>
                <a:latin typeface="Times New Roman" pitchFamily="18" charset="0"/>
              </a:rPr>
              <a:t>потребительских  цен</a:t>
            </a:r>
            <a:endParaRPr lang="ru-RU" sz="4800" b="1" smtClean="0">
              <a:solidFill>
                <a:srgbClr val="FFCC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98612" y="2249761"/>
            <a:ext cx="1219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ИПЦ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220962" y="2464073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187624" y="2060848"/>
            <a:ext cx="69183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базовой товарной корзины в текущем периоде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197149" y="2467248"/>
            <a:ext cx="69183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базовой товарной корзины в базисном периоде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8113887" y="2308498"/>
            <a:ext cx="13255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*100%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24012" y="3100661"/>
            <a:ext cx="1219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ИПЦ= 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1316212" y="3375298"/>
            <a:ext cx="4300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6"/>
          <p:cNvGraphicFramePr>
            <a:graphicFrameLocks noChangeAspect="1"/>
          </p:cNvGraphicFramePr>
          <p:nvPr/>
        </p:nvGraphicFramePr>
        <p:xfrm>
          <a:off x="4413424" y="317844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4" imgW="114120" imgH="215640" progId="">
                  <p:embed/>
                </p:oleObj>
              </mc:Choice>
              <mc:Fallback>
                <p:oleObj name="Формула" r:id="rId4" imgW="114120" imgH="21564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424" y="317844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1514649" y="2879998"/>
            <a:ext cx="4641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baseline="3000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*P</a:t>
            </a:r>
            <a:r>
              <a:rPr lang="en-US" sz="2000" b="1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baseline="3000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+Q</a:t>
            </a:r>
            <a:r>
              <a:rPr lang="en-US" sz="2000" b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baseline="3000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*P</a:t>
            </a:r>
            <a:r>
              <a:rPr lang="en-US" sz="2000" b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+…+Q</a:t>
            </a:r>
            <a:r>
              <a:rPr lang="en-US" sz="2000" b="1" baseline="-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baseline="3000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511474" y="3464198"/>
            <a:ext cx="50466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*P</a:t>
            </a:r>
            <a:r>
              <a:rPr lang="en-US" sz="2000" b="1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+Q</a:t>
            </a:r>
            <a:r>
              <a:rPr lang="en-US" sz="20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*P</a:t>
            </a:r>
            <a:r>
              <a:rPr lang="en-US" sz="20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+…+Q</a:t>
            </a:r>
            <a:r>
              <a:rPr lang="en-US" sz="2000" b="1" baseline="-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850112" y="3226073"/>
            <a:ext cx="1482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*100%</a:t>
            </a:r>
          </a:p>
        </p:txBody>
      </p:sp>
      <p:pic>
        <p:nvPicPr>
          <p:cNvPr id="2062" name="Picture 31" descr="C:\Program Files\Common Files\Microsoft Shared\Clipart\cagcat50\PE01561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6363" y="4035425"/>
            <a:ext cx="35496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7" descr="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149080"/>
            <a:ext cx="42002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6" name="Picture 1" descr="C:\Users\катя\Desktop\076_symbol_banners\63558744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0042"/>
            <a:ext cx="857224" cy="952500"/>
          </a:xfrm>
          <a:prstGeom prst="rect">
            <a:avLst/>
          </a:prstGeom>
          <a:noFill/>
        </p:spPr>
      </p:pic>
      <p:pic>
        <p:nvPicPr>
          <p:cNvPr id="17" name="Picture 1" descr="C:\Users\катя\Desktop\076_symbol_banners\84452784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00042"/>
            <a:ext cx="648000" cy="767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6" grpId="0" autoUpdateAnimBg="0"/>
      <p:bldP spid="12298" grpId="0" animBg="1"/>
      <p:bldP spid="12299" grpId="0" autoUpdateAnimBg="0"/>
      <p:bldP spid="12301" grpId="0" autoUpdateAnimBg="0"/>
      <p:bldP spid="12309" grpId="0" autoUpdateAnimBg="0"/>
      <p:bldP spid="12311" grpId="0" autoUpdateAnimBg="0"/>
      <p:bldP spid="12312" grpId="0" animBg="1"/>
      <p:bldP spid="12315" grpId="0" autoUpdateAnimBg="0"/>
      <p:bldP spid="12316" grpId="0" autoUpdateAnimBg="0"/>
      <p:bldP spid="1231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hlink"/>
                </a:solidFill>
                <a:effectLst/>
              </a:rPr>
              <a:t>Задача. В стране А. потребляется только 4 вида товаров, указанных в таблице. Используя данные таблицы, рассчитайте ИПЦ.</a:t>
            </a:r>
          </a:p>
        </p:txBody>
      </p:sp>
      <p:graphicFrame>
        <p:nvGraphicFramePr>
          <p:cNvPr id="65653" name="Group 117"/>
          <p:cNvGraphicFramePr>
            <a:graphicFrameLocks noGrp="1"/>
          </p:cNvGraphicFramePr>
          <p:nvPr/>
        </p:nvGraphicFramePr>
        <p:xfrm>
          <a:off x="0" y="1340769"/>
          <a:ext cx="9144000" cy="2074145"/>
        </p:xfrm>
        <a:graphic>
          <a:graphicData uri="http://schemas.openxmlformats.org/drawingml/2006/table">
            <a:tbl>
              <a:tblPr>
                <a:solidFill>
                  <a:schemeClr val="tx1">
                    <a:lumMod val="85000"/>
                  </a:schemeClr>
                </a:solidFill>
                <a:tableStyleId>{69C7853C-536D-4A76-A0AE-DD22124D55A5}</a:tableStyleId>
              </a:tblPr>
              <a:tblGrid>
                <a:gridCol w="1435835"/>
                <a:gridCol w="2493819"/>
                <a:gridCol w="2014978"/>
                <a:gridCol w="1642441"/>
                <a:gridCol w="1556927"/>
              </a:tblGrid>
              <a:tr h="559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Товар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Потребление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1-й период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Цена в 1-й период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Потребление в 2-й период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Цена в 2-й период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353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Хлеб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10 шт.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6 шт.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353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Мыло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4 шт.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3 шт.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353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Молоко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6 л.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5 л.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397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Конфеты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 кг.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 кг.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50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115" name="Rectangle 108"/>
          <p:cNvSpPr>
            <a:spLocks noChangeArrowheads="1"/>
          </p:cNvSpPr>
          <p:nvPr/>
        </p:nvSpPr>
        <p:spPr bwMode="auto">
          <a:xfrm>
            <a:off x="3138488" y="32337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16" name="Rectangle 110"/>
          <p:cNvSpPr>
            <a:spLocks noChangeArrowheads="1"/>
          </p:cNvSpPr>
          <p:nvPr/>
        </p:nvSpPr>
        <p:spPr bwMode="auto">
          <a:xfrm>
            <a:off x="3200400" y="32337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17" name="Rectangle 112"/>
          <p:cNvSpPr>
            <a:spLocks noChangeArrowheads="1"/>
          </p:cNvSpPr>
          <p:nvPr/>
        </p:nvSpPr>
        <p:spPr bwMode="auto">
          <a:xfrm>
            <a:off x="2705100" y="30670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Text Box 106"/>
          <p:cNvSpPr txBox="1">
            <a:spLocks noChangeArrowheads="1"/>
          </p:cNvSpPr>
          <p:nvPr/>
        </p:nvSpPr>
        <p:spPr bwMode="auto">
          <a:xfrm>
            <a:off x="2627784" y="3484820"/>
            <a:ext cx="3541960" cy="7848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CC00"/>
                </a:solidFill>
              </a:rPr>
              <a:t>Решение:</a:t>
            </a:r>
          </a:p>
          <a:p>
            <a:pPr algn="ctr">
              <a:spcBef>
                <a:spcPct val="50000"/>
              </a:spcBef>
            </a:pPr>
            <a:endParaRPr lang="ru-RU" dirty="0">
              <a:solidFill>
                <a:srgbClr val="FFCC00"/>
              </a:solidFill>
            </a:endParaRPr>
          </a:p>
        </p:txBody>
      </p:sp>
      <p:graphicFrame>
        <p:nvGraphicFramePr>
          <p:cNvPr id="6149" name="Object 111" descr="Газетная бумага"/>
          <p:cNvGraphicFramePr>
            <a:graphicFrameLocks noChangeAspect="1"/>
          </p:cNvGraphicFramePr>
          <p:nvPr/>
        </p:nvGraphicFramePr>
        <p:xfrm>
          <a:off x="1259632" y="3933056"/>
          <a:ext cx="732028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3" imgW="2552400" imgH="393480" progId="">
                  <p:embed/>
                </p:oleObj>
              </mc:Choice>
              <mc:Fallback>
                <p:oleObj name="Формула" r:id="rId3" imgW="2552400" imgH="393480" progId="">
                  <p:embed/>
                  <p:pic>
                    <p:nvPicPr>
                      <p:cNvPr id="0" name="Object 111" descr="Газетная бумаг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933056"/>
                        <a:ext cx="7320285" cy="938212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WordArt 113"/>
          <p:cNvSpPr>
            <a:spLocks noChangeArrowheads="1" noChangeShapeType="1" noTextEdit="1"/>
          </p:cNvSpPr>
          <p:nvPr/>
        </p:nvSpPr>
        <p:spPr bwMode="auto">
          <a:xfrm>
            <a:off x="1043608" y="5373216"/>
            <a:ext cx="2633662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0" cap="none" spc="0" normalizeH="0" baseline="0" noProof="0" dirty="0" smtClean="0">
                <a:ln w="9525">
                  <a:solidFill>
                    <a:srgbClr val="FFCC66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uLnTx/>
                <a:uFillTx/>
                <a:latin typeface="Arial"/>
                <a:cs typeface="Arial"/>
              </a:rPr>
              <a:t>ИПЦ=147,78%</a:t>
            </a:r>
          </a:p>
        </p:txBody>
      </p:sp>
      <p:sp>
        <p:nvSpPr>
          <p:cNvPr id="19" name="Text Box 114"/>
          <p:cNvSpPr txBox="1">
            <a:spLocks noChangeArrowheads="1"/>
          </p:cNvSpPr>
          <p:nvPr/>
        </p:nvSpPr>
        <p:spPr bwMode="auto">
          <a:xfrm>
            <a:off x="4067944" y="5805264"/>
            <a:ext cx="4549973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Ответ: цены увеличились на 47,78%.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12" grpId="0" autoUpdateAnimBg="0"/>
      <p:bldP spid="17" grpId="0" animBg="1"/>
      <p:bldP spid="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87450"/>
            <a:ext cx="8064896" cy="1143000"/>
          </a:xfrm>
        </p:spPr>
        <p:txBody>
          <a:bodyPr/>
          <a:lstStyle/>
          <a:p>
            <a:pPr indent="568325"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</a:rPr>
              <a:t>Задача.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Если цены на товары и услуги увеличились в среднем за год на 12,5%, а денежный доход увеличился на 8%, как изменился реальный доход?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7000" y="2386013"/>
            <a:ext cx="4511675" cy="7848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 Е Ш Е Н И Е: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ИПЦ   был     -   100%;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11175" y="3425825"/>
            <a:ext cx="55451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ИПЦ  стал   -  112,5%;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66763" y="3843338"/>
            <a:ext cx="667861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Номинальный доход   был   -   100%;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57238" y="4364038"/>
            <a:ext cx="689927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Номинальный доход   стал   -   108%;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760413" y="5062538"/>
            <a:ext cx="35607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Реальный доход =</a:t>
            </a: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3862388" y="32194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3203848" y="4797152"/>
          <a:ext cx="4716463" cy="924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3" imgW="1396800" imgH="419040" progId="">
                  <p:embed/>
                </p:oleObj>
              </mc:Choice>
              <mc:Fallback>
                <p:oleObj name="Формула" r:id="rId3" imgW="1396800" imgH="419040" progId="">
                  <p:embed/>
                  <p:pic>
                    <p:nvPicPr>
                      <p:cNvPr id="0" name="Object 9" descr="Газетная бумаг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797152"/>
                        <a:ext cx="4716463" cy="924371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30213" y="5897563"/>
            <a:ext cx="8390259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реальный доход уменьшился на 4%.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31640" y="260648"/>
            <a:ext cx="6405563" cy="808261"/>
            <a:chOff x="540" y="2794"/>
            <a:chExt cx="4035" cy="546"/>
          </a:xfrm>
        </p:grpSpPr>
        <p:sp>
          <p:nvSpPr>
            <p:cNvPr id="4108" name="Text Box 17"/>
            <p:cNvSpPr txBox="1">
              <a:spLocks noChangeArrowheads="1"/>
            </p:cNvSpPr>
            <p:nvPr/>
          </p:nvSpPr>
          <p:spPr bwMode="auto">
            <a:xfrm>
              <a:off x="540" y="2923"/>
              <a:ext cx="1652" cy="2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/>
                <a:t>Реальный доход = </a:t>
              </a:r>
            </a:p>
          </p:txBody>
        </p:sp>
        <p:sp>
          <p:nvSpPr>
            <p:cNvPr id="4109" name="Line 18"/>
            <p:cNvSpPr>
              <a:spLocks noChangeShapeType="1"/>
            </p:cNvSpPr>
            <p:nvPr/>
          </p:nvSpPr>
          <p:spPr bwMode="auto">
            <a:xfrm>
              <a:off x="2122" y="3048"/>
              <a:ext cx="15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2118" y="2794"/>
              <a:ext cx="185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dirty="0"/>
                <a:t>Номинальный доход</a:t>
              </a:r>
            </a:p>
          </p:txBody>
        </p:sp>
        <p:sp>
          <p:nvSpPr>
            <p:cNvPr id="4111" name="Text Box 20"/>
            <p:cNvSpPr txBox="1">
              <a:spLocks noChangeArrowheads="1"/>
            </p:cNvSpPr>
            <p:nvPr/>
          </p:nvSpPr>
          <p:spPr bwMode="auto">
            <a:xfrm>
              <a:off x="2682" y="3090"/>
              <a:ext cx="72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ИПЦ</a:t>
              </a:r>
            </a:p>
          </p:txBody>
        </p:sp>
        <p:sp>
          <p:nvSpPr>
            <p:cNvPr id="4112" name="Text Box 21"/>
            <p:cNvSpPr txBox="1">
              <a:spLocks noChangeArrowheads="1"/>
            </p:cNvSpPr>
            <p:nvPr/>
          </p:nvSpPr>
          <p:spPr bwMode="auto">
            <a:xfrm>
              <a:off x="3874" y="2902"/>
              <a:ext cx="701" cy="2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/>
                <a:t>*100%</a:t>
              </a:r>
            </a:p>
          </p:txBody>
        </p:sp>
      </p:grpSp>
      <p:pic>
        <p:nvPicPr>
          <p:cNvPr id="17" name="Picture 1" descr="C:\Users\катя\Desktop\076_symbol_banners\63558744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0042"/>
            <a:ext cx="857224" cy="952500"/>
          </a:xfrm>
          <a:prstGeom prst="rect">
            <a:avLst/>
          </a:prstGeom>
          <a:noFill/>
        </p:spPr>
      </p:pic>
      <p:pic>
        <p:nvPicPr>
          <p:cNvPr id="18" name="Picture 1" descr="C:\Users\катя\Desktop\076_symbol_banners\8445278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500042"/>
            <a:ext cx="648000" cy="767368"/>
          </a:xfrm>
          <a:prstGeom prst="rect">
            <a:avLst/>
          </a:prstGeom>
          <a:noFill/>
        </p:spPr>
      </p:pic>
      <p:pic>
        <p:nvPicPr>
          <p:cNvPr id="20" name="Picture 2" descr="C:\Users\катя\Desktop\076_symbol_banners\9978168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348880"/>
            <a:ext cx="3168352" cy="23042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2" grpId="0" autoUpdateAnimBg="0"/>
      <p:bldP spid="43013" grpId="0" autoUpdateAnimBg="0"/>
      <p:bldP spid="43014" grpId="0" autoUpdateAnimBg="0"/>
      <p:bldP spid="43015" grpId="0" autoUpdateAnimBg="0"/>
      <p:bldP spid="43016" grpId="0" autoUpdateAnimBg="0"/>
      <p:bldP spid="430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75" y="165100"/>
            <a:ext cx="8080375" cy="95964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effectLst/>
              </a:rPr>
              <a:t>Увеличьте свои средства</a:t>
            </a:r>
          </a:p>
        </p:txBody>
      </p:sp>
      <p:graphicFrame>
        <p:nvGraphicFramePr>
          <p:cNvPr id="60436" name="Group 20"/>
          <p:cNvGraphicFramePr>
            <a:graphicFrameLocks noGrp="1"/>
          </p:cNvGraphicFramePr>
          <p:nvPr/>
        </p:nvGraphicFramePr>
        <p:xfrm>
          <a:off x="0" y="1484784"/>
          <a:ext cx="9180512" cy="4837332"/>
        </p:xfrm>
        <a:graphic>
          <a:graphicData uri="http://schemas.openxmlformats.org/drawingml/2006/table">
            <a:tbl>
              <a:tblPr/>
              <a:tblGrid>
                <a:gridCol w="4572846"/>
                <a:gridCol w="4607666"/>
              </a:tblGrid>
              <a:tr h="22682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Домохозяйство №1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502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₽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находилось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в банке 1,4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под 19% годовых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Домохозяйство №3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507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₽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находилось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в банке 1,2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под 21% годовых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4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Домохозяйство  №2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515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₽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находилось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в банке 1,3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под 18% годовых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Домохозяйство  №4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489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₽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находилось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в банке 1,5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под 20% годовых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37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0925" y="6430962"/>
            <a:ext cx="473075" cy="427038"/>
          </a:xfrm>
          <a:prstGeom prst="actionButtonHelp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1" descr="C:\Users\катя\Desktop\076_symbol_banners\6355874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57224" cy="952500"/>
          </a:xfrm>
          <a:prstGeom prst="rect">
            <a:avLst/>
          </a:prstGeom>
          <a:noFill/>
        </p:spPr>
      </p:pic>
      <p:pic>
        <p:nvPicPr>
          <p:cNvPr id="6" name="Picture 1" descr="C:\Users\катя\Desktop\076_symbol_banners\8445278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8640"/>
            <a:ext cx="648000" cy="767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 descr="PE01532_"/>
          <p:cNvPicPr>
            <a:picLocks noChangeAspect="1" noChangeArrowheads="1"/>
          </p:cNvPicPr>
          <p:nvPr/>
        </p:nvPicPr>
        <p:blipFill>
          <a:blip r:embed="rId2" cstate="print">
            <a:lum bright="52000" contrast="-58000"/>
          </a:blip>
          <a:srcRect/>
          <a:stretch>
            <a:fillRect/>
          </a:stretch>
        </p:blipFill>
        <p:spPr bwMode="auto">
          <a:xfrm>
            <a:off x="2708003" y="1844823"/>
            <a:ext cx="3376166" cy="2880321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640959" cy="11239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Ваши доходы повысились на:</a:t>
            </a:r>
          </a:p>
        </p:txBody>
      </p:sp>
      <p:graphicFrame>
        <p:nvGraphicFramePr>
          <p:cNvPr id="61463" name="Group 23"/>
          <p:cNvGraphicFramePr>
            <a:graphicFrameLocks noGrp="1"/>
          </p:cNvGraphicFramePr>
          <p:nvPr/>
        </p:nvGraphicFramePr>
        <p:xfrm>
          <a:off x="0" y="1196752"/>
          <a:ext cx="9144000" cy="4495416"/>
        </p:xfrm>
        <a:graphic>
          <a:graphicData uri="http://schemas.openxmlformats.org/drawingml/2006/table">
            <a:tbl>
              <a:tblPr/>
              <a:tblGrid>
                <a:gridCol w="4683226"/>
                <a:gridCol w="4460774"/>
              </a:tblGrid>
              <a:tr h="2247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Домохозяйство №1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635,532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₽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Домохозяйство №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764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₽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Домохозяйство №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635,5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₽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Домохозяйство №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635,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700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₽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27635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Трансферты </a:t>
            </a:r>
            <a:r>
              <a:rPr lang="ru-RU" smtClean="0"/>
              <a:t>– </a:t>
            </a:r>
            <a:r>
              <a:rPr lang="ru-RU" sz="2800" b="1" smtClean="0"/>
              <a:t>доходы, которые не являются платой за произведенные товары или оказанные услуги и не связаны с владением собственностью.</a:t>
            </a:r>
            <a:r>
              <a:rPr lang="ru-RU" smtClean="0"/>
              <a:t> </a:t>
            </a:r>
          </a:p>
        </p:txBody>
      </p:sp>
      <p:sp>
        <p:nvSpPr>
          <p:cNvPr id="2355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438" y="5349875"/>
            <a:ext cx="1157287" cy="776288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6" name="Picture 4" descr="C:\Program Files\Common Files\Microsoft Shared\Clipart\cagcat50\PE0119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3951288" cy="253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79438" y="3055938"/>
            <a:ext cx="4556125" cy="210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Пенсия</a:t>
            </a: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Стипендия</a:t>
            </a: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Пособие на ребенка</a:t>
            </a: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Пособие по безработице и т.д.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748464" cy="329001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Товарная корзина (минимальный потребительский бюджет)– </a:t>
            </a:r>
            <a:r>
              <a:rPr lang="ru-RU" sz="2800" b="1" dirty="0" smtClean="0"/>
              <a:t>набор из наиболее представительных товаров и услуг, удовлетворяющих основные потребности населения.</a:t>
            </a:r>
            <a:endParaRPr lang="ru-RU" b="1" dirty="0" smtClean="0"/>
          </a:p>
        </p:txBody>
      </p:sp>
      <p:sp>
        <p:nvSpPr>
          <p:cNvPr id="24579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1050925" y="5045075"/>
            <a:ext cx="1250950" cy="868363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66325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000" b="1" dirty="0" smtClean="0">
                <a:latin typeface="Times New Roman" pitchFamily="18" charset="0"/>
              </a:rPr>
              <a:t>S=P*(1</a:t>
            </a:r>
            <a:r>
              <a:rPr lang="en-US" sz="8000" b="1" i="1" dirty="0" smtClean="0">
                <a:latin typeface="Times New Roman" pitchFamily="18" charset="0"/>
              </a:rPr>
              <a:t>+i*</a:t>
            </a:r>
            <a:r>
              <a:rPr lang="en-US" sz="8000" b="1" dirty="0" smtClean="0">
                <a:latin typeface="Times New Roman" pitchFamily="18" charset="0"/>
              </a:rPr>
              <a:t>n)</a:t>
            </a:r>
            <a:endParaRPr lang="ru-RU" sz="8000" b="1" dirty="0" smtClean="0">
              <a:latin typeface="Times New Roman" pitchFamily="18" charset="0"/>
            </a:endParaRPr>
          </a:p>
        </p:txBody>
      </p:sp>
      <p:sp>
        <p:nvSpPr>
          <p:cNvPr id="2560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7525" y="5470525"/>
            <a:ext cx="762000" cy="777875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7275" y="2471738"/>
            <a:ext cx="3600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843808" y="2132856"/>
            <a:ext cx="4132486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P=502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₽</a:t>
            </a:r>
            <a:endParaRPr lang="en-US" sz="3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00"/>
                </a:solidFill>
              </a:rPr>
              <a:t>I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=</a:t>
            </a:r>
            <a:r>
              <a:rPr lang="ru-RU" sz="3200" b="1" dirty="0">
                <a:solidFill>
                  <a:srgbClr val="FFFF00"/>
                </a:solidFill>
              </a:rPr>
              <a:t>19%</a:t>
            </a:r>
            <a:endParaRPr lang="en-US" sz="3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n=</a:t>
            </a:r>
            <a:r>
              <a:rPr lang="ru-RU" sz="3200" b="1" dirty="0">
                <a:solidFill>
                  <a:srgbClr val="FFFF00"/>
                </a:solidFill>
              </a:rPr>
              <a:t>1,4 года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187624" y="4581128"/>
            <a:ext cx="7586613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S=502*(1+19/100*1.4)=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635,532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₽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3" grpId="0" autoUpdateAnimBg="0"/>
      <p:bldP spid="6861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004175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u="sng" smtClean="0"/>
              <a:t>Д/З!  Планируемый бюджет на месяц</a:t>
            </a:r>
          </a:p>
        </p:txBody>
      </p:sp>
      <p:graphicFrame>
        <p:nvGraphicFramePr>
          <p:cNvPr id="339003" name="Group 59"/>
          <p:cNvGraphicFramePr>
            <a:graphicFrameLocks noGrp="1"/>
          </p:cNvGraphicFramePr>
          <p:nvPr>
            <p:ph sz="half" idx="1"/>
          </p:nvPr>
        </p:nvGraphicFramePr>
        <p:xfrm>
          <a:off x="179388" y="1052513"/>
          <a:ext cx="8569325" cy="3779520"/>
        </p:xfrm>
        <a:graphic>
          <a:graphicData uri="http://schemas.openxmlformats.org/drawingml/2006/table">
            <a:tbl>
              <a:tblPr/>
              <a:tblGrid>
                <a:gridCol w="4213225"/>
                <a:gridCol w="4356100"/>
              </a:tblGrid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Расходы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Доходы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Постоянные 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Деньги от родителей 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Собственный заработок 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Переменные расходы (перечислите)____________________________________________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Другие доходы (перечислите) 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Всего расходов ______________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Планируемые сбережения _____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Итого (расходы + сбережения)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___________________________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Итого 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995" name="Rectangle 51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5013325"/>
            <a:ext cx="8226425" cy="1844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Проверьте, является ли составленный вами бюджет сбалансированным, т.е. равны ли планируемые расходы планируемым доходам.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Если у вас доходы превысили расходы и возник избыток денежных средств, то равен ли избыток величине планируемых сбережений?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1844824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Бюджет – финансовый план семьи, таблица доходов и расходов, которая характеризует их величину и структуру за определенный промежуток времени.</a:t>
            </a:r>
            <a:endParaRPr lang="ru-RU" sz="3200" b="1" dirty="0"/>
          </a:p>
        </p:txBody>
      </p:sp>
      <p:pic>
        <p:nvPicPr>
          <p:cNvPr id="8" name="Picture 1" descr="C:\Users\катя\Desktop\076_symbol_banners\6355874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57224" cy="952500"/>
          </a:xfrm>
          <a:prstGeom prst="rect">
            <a:avLst/>
          </a:prstGeom>
          <a:noFill/>
        </p:spPr>
      </p:pic>
      <p:pic>
        <p:nvPicPr>
          <p:cNvPr id="9" name="Picture 1" descr="C:\Users\катя\Desktop\076_symbol_banners\8445278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648000" cy="767368"/>
          </a:xfrm>
          <a:prstGeom prst="rect">
            <a:avLst/>
          </a:prstGeom>
          <a:noFill/>
        </p:spPr>
      </p:pic>
      <p:pic>
        <p:nvPicPr>
          <p:cNvPr id="10" name="Picture 1" descr="C:\Users\катя\Desktop\076_symbol_banners\6355874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126" y="260648"/>
            <a:ext cx="857224" cy="952500"/>
          </a:xfrm>
          <a:prstGeom prst="rect">
            <a:avLst/>
          </a:prstGeom>
          <a:noFill/>
        </p:spPr>
      </p:pic>
      <p:pic>
        <p:nvPicPr>
          <p:cNvPr id="11" name="Picture 1" descr="C:\Users\катя\Desktop\076_symbol_banners\8445278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260648"/>
            <a:ext cx="648000" cy="767368"/>
          </a:xfrm>
          <a:prstGeom prst="rect">
            <a:avLst/>
          </a:prstGeom>
          <a:noFill/>
        </p:spPr>
      </p:pic>
      <p:pic>
        <p:nvPicPr>
          <p:cNvPr id="12" name="Picture 1" descr="C:\Users\катя\Desktop\076_symbol_banners\6355874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126" y="5589240"/>
            <a:ext cx="857224" cy="952500"/>
          </a:xfrm>
          <a:prstGeom prst="rect">
            <a:avLst/>
          </a:prstGeom>
          <a:noFill/>
        </p:spPr>
      </p:pic>
      <p:pic>
        <p:nvPicPr>
          <p:cNvPr id="13" name="Picture 1" descr="C:\Users\катя\Desktop\076_symbol_banners\8445278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589240"/>
            <a:ext cx="648000" cy="767368"/>
          </a:xfrm>
          <a:prstGeom prst="rect">
            <a:avLst/>
          </a:prstGeom>
          <a:noFill/>
        </p:spPr>
      </p:pic>
      <p:pic>
        <p:nvPicPr>
          <p:cNvPr id="14" name="Picture 1" descr="C:\Users\катя\Desktop\076_symbol_banners\6355874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5500"/>
            <a:ext cx="857224" cy="952500"/>
          </a:xfrm>
          <a:prstGeom prst="rect">
            <a:avLst/>
          </a:prstGeom>
          <a:noFill/>
        </p:spPr>
      </p:pic>
      <p:pic>
        <p:nvPicPr>
          <p:cNvPr id="15" name="Picture 1" descr="C:\Users\катя\Desktop\076_symbol_banners\8445278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905500"/>
            <a:ext cx="648000" cy="76736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971600" y="465313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Личный бюджет —это план ваших доходов и расходов </a:t>
            </a:r>
          </a:p>
          <a:p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ult-Male-Surprised-Face-LinkedIn-Facebook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r="4611"/>
          <a:stretch/>
        </p:blipFill>
        <p:spPr>
          <a:xfrm>
            <a:off x="7164288" y="1772816"/>
            <a:ext cx="1979712" cy="205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12"/>
          <p:cNvSpPr/>
          <p:nvPr/>
        </p:nvSpPr>
        <p:spPr>
          <a:xfrm>
            <a:off x="381000" y="1290893"/>
            <a:ext cx="8167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>
              <a:spcBef>
                <a:spcPts val="2400"/>
              </a:spcBef>
              <a:buClr>
                <a:srgbClr val="FF0000"/>
              </a:buClr>
              <a:buSzPct val="200000"/>
              <a:buFont typeface="+mj-lt"/>
              <a:buAutoNum type="arabicPeriod"/>
            </a:pPr>
            <a:r>
              <a:rPr lang="ru-RU" sz="2000" b="1" dirty="0" smtClean="0">
                <a:cs typeface="Myriad Pro"/>
              </a:rPr>
              <a:t>Не ведут бюджет вообще.</a:t>
            </a:r>
            <a:endParaRPr lang="en-US" sz="2000" b="1" dirty="0" smtClean="0"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03202"/>
            <a:ext cx="8310434" cy="64070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539750" algn="l"/>
            <a:r>
              <a:rPr lang="ru-RU" sz="2400" b="1" dirty="0" smtClean="0">
                <a:latin typeface="+mj-lt"/>
                <a:cs typeface="Myriad Pro"/>
              </a:rPr>
              <a:t>6 самых распространённых ошибок</a:t>
            </a:r>
            <a:endParaRPr lang="en-GB" sz="2400" b="1" dirty="0">
              <a:latin typeface="+mj-lt"/>
              <a:cs typeface="Myriad Pro"/>
            </a:endParaRPr>
          </a:p>
        </p:txBody>
      </p:sp>
      <p:sp>
        <p:nvSpPr>
          <p:cNvPr id="9" name="Половина рамки 8"/>
          <p:cNvSpPr/>
          <p:nvPr/>
        </p:nvSpPr>
        <p:spPr>
          <a:xfrm>
            <a:off x="381000" y="203200"/>
            <a:ext cx="304800" cy="381000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0800000">
            <a:off x="8386633" y="462909"/>
            <a:ext cx="304800" cy="381000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131824"/>
            <a:ext cx="505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>
              <a:spcBef>
                <a:spcPts val="2400"/>
              </a:spcBef>
              <a:buClr>
                <a:srgbClr val="FF0000"/>
              </a:buClr>
              <a:buSzPct val="200000"/>
              <a:buFont typeface="+mj-lt"/>
              <a:buAutoNum type="arabicPeriod" startAt="2"/>
            </a:pPr>
            <a:r>
              <a:rPr lang="ru-RU" b="1" dirty="0">
                <a:cs typeface="Myriad Pro"/>
              </a:rPr>
              <a:t>Не учитывают сезонные расходы</a:t>
            </a:r>
            <a:r>
              <a:rPr lang="ru-RU" b="1" dirty="0" smtClean="0">
                <a:cs typeface="Myriad Pro"/>
              </a:rPr>
              <a:t>.</a:t>
            </a:r>
            <a:endParaRPr lang="ru-RU" b="1" dirty="0">
              <a:cs typeface="Myriad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190" y="2931717"/>
            <a:ext cx="6822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>
              <a:spcBef>
                <a:spcPts val="2400"/>
              </a:spcBef>
              <a:buClr>
                <a:srgbClr val="FF0000"/>
              </a:buClr>
              <a:buSzPct val="200000"/>
              <a:buFont typeface="+mj-lt"/>
              <a:buAutoNum type="arabicPeriod" startAt="3"/>
            </a:pPr>
            <a:r>
              <a:rPr lang="ru-RU" b="1" dirty="0">
                <a:cs typeface="Myriad Pro"/>
              </a:rPr>
              <a:t>Недооценивают размер «необязательных» трат</a:t>
            </a:r>
            <a:r>
              <a:rPr lang="ru-RU" b="1" dirty="0" smtClean="0">
                <a:cs typeface="Myriad Pro"/>
              </a:rPr>
              <a:t>.</a:t>
            </a:r>
            <a:endParaRPr lang="ru-RU" b="1" dirty="0">
              <a:cs typeface="Myriad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731611"/>
            <a:ext cx="7503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>
              <a:spcBef>
                <a:spcPts val="2400"/>
              </a:spcBef>
              <a:buClr>
                <a:srgbClr val="FF0000"/>
              </a:buClr>
              <a:buSzPct val="200000"/>
              <a:buFont typeface="+mj-lt"/>
              <a:buAutoNum type="arabicPeriod" startAt="4"/>
            </a:pPr>
            <a:r>
              <a:rPr lang="ru-RU" b="1" dirty="0">
                <a:cs typeface="Myriad Pro"/>
              </a:rPr>
              <a:t>Не следят за своим бюджетом на регулярной основе</a:t>
            </a:r>
            <a:r>
              <a:rPr lang="ru-RU" b="1" dirty="0" smtClean="0">
                <a:cs typeface="Myriad Pro"/>
              </a:rPr>
              <a:t>.</a:t>
            </a:r>
            <a:endParaRPr lang="ru-RU" b="1" dirty="0">
              <a:cs typeface="Myriad Pr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690" y="4539756"/>
            <a:ext cx="5179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>
              <a:spcBef>
                <a:spcPts val="2400"/>
              </a:spcBef>
              <a:buClr>
                <a:srgbClr val="FF0000"/>
              </a:buClr>
              <a:buSzPct val="200000"/>
              <a:buFont typeface="+mj-lt"/>
              <a:buAutoNum type="arabicPeriod" startAt="5"/>
            </a:pPr>
            <a:r>
              <a:rPr lang="ru-RU" b="1" dirty="0">
                <a:cs typeface="Myriad Pro"/>
              </a:rPr>
              <a:t>Не создают «резервный фонд</a:t>
            </a:r>
            <a:r>
              <a:rPr lang="ru-RU" b="1" dirty="0" smtClean="0">
                <a:cs typeface="Myriad Pro"/>
              </a:rPr>
              <a:t>».</a:t>
            </a:r>
            <a:endParaRPr lang="ru-RU" b="1" dirty="0">
              <a:cs typeface="Myriad Pr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189" y="5340648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>
              <a:spcBef>
                <a:spcPts val="2400"/>
              </a:spcBef>
              <a:buClr>
                <a:srgbClr val="FF0000"/>
              </a:buClr>
              <a:buSzPct val="200000"/>
              <a:buFont typeface="+mj-lt"/>
              <a:buAutoNum type="arabicPeriod" startAt="6"/>
            </a:pPr>
            <a:r>
              <a:rPr lang="ru-RU" b="1" dirty="0">
                <a:cs typeface="Myriad Pro"/>
              </a:rPr>
              <a:t>Не накапливают на крупные покупки заблаговременно.</a:t>
            </a:r>
          </a:p>
        </p:txBody>
      </p:sp>
      <p:grpSp>
        <p:nvGrpSpPr>
          <p:cNvPr id="12" name="Group 19"/>
          <p:cNvGrpSpPr/>
          <p:nvPr/>
        </p:nvGrpSpPr>
        <p:grpSpPr>
          <a:xfrm>
            <a:off x="7580413" y="117156"/>
            <a:ext cx="609600" cy="812800"/>
            <a:chOff x="2895600" y="3562350"/>
            <a:chExt cx="609600" cy="609600"/>
          </a:xfrm>
        </p:grpSpPr>
        <p:sp>
          <p:nvSpPr>
            <p:cNvPr id="13" name="Oval 20"/>
            <p:cNvSpPr/>
            <p:nvPr/>
          </p:nvSpPr>
          <p:spPr>
            <a:xfrm>
              <a:off x="2895600" y="3562350"/>
              <a:ext cx="609600" cy="6096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1" descr="Macintosh HD:Users:misha:Desktop:af6660e1-e523-4c8e-8d87-8216549746e8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91" b="8730"/>
            <a:stretch/>
          </p:blipFill>
          <p:spPr bwMode="auto">
            <a:xfrm>
              <a:off x="2984130" y="3687874"/>
              <a:ext cx="444870" cy="3295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3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5102E-6 C -0.01511 -0.02903 -0.06823 -0.05775 -0.08664 -0.05775 C -0.20365 -0.05775 -0.32396 0.39716 -0.32396 0.85207 C -0.32396 0.62261 -0.3842 0.39716 -0.44098 0.39716 C -0.50139 0.39716 -0.55816 0.6257 -0.55816 0.85207 C -0.55816 0.73904 -0.5882 0.62261 -0.61841 0.62261 C -0.64861 0.62261 -0.67848 0.73503 -0.67848 0.85207 C -0.67848 0.7934 -0.69358 0.73904 -0.70868 0.73904 C -0.72361 0.73904 -0.73872 0.79772 -0.73872 0.85207 C -0.73872 0.82243 -0.74653 0.7934 -0.75382 0.7934 C -0.75782 0.7934 -0.76893 0.82243 -0.76893 0.85207 C -0.76893 0.83694 -0.77275 0.82243 -0.77674 0.82243 C -0.77674 0.81903 -0.78455 0.83694 -0.78455 0.85207 C -0.78455 0.84497 -0.78455 0.83694 -0.78855 0.83694 C -0.78855 0.84034 -0.79254 0.84374 -0.79254 0.85207 C -0.79254 0.84837 -0.79254 0.84497 -0.79254 0.84034 C -0.79636 0.84034 -0.79636 0.84374 -0.79636 0.84744 C -0.80035 0.84744 -0.80035 0.84374 -0.80035 0.84034 C -0.804 0.84034 -0.804 0.84374 -0.804 0.84744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39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>
            <a:spLocks/>
          </p:cNvSpPr>
          <p:nvPr/>
        </p:nvSpPr>
        <p:spPr>
          <a:xfrm>
            <a:off x="35496" y="8597670"/>
            <a:ext cx="2133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94AAEA-EAD0-724B-8919-032D8996654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3225" r="36605" b="2501"/>
          <a:stretch/>
        </p:blipFill>
        <p:spPr bwMode="auto">
          <a:xfrm>
            <a:off x="827584" y="1307447"/>
            <a:ext cx="4670556" cy="46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803" y="6017263"/>
            <a:ext cx="85138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Опрос: «Ведет ли ваша семья письменный </a:t>
            </a:r>
            <a:r>
              <a:rPr lang="ru-RU" sz="1200" i="1" dirty="0"/>
              <a:t>учет доходов и расходов семьи</a:t>
            </a:r>
            <a:r>
              <a:rPr lang="ru-RU" sz="1200" i="1" dirty="0" smtClean="0"/>
              <a:t>?»</a:t>
            </a:r>
            <a:endParaRPr lang="ru-RU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24901" y="1384907"/>
            <a:ext cx="17828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Затрудняюсь ответить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988840"/>
            <a:ext cx="1782888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Нет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8462" y="2720282"/>
            <a:ext cx="1782888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Нет, </a:t>
            </a:r>
          </a:p>
          <a:p>
            <a:r>
              <a:rPr lang="ru-RU" sz="1600" b="1" dirty="0" smtClean="0"/>
              <a:t>но мне известно сколько денег поступило и сколько потрачено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8462" y="4648202"/>
            <a:ext cx="1782888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Да,</a:t>
            </a:r>
          </a:p>
          <a:p>
            <a:r>
              <a:rPr lang="ru-RU" sz="1600" b="1" dirty="0" smtClean="0"/>
              <a:t>но не все фиксируется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0827" y="6464055"/>
            <a:ext cx="4191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Эффективное </a:t>
            </a:r>
            <a:r>
              <a:rPr lang="ru-RU" sz="800" b="1" dirty="0" smtClean="0"/>
              <a:t>управление личным </a:t>
            </a:r>
            <a:r>
              <a:rPr lang="ru-RU" sz="800" b="1" dirty="0"/>
              <a:t>и семейным </a:t>
            </a:r>
            <a:r>
              <a:rPr lang="ru-RU" sz="800" b="1" dirty="0" smtClean="0"/>
              <a:t>бюджетом</a:t>
            </a:r>
            <a:r>
              <a:rPr lang="en-US" sz="800" b="1" dirty="0" smtClean="0"/>
              <a:t> </a:t>
            </a:r>
            <a:endParaRPr lang="ru-RU" sz="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9534" y="685802"/>
            <a:ext cx="7173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cs typeface="Myriad Pro"/>
              </a:rPr>
              <a:t>Большинство семей не ведет бюджет</a:t>
            </a:r>
            <a:endParaRPr lang="ru-RU" sz="2400" b="1" dirty="0"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1136" y="86772"/>
            <a:ext cx="8310434" cy="64070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539750" algn="l"/>
            <a:r>
              <a:rPr lang="ru-RU" b="1" dirty="0">
                <a:latin typeface="+mj-lt"/>
                <a:cs typeface="Myriad Pro"/>
              </a:rPr>
              <a:t>Знаете</a:t>
            </a:r>
            <a:r>
              <a:rPr lang="ru-RU" b="1" dirty="0" smtClean="0">
                <a:latin typeface="+mj-lt"/>
                <a:cs typeface="Myriad Pro"/>
              </a:rPr>
              <a:t> </a:t>
            </a:r>
            <a:r>
              <a:rPr lang="ru-RU" b="1" dirty="0">
                <a:latin typeface="+mj-lt"/>
                <a:cs typeface="Myriad Pro"/>
              </a:rPr>
              <a:t>ли</a:t>
            </a:r>
            <a:r>
              <a:rPr lang="ru-RU" b="1" dirty="0" smtClean="0">
                <a:latin typeface="+mj-lt"/>
                <a:cs typeface="Myriad Pro"/>
              </a:rPr>
              <a:t> </a:t>
            </a:r>
            <a:r>
              <a:rPr lang="ru-RU" b="1" dirty="0">
                <a:latin typeface="+mj-lt"/>
                <a:cs typeface="Myriad Pro"/>
              </a:rPr>
              <a:t>Вы, </a:t>
            </a:r>
            <a:r>
              <a:rPr lang="ru-RU" b="1" dirty="0" smtClean="0">
                <a:latin typeface="+mj-lt"/>
                <a:cs typeface="Myriad Pro"/>
              </a:rPr>
              <a:t>что в России </a:t>
            </a:r>
            <a:r>
              <a:rPr lang="en-GB" b="1" dirty="0" smtClean="0">
                <a:latin typeface="+mj-lt"/>
                <a:cs typeface="Myriad Pro"/>
              </a:rPr>
              <a:t> </a:t>
            </a:r>
            <a:r>
              <a:rPr lang="en-GB" b="1" dirty="0">
                <a:latin typeface="+mj-lt"/>
                <a:cs typeface="Myriad Pro"/>
              </a:rPr>
              <a:t>...</a:t>
            </a:r>
          </a:p>
        </p:txBody>
      </p:sp>
      <p:sp>
        <p:nvSpPr>
          <p:cNvPr id="16" name="Половина рамки 15"/>
          <p:cNvSpPr/>
          <p:nvPr/>
        </p:nvSpPr>
        <p:spPr>
          <a:xfrm>
            <a:off x="332575" y="142036"/>
            <a:ext cx="304800" cy="381000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0800000">
            <a:off x="7596336" y="692696"/>
            <a:ext cx="304800" cy="381000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8"/>
          <p:cNvSpPr/>
          <p:nvPr/>
        </p:nvSpPr>
        <p:spPr>
          <a:xfrm>
            <a:off x="381000" y="6499616"/>
            <a:ext cx="8007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Myriad Pro"/>
              </a:rPr>
              <a:t>*</a:t>
            </a:r>
            <a:r>
              <a:rPr lang="ru-RU" sz="800" b="1" i="1" dirty="0" smtClean="0">
                <a:latin typeface="+mj-lt"/>
                <a:cs typeface="Myriad Pro"/>
              </a:rPr>
              <a:t>Мониторинг финансового поведения населения  НИУ ВШЭ, 2014 год</a:t>
            </a:r>
          </a:p>
        </p:txBody>
      </p:sp>
    </p:spTree>
    <p:extLst>
      <p:ext uri="{BB962C8B-B14F-4D97-AF65-F5344CB8AC3E}">
        <p14:creationId xmlns:p14="http://schemas.microsoft.com/office/powerpoint/2010/main" val="29503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22758"/>
          <a:stretch/>
        </p:blipFill>
        <p:spPr>
          <a:xfrm>
            <a:off x="971600" y="2132856"/>
            <a:ext cx="6984776" cy="4464495"/>
          </a:xfrm>
          <a:prstGeom prst="rect">
            <a:avLst/>
          </a:prstGeom>
        </p:spPr>
      </p:pic>
      <p:sp>
        <p:nvSpPr>
          <p:cNvPr id="5" name="Половина рамки 4"/>
          <p:cNvSpPr/>
          <p:nvPr/>
        </p:nvSpPr>
        <p:spPr>
          <a:xfrm>
            <a:off x="755576" y="188640"/>
            <a:ext cx="304800" cy="381000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0800000">
            <a:off x="7524328" y="1412776"/>
            <a:ext cx="304800" cy="381000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8640"/>
            <a:ext cx="763284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u="sng" dirty="0"/>
              <a:t>Бюджет позволяет:</a:t>
            </a:r>
          </a:p>
          <a:p>
            <a:pPr marL="285750" indent="-285750" fontAlgn="base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контролировать движение денег, </a:t>
            </a:r>
          </a:p>
          <a:p>
            <a:pPr marL="285750" indent="-285750" fontAlgn="base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минимизировать необдуманные траты, </a:t>
            </a:r>
          </a:p>
          <a:p>
            <a:pPr marL="285750" indent="-285750" fontAlgn="base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достигать поставленных </a:t>
            </a:r>
            <a:r>
              <a:rPr lang="ru-RU" sz="2400" b="1" dirty="0" smtClean="0"/>
              <a:t>целей.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009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1844677"/>
            <a:ext cx="2195736" cy="914400"/>
            <a:chOff x="480" y="705"/>
            <a:chExt cx="1008" cy="576"/>
          </a:xfrm>
        </p:grpSpPr>
        <p:sp>
          <p:nvSpPr>
            <p:cNvPr id="18462" name="AutoShape 22"/>
            <p:cNvSpPr>
              <a:spLocks noChangeArrowheads="1"/>
            </p:cNvSpPr>
            <p:nvPr/>
          </p:nvSpPr>
          <p:spPr bwMode="auto">
            <a:xfrm>
              <a:off x="480" y="705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Text Box 23"/>
            <p:cNvSpPr txBox="1">
              <a:spLocks noChangeArrowheads="1"/>
            </p:cNvSpPr>
            <p:nvPr/>
          </p:nvSpPr>
          <p:spPr bwMode="auto">
            <a:xfrm>
              <a:off x="629" y="841"/>
              <a:ext cx="73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 smtClean="0">
                  <a:solidFill>
                    <a:schemeClr val="bg2"/>
                  </a:solidFill>
                </a:rPr>
                <a:t>Заработная </a:t>
              </a:r>
              <a:r>
                <a:rPr lang="ru-RU" sz="1600" b="1" dirty="0">
                  <a:solidFill>
                    <a:schemeClr val="bg2"/>
                  </a:solidFill>
                </a:rPr>
                <a:t>плата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3356992"/>
            <a:ext cx="2160240" cy="914400"/>
            <a:chOff x="279" y="2580"/>
            <a:chExt cx="1008" cy="576"/>
          </a:xfrm>
        </p:grpSpPr>
        <p:sp>
          <p:nvSpPr>
            <p:cNvPr id="18460" name="AutoShape 26"/>
            <p:cNvSpPr>
              <a:spLocks noChangeArrowheads="1"/>
            </p:cNvSpPr>
            <p:nvPr/>
          </p:nvSpPr>
          <p:spPr bwMode="auto">
            <a:xfrm>
              <a:off x="279" y="2580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313" y="2580"/>
              <a:ext cx="876" cy="4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>
                  <a:solidFill>
                    <a:schemeClr val="bg2"/>
                  </a:solidFill>
                </a:rPr>
                <a:t>Доход от </a:t>
              </a:r>
              <a:endParaRPr lang="ru-RU" sz="1600" b="1" dirty="0" smtClean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1600" b="1" dirty="0" smtClean="0">
                  <a:solidFill>
                    <a:schemeClr val="bg2"/>
                  </a:solidFill>
                </a:rPr>
                <a:t>собственности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683568" y="5085184"/>
            <a:ext cx="2520280" cy="914400"/>
            <a:chOff x="1018" y="3422"/>
            <a:chExt cx="1008" cy="576"/>
          </a:xfrm>
        </p:grpSpPr>
        <p:sp>
          <p:nvSpPr>
            <p:cNvPr id="18458" name="AutoShape 29"/>
            <p:cNvSpPr>
              <a:spLocks noChangeArrowheads="1"/>
            </p:cNvSpPr>
            <p:nvPr/>
          </p:nvSpPr>
          <p:spPr bwMode="auto">
            <a:xfrm>
              <a:off x="1018" y="3422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Text Box 30"/>
            <p:cNvSpPr txBox="1">
              <a:spLocks noChangeArrowheads="1"/>
            </p:cNvSpPr>
            <p:nvPr/>
          </p:nvSpPr>
          <p:spPr bwMode="auto">
            <a:xfrm>
              <a:off x="1133" y="3529"/>
              <a:ext cx="78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 smtClean="0">
                  <a:solidFill>
                    <a:schemeClr val="bg2"/>
                  </a:solidFill>
                </a:rPr>
                <a:t>Социальные трансферты 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948264" y="1862139"/>
            <a:ext cx="2195736" cy="914400"/>
            <a:chOff x="4503" y="1173"/>
            <a:chExt cx="1008" cy="576"/>
          </a:xfrm>
        </p:grpSpPr>
        <p:sp>
          <p:nvSpPr>
            <p:cNvPr id="18456" name="AutoShape 32"/>
            <p:cNvSpPr>
              <a:spLocks noChangeArrowheads="1"/>
            </p:cNvSpPr>
            <p:nvPr/>
          </p:nvSpPr>
          <p:spPr bwMode="auto">
            <a:xfrm>
              <a:off x="4503" y="1173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4602" y="1253"/>
              <a:ext cx="81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>
                  <a:solidFill>
                    <a:schemeClr val="bg2"/>
                  </a:solidFill>
                </a:rPr>
                <a:t>Доходы от </a:t>
              </a:r>
              <a:r>
                <a:rPr lang="ru-RU" sz="1600" b="1" dirty="0" smtClean="0">
                  <a:solidFill>
                    <a:schemeClr val="bg2"/>
                  </a:solidFill>
                </a:rPr>
                <a:t>сбережений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6300192" y="3429000"/>
            <a:ext cx="2843808" cy="1008112"/>
            <a:chOff x="4314" y="2376"/>
            <a:chExt cx="1008" cy="576"/>
          </a:xfrm>
        </p:grpSpPr>
        <p:sp>
          <p:nvSpPr>
            <p:cNvPr id="18454" name="AutoShape 35"/>
            <p:cNvSpPr>
              <a:spLocks noChangeArrowheads="1"/>
            </p:cNvSpPr>
            <p:nvPr/>
          </p:nvSpPr>
          <p:spPr bwMode="auto">
            <a:xfrm>
              <a:off x="4314" y="2376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5" name="Text Box 36"/>
            <p:cNvSpPr txBox="1">
              <a:spLocks noChangeArrowheads="1"/>
            </p:cNvSpPr>
            <p:nvPr/>
          </p:nvSpPr>
          <p:spPr bwMode="auto">
            <a:xfrm>
              <a:off x="4340" y="2417"/>
              <a:ext cx="944" cy="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>
                  <a:solidFill>
                    <a:schemeClr val="bg2"/>
                  </a:solidFill>
                </a:rPr>
                <a:t>Доход от </a:t>
              </a:r>
              <a:r>
                <a:rPr lang="ru-RU" sz="1600" b="1" dirty="0" smtClean="0">
                  <a:solidFill>
                    <a:schemeClr val="bg2"/>
                  </a:solidFill>
                </a:rPr>
                <a:t>предпринимательской </a:t>
              </a:r>
              <a:r>
                <a:rPr lang="ru-RU" sz="1600" b="1" dirty="0">
                  <a:solidFill>
                    <a:schemeClr val="bg2"/>
                  </a:solidFill>
                </a:rPr>
                <a:t>деятельности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724128" y="5085184"/>
            <a:ext cx="2736304" cy="936104"/>
            <a:chOff x="480" y="720"/>
            <a:chExt cx="1008" cy="576"/>
          </a:xfrm>
        </p:grpSpPr>
        <p:sp>
          <p:nvSpPr>
            <p:cNvPr id="18452" name="AutoShape 38"/>
            <p:cNvSpPr>
              <a:spLocks noChangeArrowheads="1"/>
            </p:cNvSpPr>
            <p:nvPr/>
          </p:nvSpPr>
          <p:spPr bwMode="auto">
            <a:xfrm>
              <a:off x="480" y="720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3" name="Text Box 39"/>
            <p:cNvSpPr txBox="1">
              <a:spLocks noChangeArrowheads="1"/>
            </p:cNvSpPr>
            <p:nvPr/>
          </p:nvSpPr>
          <p:spPr bwMode="auto">
            <a:xfrm>
              <a:off x="606" y="833"/>
              <a:ext cx="759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>
                  <a:solidFill>
                    <a:schemeClr val="bg2"/>
                  </a:solidFill>
                </a:rPr>
                <a:t>Доход в виде благ</a:t>
              </a:r>
            </a:p>
          </p:txBody>
        </p:sp>
      </p:grpSp>
      <p:sp>
        <p:nvSpPr>
          <p:cNvPr id="7216" name="Line 48"/>
          <p:cNvSpPr>
            <a:spLocks noChangeShapeType="1"/>
          </p:cNvSpPr>
          <p:nvPr/>
        </p:nvSpPr>
        <p:spPr bwMode="auto">
          <a:xfrm flipH="1">
            <a:off x="2267744" y="2348880"/>
            <a:ext cx="762000" cy="15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 flipH="1">
            <a:off x="2195736" y="3429000"/>
            <a:ext cx="792088" cy="28803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H="1">
            <a:off x="2600325" y="4570413"/>
            <a:ext cx="731838" cy="4905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5364088" y="4653137"/>
            <a:ext cx="648072" cy="50405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5652120" y="3429000"/>
            <a:ext cx="720080" cy="360039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5940152" y="2348880"/>
            <a:ext cx="852488" cy="158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2" name="Picture 1" descr="C:\Users\катя\Desktop\076_symbol_banners\6355874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857224" cy="952500"/>
          </a:xfrm>
          <a:prstGeom prst="rect">
            <a:avLst/>
          </a:prstGeom>
          <a:noFill/>
        </p:spPr>
      </p:pic>
      <p:pic>
        <p:nvPicPr>
          <p:cNvPr id="33" name="Picture 1" descr="C:\Users\катя\Desktop\076_symbol_banners\8445278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648000" cy="767368"/>
          </a:xfrm>
          <a:prstGeom prst="rect">
            <a:avLst/>
          </a:prstGeom>
          <a:noFill/>
        </p:spPr>
      </p:pic>
      <p:pic>
        <p:nvPicPr>
          <p:cNvPr id="35" name="Picture 6" descr="kakie-knigi-nughno-chit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412776"/>
            <a:ext cx="3456384" cy="34563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6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696" y="6165304"/>
            <a:ext cx="288925" cy="320675"/>
          </a:xfrm>
          <a:prstGeom prst="actionButtonInformation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>
            <a:off x="1547664" y="260648"/>
            <a:ext cx="6480720" cy="1296144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4992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u="sng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Белкиных-Смирновых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6" grpId="0" animBg="1"/>
      <p:bldP spid="7217" grpId="0" animBg="1"/>
      <p:bldP spid="7218" grpId="0" animBg="1"/>
      <p:bldP spid="7219" grpId="0" animBg="1"/>
      <p:bldP spid="7220" grpId="0" animBg="1"/>
      <p:bldP spid="7221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Семейные расходы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2144713" y="1660525"/>
            <a:ext cx="1554162" cy="1082675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191125" y="1681163"/>
            <a:ext cx="1570038" cy="1082675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733425" y="2908300"/>
            <a:ext cx="3295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обязательные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5251450" y="3060700"/>
            <a:ext cx="3295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произвольные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33363" y="4197350"/>
            <a:ext cx="1585912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Товарная корзина</a:t>
            </a:r>
          </a:p>
        </p:txBody>
      </p:sp>
      <p:sp>
        <p:nvSpPr>
          <p:cNvPr id="9231" name="AutoShape 15"/>
          <p:cNvSpPr>
            <a:spLocks/>
          </p:cNvSpPr>
          <p:nvPr/>
        </p:nvSpPr>
        <p:spPr bwMode="auto">
          <a:xfrm>
            <a:off x="1727200" y="3692525"/>
            <a:ext cx="122238" cy="2179638"/>
          </a:xfrm>
          <a:prstGeom prst="leftBrace">
            <a:avLst>
              <a:gd name="adj1" fmla="val 148592"/>
              <a:gd name="adj2" fmla="val 50690"/>
            </a:avLst>
          </a:prstGeom>
          <a:noFill/>
          <a:ln w="5715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1905000" y="3913188"/>
            <a:ext cx="3035300" cy="186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питание</a:t>
            </a:r>
          </a:p>
          <a:p>
            <a:pPr algn="ctr"/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квартплата</a:t>
            </a:r>
            <a:endParaRPr lang="ru-RU" sz="2000" b="1" kern="10" dirty="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latin typeface="Arial"/>
              <a:cs typeface="Arial"/>
            </a:endParaRPr>
          </a:p>
          <a:p>
            <a:pPr algn="ctr"/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коммун. услуги</a:t>
            </a:r>
          </a:p>
          <a:p>
            <a:pPr algn="ctr"/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одежда</a:t>
            </a:r>
          </a:p>
          <a:p>
            <a:pPr algn="ctr"/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транспорт</a:t>
            </a:r>
          </a:p>
        </p:txBody>
      </p:sp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>
            <a:off x="5634038" y="3876675"/>
            <a:ext cx="2909887" cy="189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культурно-бытовые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расходы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мебель</a:t>
            </a:r>
          </a:p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быт.техника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и т.д.</a:t>
            </a:r>
          </a:p>
        </p:txBody>
      </p:sp>
      <p:pic>
        <p:nvPicPr>
          <p:cNvPr id="12" name="Picture 1" descr="C:\Users\катя\Desktop\076_symbol_banners\6355874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357166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1" descr="C:\Users\катя\Desktop\076_symbol_banners\8445278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290"/>
            <a:ext cx="723900" cy="857250"/>
          </a:xfrm>
          <a:prstGeom prst="rect">
            <a:avLst/>
          </a:prstGeom>
          <a:noFill/>
        </p:spPr>
      </p:pic>
      <p:sp>
        <p:nvSpPr>
          <p:cNvPr id="1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5181600"/>
            <a:ext cx="288925" cy="320675"/>
          </a:xfrm>
          <a:prstGeom prst="actionButtonInformation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4" grpId="0" animBg="1"/>
      <p:bldP spid="9225" grpId="0" animBg="1"/>
      <p:bldP spid="9226" grpId="0" animBg="1"/>
      <p:bldP spid="9227" grpId="0" animBg="1"/>
      <p:bldP spid="9230" grpId="0" autoUpdateAnimBg="0"/>
      <p:bldP spid="9231" grpId="0" animBg="1"/>
      <p:bldP spid="9232" grpId="0" animBg="1"/>
      <p:bldP spid="923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12725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Структура расходов семьи (в месяц)</a:t>
            </a:r>
          </a:p>
        </p:txBody>
      </p:sp>
      <p:graphicFrame>
        <p:nvGraphicFramePr>
          <p:cNvPr id="64640" name="Group 128"/>
          <p:cNvGraphicFramePr>
            <a:graphicFrameLocks noGrp="1"/>
          </p:cNvGraphicFramePr>
          <p:nvPr/>
        </p:nvGraphicFramePr>
        <p:xfrm>
          <a:off x="0" y="1556794"/>
          <a:ext cx="9143999" cy="48245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7704"/>
                <a:gridCol w="1750236"/>
                <a:gridCol w="1828119"/>
                <a:gridCol w="1829822"/>
                <a:gridCol w="1828118"/>
              </a:tblGrid>
              <a:tr h="4977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Статьи расходов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 месяц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 месяц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руб.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руб.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497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Питание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4000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5400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497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Одежда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1297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16,2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2625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17,5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67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Коммун. услуги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490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6,1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1530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10,2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497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Культ. быт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693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8,6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1245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8,5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497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Налоги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844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10,5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1950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67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Прочие расходы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676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8,6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2220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14,8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497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Всего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8000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15030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83568" y="188640"/>
          <a:ext cx="7992887" cy="384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иаграмма" r:id="rId4" imgW="6095951" imgH="4067327" progId="MSGraph.Chart.8">
                  <p:embed followColorScheme="full"/>
                </p:oleObj>
              </mc:Choice>
              <mc:Fallback>
                <p:oleObj name="Диаграмма" r:id="rId4" imgW="6095951" imgH="4067327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8640"/>
                        <a:ext cx="7992887" cy="3848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75048" y="4293096"/>
            <a:ext cx="8568952" cy="154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ru-RU" b="1" dirty="0" smtClean="0"/>
              <a:t>     С </a:t>
            </a:r>
            <a:r>
              <a:rPr lang="ru-RU" b="1" dirty="0"/>
              <a:t>ростом дохода семьи структура расходов меняется: удельный вес расходов на питание снижается, доля расходов на одежду, отопление и жилище остается на прежнем уровне, а удельный вес расходов на удовлетворение культурных потребностей увеличивается.</a:t>
            </a:r>
          </a:p>
        </p:txBody>
      </p:sp>
      <p:sp>
        <p:nvSpPr>
          <p:cNvPr id="11341" name="Rectangle 77"/>
          <p:cNvSpPr>
            <a:spLocks noGrp="1" noChangeArrowheads="1"/>
          </p:cNvSpPr>
          <p:nvPr>
            <p:ph type="title"/>
          </p:nvPr>
        </p:nvSpPr>
        <p:spPr>
          <a:xfrm>
            <a:off x="1619672" y="3501008"/>
            <a:ext cx="4178300" cy="7318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Закон </a:t>
            </a:r>
            <a:r>
              <a:rPr lang="ru-RU" dirty="0" err="1" smtClean="0">
                <a:solidFill>
                  <a:srgbClr val="FFFF00"/>
                </a:solidFill>
              </a:rPr>
              <a:t>Энгеля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029" name="AutoShape 7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156325"/>
            <a:ext cx="655638" cy="4572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1" descr="C:\Users\катя\Desktop\076_symbol_banners\9856370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589240"/>
            <a:ext cx="2448272" cy="998422"/>
          </a:xfrm>
          <a:prstGeom prst="rect">
            <a:avLst/>
          </a:prstGeom>
          <a:noFill/>
        </p:spPr>
      </p:pic>
      <p:pic>
        <p:nvPicPr>
          <p:cNvPr id="7" name="Picture 1" descr="C:\Users\катя\Desktop\076_symbol_banners\9856370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877272"/>
            <a:ext cx="2376264" cy="980728"/>
          </a:xfrm>
          <a:prstGeom prst="rect">
            <a:avLst/>
          </a:prstGeom>
          <a:noFill/>
        </p:spPr>
      </p:pic>
      <p:pic>
        <p:nvPicPr>
          <p:cNvPr id="8" name="Picture 1" descr="C:\Users\катя\Desktop\076_symbol_banners\9856370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5445224"/>
            <a:ext cx="1944216" cy="926414"/>
          </a:xfrm>
          <a:prstGeom prst="rect">
            <a:avLst/>
          </a:prstGeom>
          <a:noFill/>
        </p:spPr>
      </p:pic>
      <p:pic>
        <p:nvPicPr>
          <p:cNvPr id="9" name="Picture 20" descr="C:\Users\катя\Desktop\076_symbol_banners\82992497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1024294" cy="177281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492896"/>
            <a:ext cx="187220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271" grpId="0" bld="category"/>
      <p:bldP spid="11272" grpId="0" autoUpdateAnimBg="0"/>
      <p:bldP spid="11341" grpId="0" autoUpdateAnimBg="0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913</Words>
  <Application>Microsoft Office PowerPoint</Application>
  <PresentationFormat>Экран (4:3)</PresentationFormat>
  <Paragraphs>242</Paragraphs>
  <Slides>19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Myriad Pro</vt:lpstr>
      <vt:lpstr>Tahoma</vt:lpstr>
      <vt:lpstr>Times New Roman</vt:lpstr>
      <vt:lpstr>Wingdings</vt:lpstr>
      <vt:lpstr>Shimmer</vt:lpstr>
      <vt:lpstr>Диаграмма</vt:lpstr>
      <vt:lpstr>Формула</vt:lpstr>
      <vt:lpstr>Личный и семейный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Семейные расходы</vt:lpstr>
      <vt:lpstr>Структура расходов семьи (в месяц)</vt:lpstr>
      <vt:lpstr>Закон Энгеля</vt:lpstr>
      <vt:lpstr>Зависимость между доходами и расходами семьи</vt:lpstr>
      <vt:lpstr>Индекс  потребительских  цен</vt:lpstr>
      <vt:lpstr>Задача. В стране А. потребляется только 4 вида товаров, указанных в таблице. Используя данные таблицы, рассчитайте ИПЦ.</vt:lpstr>
      <vt:lpstr>Задача. Если цены на товары и услуги увеличились в среднем за год на 12,5%, а денежный доход увеличился на 8%, как изменился реальный доход?</vt:lpstr>
      <vt:lpstr>Увеличьте свои средства</vt:lpstr>
      <vt:lpstr>Ваши доходы повысились на:</vt:lpstr>
      <vt:lpstr>Трансферты – доходы, которые не являются платой за произведенные товары или оказанные услуги и не связаны с владением собственностью. </vt:lpstr>
      <vt:lpstr>Товарная корзина (минимальный потребительский бюджет)– набор из наиболее представительных товаров и услуг, удовлетворяющих основные потребности населения.</vt:lpstr>
      <vt:lpstr>S=P*(1+i*n)</vt:lpstr>
      <vt:lpstr>Д/З!  Планируемый бюджет на месяц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Личный и семейный бюджет</dc:title>
  <dc:creator>катя</dc:creator>
  <cp:lastModifiedBy>Пользователь</cp:lastModifiedBy>
  <cp:revision>38</cp:revision>
  <dcterms:created xsi:type="dcterms:W3CDTF">2018-10-23T16:37:33Z</dcterms:created>
  <dcterms:modified xsi:type="dcterms:W3CDTF">2018-10-24T19:46:51Z</dcterms:modified>
</cp:coreProperties>
</file>