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89" r:id="rId4"/>
    <p:sldId id="280" r:id="rId5"/>
    <p:sldId id="259" r:id="rId6"/>
    <p:sldId id="260" r:id="rId7"/>
    <p:sldId id="261" r:id="rId8"/>
    <p:sldId id="262" r:id="rId9"/>
    <p:sldId id="263" r:id="rId10"/>
    <p:sldId id="265" r:id="rId11"/>
    <p:sldId id="288" r:id="rId12"/>
    <p:sldId id="264" r:id="rId13"/>
    <p:sldId id="291" r:id="rId14"/>
    <p:sldId id="293" r:id="rId15"/>
    <p:sldId id="292" r:id="rId16"/>
    <p:sldId id="294" r:id="rId17"/>
    <p:sldId id="295" r:id="rId18"/>
    <p:sldId id="296" r:id="rId19"/>
    <p:sldId id="298" r:id="rId20"/>
    <p:sldId id="266" r:id="rId21"/>
    <p:sldId id="267" r:id="rId22"/>
    <p:sldId id="299" r:id="rId23"/>
    <p:sldId id="270" r:id="rId24"/>
    <p:sldId id="271" r:id="rId25"/>
    <p:sldId id="277" r:id="rId26"/>
    <p:sldId id="272" r:id="rId27"/>
    <p:sldId id="274" r:id="rId28"/>
    <p:sldId id="275" r:id="rId29"/>
    <p:sldId id="276" r:id="rId30"/>
    <p:sldId id="278" r:id="rId31"/>
    <p:sldId id="273" r:id="rId32"/>
    <p:sldId id="301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87;&#1088;&#1080;&#1083;&#1086;&#1078;&#1077;&#1085;&#1080;&#1077;/&#1073;&#1086;&#1088;&#1090;&#1086;&#1074;&#1086;&#1081;%20&#1078;&#1091;&#1088;&#1085;&#1072;&#1083;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80;&#1083;&#1086;&#1078;&#1077;&#1085;&#1080;&#1077;/&#1076;&#1077;&#1083;&#1072;&#1077;&#1084;%20&#1088;&#1072;&#1082;&#1077;&#1090;&#1091;%20&#1089;&#1074;&#1086;&#1080;&#1084;&#1080;%20&#1088;&#1091;&#1082;&#1072;&#1084;&#1080;.docx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80;&#1083;&#1086;&#1078;&#1077;&#1085;&#1080;&#1077;/&#1047;&#1074;&#1077;&#1079;&#1076;&#1099;%20&#1080;%20&#1089;&#1086;&#1079;&#1074;&#1077;&#1079;&#1076;&#1080;&#1103;.ppt" TargetMode="External"/><Relationship Id="rId7" Type="http://schemas.openxmlformats.org/officeDocument/2006/relationships/image" Target="../media/image12.jpeg"/><Relationship Id="rId2" Type="http://schemas.openxmlformats.org/officeDocument/2006/relationships/hyperlink" Target="&#1087;&#1088;&#1080;&#1083;&#1086;&#1078;&#1077;&#1085;&#1080;&#1077;/&#1087;&#1083;&#1072;&#1085;&#1077;&#1090;&#1099;%20&#1089;&#1086;&#1083;&#1085;&#1077;&#1095;&#1085;&#1086;&#1081;%20&#1089;&#1080;&#1089;&#1090;&#1077;&#1084;&#1099;.rar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hyperlink" Target="&#1087;&#1088;&#1080;&#1083;&#1086;&#1078;&#1077;&#1085;&#1080;&#1077;/&#1083;&#1072;&#1073;&#1086;&#1088;&#1072;&#1090;&#1086;&#1088;&#1080;&#1080;%20&#1080;&#1089;&#1089;&#1083;&#1077;&#1076;&#1086;&#1074;&#1072;&#1085;&#1080;&#1103;%20&#1079;&#1074;&#1077;&#1079;&#1076;%20&#1080;%20&#1087;&#1083;&#1072;&#1085;&#1077;&#1090;.doc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&#1087;&#1088;&#1080;&#1083;&#1086;&#1078;&#1077;&#1085;&#1080;&#1077;/&#1089;&#1074;&#1086;&#1103;%20&#1080;&#1075;&#1088;&#1072;%20&#1051;&#1077;&#1090;&#1072;&#1102;&#1097;&#1080;&#1077;%20&#1089;&#1088;&#1077;&#1076;&#1080;%20&#1079;&#1074;&#1077;&#1079;&#1076;.ppt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unasr5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7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7"/>
          <p:cNvSpPr>
            <a:spLocks noChangeArrowheads="1" noChangeShapeType="1" noTextEdit="1"/>
          </p:cNvSpPr>
          <p:nvPr/>
        </p:nvSpPr>
        <p:spPr bwMode="auto">
          <a:xfrm>
            <a:off x="1116013" y="2276873"/>
            <a:ext cx="7777162" cy="288032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618"/>
              </a:avLst>
            </a:prstTxWarp>
          </a:bodyPr>
          <a:lstStyle/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4343400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 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СОШ№19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г.о. Красногорска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Московской области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Ляпнева Ольга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Валентиновна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990601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Проект</a:t>
            </a:r>
            <a:br>
              <a:rPr lang="ru-RU" sz="5400" dirty="0" smtClean="0"/>
            </a:br>
            <a:r>
              <a:rPr lang="ru-RU" sz="5400" dirty="0" smtClean="0"/>
              <a:t>«Космическое путешествие»</a:t>
            </a:r>
            <a:endParaRPr lang="ru-RU" sz="5400" dirty="0"/>
          </a:p>
        </p:txBody>
      </p:sp>
      <p:pic>
        <p:nvPicPr>
          <p:cNvPr id="6" name="Picture 13" descr="r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880490">
            <a:off x="1888907" y="4941844"/>
            <a:ext cx="1931988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Предполетная подготовка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подготовка необходимых материалов ;</a:t>
            </a:r>
          </a:p>
          <a:p>
            <a:r>
              <a:rPr lang="ru-RU" dirty="0" smtClean="0"/>
              <a:t>чтение книг, поиск необходимой информации в интернете;</a:t>
            </a:r>
          </a:p>
          <a:p>
            <a:pPr lvl="0"/>
            <a:r>
              <a:rPr lang="ru-RU" dirty="0" smtClean="0"/>
              <a:t>вовлечение родителей в работу над проектом (родительское собрание).</a:t>
            </a:r>
          </a:p>
          <a:p>
            <a:pPr lvl="0"/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7" descr="бббб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5626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бббб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638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Предполетные испытания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выявление первоначального опыта участников (для определения уровня осведомленности и стартовых навыков участников проекта детям предложено заполнить входную анкету </a:t>
            </a:r>
            <a:r>
              <a:rPr lang="ru-RU" dirty="0" smtClean="0">
                <a:hlinkClick r:id="rId2" action="ppaction://hlinkfile"/>
              </a:rPr>
              <a:t>Бортового журнала</a:t>
            </a:r>
            <a:r>
              <a:rPr lang="ru-RU" dirty="0" smtClean="0"/>
              <a:t>, который они ведут в течение всего проекта. Это является стартом к поиску необходимой информации, к овладению навыками поискового чтения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 Планета</a:t>
            </a:r>
          </a:p>
          <a:p>
            <a:pPr algn="ctr">
              <a:buNone/>
            </a:pPr>
            <a:r>
              <a:rPr lang="ru-RU" sz="5400" dirty="0" smtClean="0"/>
              <a:t> «Человек поднялся в космос»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Открытие проекта </a:t>
            </a:r>
            <a:br>
              <a:rPr lang="ru-RU" sz="3600" dirty="0" smtClean="0"/>
            </a:br>
            <a:r>
              <a:rPr lang="ru-RU" sz="3600" dirty="0" smtClean="0"/>
              <a:t>«Космическое путешествие».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Теперь учащиеся становятся экипажами космических кораблей, которые отправятся в полет, следуя картам (вручение карт).</a:t>
            </a:r>
          </a:p>
          <a:p>
            <a:pPr>
              <a:buNone/>
            </a:pPr>
            <a:r>
              <a:rPr lang="ru-RU" dirty="0" smtClean="0"/>
              <a:t>      Каждый экипаж создает свою систему жизнедеятельности: выбирает капитана, название экипажа, девиз, утверждает символику. </a:t>
            </a:r>
            <a:endParaRPr lang="ru-RU" dirty="0"/>
          </a:p>
        </p:txBody>
      </p:sp>
      <p:pic>
        <p:nvPicPr>
          <p:cNvPr id="5" name="Picture 2" descr="C:\Users\user2\Desktop\проект Школа космонавтики\на сайт\08\DSC018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67" y="1600200"/>
            <a:ext cx="342886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name="Document" r:id="rId3" imgW="7555246" imgH="9760261" progId="Word.Document.8">
                  <p:embed/>
                </p:oleObj>
              </mc:Choice>
              <mc:Fallback>
                <p:oleObj name="Document" r:id="rId3" imgW="7555246" imgH="9760261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проекта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Вся информация об условиях участия в том или ином деле будет представлена на информационном стенде. Стенд выполнен в виде звездного неба (Вселенной). Путешествуя в космическом пространстве, космонавты (дети) открывают каждый день новую, неизведанную ранее планету. Всего планет 5 – по количеству дней проекта. Экипаж космонавтов, первым открывший планету (победивший ), устанавливает на планете свой символический флажок и красочно оформляет планету в зависимости от темы дня. Тем самым будет наглядно видно, какие успехи достигнуты той или иной командой. Рядом со звездным небом (Вселенной) планируется расположить информационный стенд, на котором будут представлены Законы и Заповеди путешествия, план работы и информация, отражающая результаты прошедшего дня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Законы: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Закон точного времени.</a:t>
            </a:r>
          </a:p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Закон доброты.</a:t>
            </a:r>
          </a:p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Закон порядочности.</a:t>
            </a:r>
          </a:p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Закон дружбы.</a:t>
            </a:r>
          </a:p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Закон безопасности.</a:t>
            </a:r>
          </a:p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Закон взаимовыручки.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Заповеди: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Экипаж – одна семья.</a:t>
            </a:r>
          </a:p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Один за всех и все за одного.</a:t>
            </a:r>
          </a:p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Порядок прежде всего.</a:t>
            </a:r>
          </a:p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Каждое дело вместе</a:t>
            </a:r>
          </a:p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 делай творчески, а иначе зачем?</a:t>
            </a:r>
          </a:p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Даже если трудно, доведи дело до конца.</a:t>
            </a:r>
          </a:p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Чистота – залог здоровья.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Система стимулирования успешности и личностного роста.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Каждый космонавт может ежедневно получать </a:t>
            </a:r>
            <a:r>
              <a:rPr lang="ru-RU" b="1" dirty="0" smtClean="0"/>
              <a:t>«звезду»</a:t>
            </a:r>
            <a:r>
              <a:rPr lang="ru-RU" dirty="0" smtClean="0"/>
              <a:t> за активное участие в жизни экипажа и в целом корабля. Если в экипаже набирается 10 </a:t>
            </a:r>
            <a:r>
              <a:rPr lang="ru-RU" b="1" dirty="0" smtClean="0"/>
              <a:t>«звездочек»,</a:t>
            </a:r>
            <a:r>
              <a:rPr lang="ru-RU" dirty="0" smtClean="0"/>
              <a:t> то их можно обменять на одну большую звезду. В конце проекта подводятся итоги: подсчитывается количество открытых планет тем или иным экипажем космонавтов, а также количество </a:t>
            </a:r>
            <a:r>
              <a:rPr lang="ru-RU" b="1" dirty="0" smtClean="0"/>
              <a:t>«звезд»</a:t>
            </a:r>
            <a:r>
              <a:rPr lang="ru-RU" dirty="0" smtClean="0"/>
              <a:t> в целом. По итогам победители получают призы и награды.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" name="Document" r:id="rId3" imgW="7545884" imgH="9506776" progId="Word.Document.8">
                  <p:embed/>
                </p:oleObj>
              </mc:Choice>
              <mc:Fallback>
                <p:oleObj name="Document" r:id="rId3" imgW="7545884" imgH="950677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аннотация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Познавательный проект  «Космическое путешествие»  рассчитан  для обучающихся 1-4 классов начальной школы. </a:t>
            </a:r>
          </a:p>
          <a:p>
            <a:r>
              <a:rPr lang="ru-RU" dirty="0" smtClean="0"/>
              <a:t>Может быть реализован на занятиях по внеурочной деятельности</a:t>
            </a:r>
          </a:p>
          <a:p>
            <a:r>
              <a:rPr lang="ru-RU" dirty="0" smtClean="0"/>
              <a:t>Стремление к новому, неизведанному, готовность осваивать высокие технологии, умение учиться и доучиваться, характерное для покорителей космоса, может стать примером для нынешних школьников. </a:t>
            </a:r>
          </a:p>
          <a:p>
            <a:r>
              <a:rPr lang="ru-RU" dirty="0" smtClean="0"/>
              <a:t>Тематика освоения космоса соответствует возрасту и интересам младших школьников. Наша задача - создать условия для изучения детьми основных вех в истории отечественной космонавтики, формировать представления о развитии науки и техники, воспитывать чувство гордости за свою Родину.</a:t>
            </a:r>
            <a:endParaRPr lang="ru-RU" dirty="0"/>
          </a:p>
        </p:txBody>
      </p:sp>
      <p:pic>
        <p:nvPicPr>
          <p:cNvPr id="4" name="Рисунок 7" descr="бббб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905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Планета «Через тернии к звездам» (космическое конструкторское бюро)</a:t>
            </a:r>
            <a:endParaRPr lang="ru-RU" dirty="0"/>
          </a:p>
        </p:txBody>
      </p:sp>
      <p:pic>
        <p:nvPicPr>
          <p:cNvPr id="2050" name="Picture 2" descr="I:\DCIM\104_PANA\P10407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0" y="1752600"/>
            <a:ext cx="2438400" cy="32512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В этот день открывается </a:t>
            </a:r>
            <a:r>
              <a:rPr lang="ru-RU" dirty="0" smtClean="0">
                <a:hlinkClick r:id="rId3" action="ppaction://hlinkfile"/>
              </a:rPr>
              <a:t>Космическое Конструкторское Бюро</a:t>
            </a:r>
            <a:r>
              <a:rPr lang="ru-RU" dirty="0" smtClean="0"/>
              <a:t>, в котором юные космонавты не только узнают об устройстве космических кораблей, но и сами своими руками делают ракету . А в фойе устраивается выставка летательных аппаратов, лучшие юные конструкторы награждаются звездами.</a:t>
            </a:r>
          </a:p>
          <a:p>
            <a:endParaRPr lang="ru-RU" dirty="0"/>
          </a:p>
        </p:txBody>
      </p:sp>
      <p:pic>
        <p:nvPicPr>
          <p:cNvPr id="2052" name="Picture 4" descr="I:\DCIM\104_PANA\P10407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770549"/>
            <a:ext cx="2209800" cy="3087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Планета «В гостях у астронома Стекляшкина»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Астроном  Стекляшкин вместе с космонавтами отправляется в путешествие по звездам и планетам (</a:t>
            </a:r>
            <a:r>
              <a:rPr lang="ru-RU" dirty="0" smtClean="0">
                <a:hlinkClick r:id="rId2" action="ppaction://hlinkfile"/>
              </a:rPr>
              <a:t>«Планеты Солнечной системы» </a:t>
            </a:r>
            <a:r>
              <a:rPr lang="ru-RU" dirty="0" smtClean="0"/>
              <a:t>и </a:t>
            </a:r>
            <a:r>
              <a:rPr lang="ru-RU" dirty="0" smtClean="0">
                <a:hlinkClick r:id="rId3" action="ppaction://hlinkpres?slideindex=1&amp;slidetitle="/>
              </a:rPr>
              <a:t>«Звезды и созвездия</a:t>
            </a:r>
            <a:r>
              <a:rPr lang="ru-RU" dirty="0" smtClean="0"/>
              <a:t>»).</a:t>
            </a:r>
          </a:p>
          <a:p>
            <a:pPr>
              <a:buNone/>
            </a:pPr>
            <a:r>
              <a:rPr lang="ru-RU" dirty="0" smtClean="0"/>
              <a:t>     и проводит исследования в своей </a:t>
            </a:r>
            <a:r>
              <a:rPr lang="ru-RU" dirty="0" smtClean="0">
                <a:hlinkClick r:id="rId4" action="ppaction://hlinkfile"/>
              </a:rPr>
              <a:t>лаборатории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Лучшие знатоки зарабатывают для своих экипажей звезды. </a:t>
            </a:r>
            <a:endParaRPr lang="ru-RU" dirty="0"/>
          </a:p>
        </p:txBody>
      </p:sp>
      <p:pic>
        <p:nvPicPr>
          <p:cNvPr id="13" name="Picture 4" descr="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648200" y="2524472"/>
            <a:ext cx="4038600" cy="2677418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14" name="Picture 4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6468" y="1600200"/>
            <a:ext cx="4887533" cy="5257799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8" name="Picture 16" descr="56r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3276600"/>
            <a:ext cx="194786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eptune_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81000"/>
            <a:ext cx="1128712" cy="112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Планета «Летающие среди звезд»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этой планете проходит </a:t>
            </a:r>
            <a:r>
              <a:rPr lang="ru-RU" dirty="0" smtClean="0">
                <a:hlinkClick r:id="rId2" action="ppaction://hlinkpres?slideindex=1&amp;slidetitle="/>
              </a:rPr>
              <a:t>«Своя игра» </a:t>
            </a:r>
          </a:p>
          <a:p>
            <a:r>
              <a:rPr lang="ru-RU" dirty="0" smtClean="0">
                <a:hlinkClick r:id="rId2" action="ppaction://hlinkpres?slideindex=1&amp;slidetitle="/>
              </a:rPr>
              <a:t>«Летающие среди звезд»</a:t>
            </a:r>
            <a:endParaRPr lang="ru-RU" dirty="0" smtClean="0"/>
          </a:p>
          <a:p>
            <a:r>
              <a:rPr lang="ru-RU" dirty="0" smtClean="0"/>
              <a:t>Выставка рисунков . Победители и призеры зарабатывают «звезды» для своих экипажей.</a:t>
            </a:r>
          </a:p>
          <a:p>
            <a:endParaRPr lang="ru-RU" dirty="0"/>
          </a:p>
        </p:txBody>
      </p:sp>
      <p:pic>
        <p:nvPicPr>
          <p:cNvPr id="5" name="Picture 9" descr="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590800"/>
            <a:ext cx="1357313" cy="185221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" name="Picture 3" descr="b2c38cd05fa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590800"/>
            <a:ext cx="128732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eptune_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66800"/>
            <a:ext cx="1128712" cy="112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Планета «Большое космическое путешествие»</a:t>
            </a:r>
            <a:br>
              <a:rPr lang="ru-RU" sz="3600" dirty="0" smtClean="0"/>
            </a:br>
            <a:r>
              <a:rPr lang="ru-RU" sz="3600" dirty="0" smtClean="0"/>
              <a:t> Интеллектуально-спортивное состязание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http://www.edu.cap.ru/Home/4679/2013/17.04.201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3733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Русский космонавт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33600"/>
            <a:ext cx="4419600" cy="5257800"/>
          </a:xfrm>
          <a:prstGeom prst="rect">
            <a:avLst/>
          </a:prstGeom>
          <a:noFill/>
        </p:spPr>
      </p:pic>
      <p:pic>
        <p:nvPicPr>
          <p:cNvPr id="9" name="Рисунок 7" descr="бббб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Neptune_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1295400"/>
            <a:ext cx="1128712" cy="112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Яшникова Мария </a:t>
            </a:r>
            <a:br>
              <a:rPr lang="ru-RU" dirty="0" smtClean="0"/>
            </a:br>
            <a:r>
              <a:rPr lang="ru-RU" dirty="0" smtClean="0"/>
              <a:t>«Планеты, стройся!»</a:t>
            </a:r>
            <a:endParaRPr lang="ru-RU" dirty="0"/>
          </a:p>
        </p:txBody>
      </p:sp>
      <p:pic>
        <p:nvPicPr>
          <p:cNvPr id="5122" name="Picture 2" descr="C:\Users\user2\Documents\Scanned Documents\Рисунок (8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1981198" y="-304800"/>
            <a:ext cx="5181600" cy="9143999"/>
          </a:xfrm>
          <a:prstGeom prst="rect">
            <a:avLst/>
          </a:prstGeom>
          <a:noFill/>
        </p:spPr>
      </p:pic>
      <p:pic>
        <p:nvPicPr>
          <p:cNvPr id="4" name="Рисунок 7" descr="бббб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04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Макарова Яна</a:t>
            </a:r>
            <a:br>
              <a:rPr lang="ru-RU" dirty="0" smtClean="0"/>
            </a:br>
            <a:r>
              <a:rPr lang="ru-RU" dirty="0" smtClean="0"/>
              <a:t>«Вперед, к звездам!»</a:t>
            </a:r>
            <a:endParaRPr lang="ru-RU" dirty="0"/>
          </a:p>
        </p:txBody>
      </p:sp>
      <p:pic>
        <p:nvPicPr>
          <p:cNvPr id="11266" name="Picture 2" descr="C:\Users\user2\Documents\Scanned Documents\Рисунок (9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754" y="1600200"/>
            <a:ext cx="6374492" cy="4525963"/>
          </a:xfrm>
          <a:prstGeom prst="rect">
            <a:avLst/>
          </a:prstGeom>
          <a:noFill/>
        </p:spPr>
      </p:pic>
      <p:pic>
        <p:nvPicPr>
          <p:cNvPr id="4" name="Рисунок 7" descr="бббб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Яковлева Татьяна</a:t>
            </a:r>
            <a:br>
              <a:rPr lang="ru-RU" dirty="0" smtClean="0"/>
            </a:br>
            <a:r>
              <a:rPr lang="ru-RU" dirty="0" smtClean="0"/>
              <a:t>«Звездные собаки»</a:t>
            </a:r>
            <a:endParaRPr lang="ru-RU" dirty="0"/>
          </a:p>
        </p:txBody>
      </p:sp>
      <p:pic>
        <p:nvPicPr>
          <p:cNvPr id="6146" name="Picture 2" descr="C:\Users\user2\Documents\Scanned Documents\Рисунок (8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9476" y="1600200"/>
            <a:ext cx="6485047" cy="4525963"/>
          </a:xfrm>
          <a:prstGeom prst="rect">
            <a:avLst/>
          </a:prstGeom>
          <a:noFill/>
        </p:spPr>
      </p:pic>
      <p:pic>
        <p:nvPicPr>
          <p:cNvPr id="4" name="Рисунок 7" descr="бббб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2286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Хламин Иван</a:t>
            </a:r>
            <a:br>
              <a:rPr lang="ru-RU" dirty="0" smtClean="0"/>
            </a:br>
            <a:r>
              <a:rPr lang="ru-RU" dirty="0" smtClean="0"/>
              <a:t>«Белка и Стрелка»</a:t>
            </a:r>
            <a:endParaRPr lang="ru-RU" dirty="0"/>
          </a:p>
        </p:txBody>
      </p:sp>
      <p:pic>
        <p:nvPicPr>
          <p:cNvPr id="8194" name="Picture 2" descr="C:\Users\user2\Documents\Scanned Documents\Рисунок (8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2308" y="1600200"/>
            <a:ext cx="6399383" cy="4525963"/>
          </a:xfrm>
          <a:prstGeom prst="rect">
            <a:avLst/>
          </a:prstGeom>
          <a:noFill/>
        </p:spPr>
      </p:pic>
      <p:pic>
        <p:nvPicPr>
          <p:cNvPr id="4" name="Рисунок 7" descr="бббб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381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Шутилина Кристина</a:t>
            </a:r>
            <a:br>
              <a:rPr lang="ru-RU" dirty="0" smtClean="0"/>
            </a:br>
            <a:r>
              <a:rPr lang="ru-RU" dirty="0" smtClean="0"/>
              <a:t>«Среди звезд»</a:t>
            </a:r>
            <a:endParaRPr lang="ru-RU" dirty="0"/>
          </a:p>
        </p:txBody>
      </p:sp>
      <p:pic>
        <p:nvPicPr>
          <p:cNvPr id="9218" name="Picture 2" descr="C:\Users\user2\Documents\Scanned Documents\Рисунок (8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107" y="1600200"/>
            <a:ext cx="6477785" cy="4525963"/>
          </a:xfrm>
          <a:prstGeom prst="rect">
            <a:avLst/>
          </a:prstGeom>
          <a:noFill/>
        </p:spPr>
      </p:pic>
      <p:pic>
        <p:nvPicPr>
          <p:cNvPr id="4" name="Рисунок 7" descr="бббб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381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Пахомов Александр</a:t>
            </a:r>
            <a:br>
              <a:rPr lang="ru-RU" dirty="0" smtClean="0"/>
            </a:br>
            <a:r>
              <a:rPr lang="ru-RU" dirty="0" smtClean="0"/>
              <a:t>«Первопроходцы космоса»</a:t>
            </a:r>
            <a:endParaRPr lang="ru-RU" dirty="0"/>
          </a:p>
        </p:txBody>
      </p:sp>
      <p:pic>
        <p:nvPicPr>
          <p:cNvPr id="10242" name="Picture 2" descr="C:\Users\user2\Documents\Scanned Documents\Рисунок (9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643104" cy="4525963"/>
          </a:xfrm>
          <a:prstGeom prst="rect">
            <a:avLst/>
          </a:prstGeom>
          <a:noFill/>
        </p:spPr>
      </p:pic>
      <p:pic>
        <p:nvPicPr>
          <p:cNvPr id="4" name="Рисунок 7" descr="бббб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81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Направления внеурочной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Спортивно-оздоровительное</a:t>
            </a:r>
          </a:p>
          <a:p>
            <a:r>
              <a:rPr lang="ru-RU" dirty="0" smtClean="0"/>
              <a:t>Художественно-эстетическое</a:t>
            </a:r>
          </a:p>
          <a:p>
            <a:r>
              <a:rPr lang="ru-RU" dirty="0" smtClean="0"/>
              <a:t>Научно-познавательное</a:t>
            </a:r>
          </a:p>
          <a:p>
            <a:r>
              <a:rPr lang="ru-RU" dirty="0" smtClean="0"/>
              <a:t>Военно-патриотическое</a:t>
            </a:r>
          </a:p>
          <a:p>
            <a:r>
              <a:rPr lang="ru-RU" dirty="0" smtClean="0"/>
              <a:t>Общественно-полезная деятельность</a:t>
            </a:r>
          </a:p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  <p:pic>
        <p:nvPicPr>
          <p:cNvPr id="4" name="Рисунок 7" descr="бббб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5626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Курков Максим</a:t>
            </a:r>
            <a:br>
              <a:rPr lang="ru-RU" dirty="0" smtClean="0"/>
            </a:br>
            <a:r>
              <a:rPr lang="ru-RU" dirty="0" smtClean="0"/>
              <a:t>«Первый космонавт»</a:t>
            </a:r>
            <a:endParaRPr lang="ru-RU" dirty="0"/>
          </a:p>
        </p:txBody>
      </p:sp>
      <p:pic>
        <p:nvPicPr>
          <p:cNvPr id="12290" name="Picture 2" descr="C:\Users\user2\Documents\Scanned Documents\Рисунок (9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526" y="1600200"/>
            <a:ext cx="6832947" cy="4525963"/>
          </a:xfrm>
          <a:prstGeom prst="rect">
            <a:avLst/>
          </a:prstGeom>
          <a:noFill/>
        </p:spPr>
      </p:pic>
      <p:pic>
        <p:nvPicPr>
          <p:cNvPr id="4" name="Рисунок 7" descr="бббб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Баторшин Иван</a:t>
            </a:r>
            <a:br>
              <a:rPr lang="ru-RU" dirty="0" smtClean="0"/>
            </a:br>
            <a:r>
              <a:rPr lang="ru-RU" dirty="0" smtClean="0"/>
              <a:t>«На других планетах»</a:t>
            </a:r>
            <a:endParaRPr lang="ru-RU" dirty="0"/>
          </a:p>
        </p:txBody>
      </p:sp>
      <p:pic>
        <p:nvPicPr>
          <p:cNvPr id="7170" name="Picture 2" descr="C:\Users\user2\Documents\Scanned Documents\Рисунок (8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841" y="1600200"/>
            <a:ext cx="6550317" cy="4525963"/>
          </a:xfrm>
          <a:prstGeom prst="rect">
            <a:avLst/>
          </a:prstGeom>
          <a:noFill/>
        </p:spPr>
      </p:pic>
      <p:pic>
        <p:nvPicPr>
          <p:cNvPr id="4" name="Рисунок 7" descr="бббб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бббб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26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 descr="бббб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55626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ббб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Подведение итогов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Подсчет звездочек. Вручение грамот победителям. Составление из звезд дороги, по которой дети возвращаются из путешествия на Землю. </a:t>
            </a:r>
          </a:p>
          <a:p>
            <a:r>
              <a:rPr lang="ru-RU" dirty="0" smtClean="0"/>
              <a:t>Мониторинг</a:t>
            </a:r>
          </a:p>
          <a:p>
            <a:r>
              <a:rPr lang="ru-RU" dirty="0" smtClean="0"/>
              <a:t>Заполнение анкеты бортжурнала.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Интернет-ресурсы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http://www.</a:t>
            </a:r>
            <a:r>
              <a:rPr lang="en-US" dirty="0" smtClean="0"/>
              <a:t>wiki.iteach</a:t>
            </a:r>
            <a:r>
              <a:rPr lang="ru-RU" dirty="0" smtClean="0"/>
              <a:t>.ru/</a:t>
            </a:r>
          </a:p>
          <a:p>
            <a:r>
              <a:rPr lang="ru-RU" dirty="0" smtClean="0"/>
              <a:t>http://www.</a:t>
            </a:r>
            <a:r>
              <a:rPr lang="en-US" dirty="0" smtClean="0"/>
              <a:t>nachalka</a:t>
            </a:r>
            <a:r>
              <a:rPr lang="ru-RU" dirty="0" smtClean="0"/>
              <a:t>.</a:t>
            </a:r>
            <a:r>
              <a:rPr lang="en-US" dirty="0" smtClean="0"/>
              <a:t>com</a:t>
            </a:r>
            <a:endParaRPr lang="ru-RU" dirty="0" smtClean="0"/>
          </a:p>
          <a:p>
            <a:r>
              <a:rPr lang="ru-RU" dirty="0" smtClean="0"/>
              <a:t>http://kosmos-x.net.ru/photo</a:t>
            </a:r>
          </a:p>
          <a:p>
            <a:r>
              <a:rPr lang="ru-RU" dirty="0" smtClean="0"/>
              <a:t>http://images.yandex.ru/</a:t>
            </a:r>
          </a:p>
          <a:p>
            <a:r>
              <a:rPr lang="ru-RU" dirty="0" smtClean="0"/>
              <a:t>http://www.astrogalaxy.ru/441.html</a:t>
            </a:r>
          </a:p>
          <a:p>
            <a:r>
              <a:rPr lang="ru-RU" dirty="0" smtClean="0"/>
              <a:t>http://viki.rdf.ru/item/2190/download/</a:t>
            </a:r>
          </a:p>
          <a:p>
            <a:r>
              <a:rPr lang="ru-RU" dirty="0" smtClean="0"/>
              <a:t>http://viki.rdf.ru/cat/astronomiya/?page=2#list</a:t>
            </a:r>
          </a:p>
          <a:p>
            <a:r>
              <a:rPr lang="ru-RU" dirty="0" smtClean="0"/>
              <a:t>http://viki.rdf.ru/</a:t>
            </a:r>
          </a:p>
          <a:p>
            <a:r>
              <a:rPr lang="ru-RU" dirty="0" smtClean="0"/>
              <a:t>http://power-point-ppt.narod.ru/astronomiya/space/space-osvoenie-kosmosa-na-temu-po-astronomy.htm</a:t>
            </a:r>
          </a:p>
          <a:p>
            <a:endParaRPr lang="ru-RU" dirty="0"/>
          </a:p>
        </p:txBody>
      </p:sp>
      <p:pic>
        <p:nvPicPr>
          <p:cNvPr id="4" name="Рисунок 7" descr="бббб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638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r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880490">
            <a:off x="6613306" y="1512844"/>
            <a:ext cx="1931988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Современные дети перестали интересоваться темой космоса. В эпоху первого полета человека на орбиту все дети страны мечтали стать космонавтами. В наши дни такие полеты стали обыденной реальностью, и поэтому интерес к космонавтике постепенно угасает.</a:t>
            </a:r>
            <a:endParaRPr lang="ru-RU" dirty="0"/>
          </a:p>
        </p:txBody>
      </p:sp>
      <p:pic>
        <p:nvPicPr>
          <p:cNvPr id="4" name="Рисунок 7" descr="бббб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4864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Цель проекта</a:t>
            </a:r>
            <a:r>
              <a:rPr lang="ru-RU" dirty="0" smtClean="0"/>
              <a:t>: углубление знаний детей о космосе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486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pPr lvl="0"/>
            <a:r>
              <a:rPr lang="ru-RU" dirty="0" smtClean="0"/>
              <a:t> создать условия для формирования у детей представления о космосе, этапах его освоения;</a:t>
            </a:r>
          </a:p>
          <a:p>
            <a:pPr lvl="0"/>
            <a:r>
              <a:rPr lang="ru-RU" dirty="0" smtClean="0"/>
              <a:t>закрепить знания о космосе, планетах, спутниках;</a:t>
            </a:r>
          </a:p>
          <a:p>
            <a:pPr lvl="0"/>
            <a:r>
              <a:rPr lang="ru-RU" dirty="0" smtClean="0"/>
              <a:t>расширить знания детей о полете первого космонавта в космос.</a:t>
            </a:r>
          </a:p>
          <a:p>
            <a:pPr lvl="0"/>
            <a:r>
              <a:rPr lang="ru-RU" dirty="0" smtClean="0"/>
              <a:t> развивать творческие способности детей, внимание, память;</a:t>
            </a:r>
          </a:p>
          <a:p>
            <a:pPr lvl="0"/>
            <a:r>
              <a:rPr lang="ru-RU" dirty="0" smtClean="0"/>
              <a:t> развивать моторные функции ребенка, речь, речевой слух, воображение, наблюдательность.</a:t>
            </a:r>
          </a:p>
          <a:p>
            <a:pPr lvl="0"/>
            <a:r>
              <a:rPr lang="ru-RU" dirty="0" smtClean="0"/>
              <a:t>воспитывать уважение к профессии космонавта, чувство патриотизма;</a:t>
            </a:r>
          </a:p>
          <a:p>
            <a:pPr lvl="0"/>
            <a:r>
              <a:rPr lang="ru-RU" dirty="0" smtClean="0"/>
              <a:t>  воспитывать желание быть сильным и смелым.</a:t>
            </a:r>
          </a:p>
          <a:p>
            <a:pPr lvl="0"/>
            <a:r>
              <a:rPr lang="ru-RU" dirty="0" smtClean="0"/>
              <a:t>повысить самостоятельность детей в ходе работы над проектом;</a:t>
            </a:r>
          </a:p>
          <a:p>
            <a:pPr lvl="0"/>
            <a:r>
              <a:rPr lang="ru-RU" dirty="0" smtClean="0"/>
              <a:t>развивать у учащихся навыки продуктивной групповой работы, отношения сотрудничества, основанные не только на личных симпатиях и дружбе, но и на деловых качествах.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7" descr="бббб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Личностные результаты</a:t>
            </a:r>
            <a:r>
              <a:rPr lang="ru-RU" dirty="0" smtClean="0"/>
              <a:t>.</a:t>
            </a:r>
            <a:r>
              <a:rPr lang="ru-RU" b="1" dirty="0" smtClean="0"/>
              <a:t> </a:t>
            </a:r>
          </a:p>
          <a:p>
            <a:r>
              <a:rPr lang="ru-RU" dirty="0" smtClean="0"/>
              <a:t>Учащиеся смогут приобрести опыт коллективных взаимоотношений - сотрудничества и взаимопомощи;</a:t>
            </a:r>
          </a:p>
          <a:p>
            <a:r>
              <a:rPr lang="ru-RU" dirty="0" smtClean="0"/>
              <a:t>осознать себя членом социума в самом широком смысле этого слова – жителем планеты Земля, ответственным за ее будущее, за будущее своей Родины;</a:t>
            </a:r>
          </a:p>
          <a:p>
            <a:r>
              <a:rPr lang="ru-RU" dirty="0" smtClean="0"/>
              <a:t>повысить интерес к науке и научным открытиям, выражая его через осознанное желание учиться и стремление принести пользу обществу.</a:t>
            </a:r>
          </a:p>
          <a:p>
            <a:endParaRPr lang="ru-RU" dirty="0"/>
          </a:p>
        </p:txBody>
      </p:sp>
      <p:pic>
        <p:nvPicPr>
          <p:cNvPr id="4" name="Рисунок 7" descr="бббб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638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Метапредметные результаты</a:t>
            </a:r>
            <a:r>
              <a:rPr lang="ru-RU" dirty="0" smtClean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способность регулировать собственную деятельность, направленную на познание окружающей действительности и возможностей человеческого разума</a:t>
            </a:r>
            <a:r>
              <a:rPr lang="ru-RU" i="1" dirty="0" smtClean="0"/>
              <a:t>;</a:t>
            </a:r>
            <a:endParaRPr lang="ru-RU" dirty="0" smtClean="0"/>
          </a:p>
          <a:p>
            <a:r>
              <a:rPr lang="ru-RU" dirty="0" smtClean="0"/>
              <a:t>способность осуществлять информационный поиск, оценивать степень достоверности источника;</a:t>
            </a:r>
          </a:p>
          <a:p>
            <a:r>
              <a:rPr lang="ru-RU" dirty="0" smtClean="0"/>
              <a:t>умение проводить анализ найденной информации, делать выводы на основе совокупности отдельных фактов;</a:t>
            </a:r>
          </a:p>
          <a:p>
            <a:r>
              <a:rPr lang="ru-RU" dirty="0" smtClean="0"/>
              <a:t>умение интерпретировать информацию и представлять ее в виде новых проектных продуктов;</a:t>
            </a:r>
          </a:p>
          <a:p>
            <a:r>
              <a:rPr lang="ru-RU" dirty="0" smtClean="0"/>
              <a:t>осознание правил и норм взаимодействия со взрослыми и сверстниками;</a:t>
            </a:r>
          </a:p>
          <a:p>
            <a:r>
              <a:rPr lang="ru-RU" dirty="0" smtClean="0"/>
              <a:t>навыки использования средств ИКТ для сопровождения интеллектуальной деятельности,  развития универсальных учебных действий.</a:t>
            </a:r>
          </a:p>
          <a:p>
            <a:endParaRPr lang="ru-RU" dirty="0"/>
          </a:p>
        </p:txBody>
      </p:sp>
      <p:pic>
        <p:nvPicPr>
          <p:cNvPr id="4" name="Рисунок 7" descr="бббб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638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Предметные результаты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r>
              <a:rPr lang="ru-RU" dirty="0" smtClean="0"/>
              <a:t>закрепление представлений о космосе;</a:t>
            </a:r>
          </a:p>
          <a:p>
            <a:r>
              <a:rPr lang="ru-RU" dirty="0" smtClean="0"/>
              <a:t>усвоение первоначальных сведений об истории освоения космоса;</a:t>
            </a:r>
          </a:p>
          <a:p>
            <a:r>
              <a:rPr lang="ru-RU" dirty="0" smtClean="0"/>
              <a:t>закрепление представлений о положительном и отрицательном влиянии деятельности человека на окружающую среду;</a:t>
            </a:r>
          </a:p>
          <a:p>
            <a:r>
              <a:rPr lang="ru-RU" dirty="0" smtClean="0"/>
              <a:t>овладение базовым понятийным аппаратом на уровне, доступном для понимания младшим школьникам,</a:t>
            </a:r>
          </a:p>
          <a:p>
            <a:r>
              <a:rPr lang="ru-RU" dirty="0" smtClean="0"/>
              <a:t>умение описывать и охарактеризовывать факты, открытия, события.</a:t>
            </a:r>
            <a:endParaRPr lang="ru-RU" dirty="0"/>
          </a:p>
        </p:txBody>
      </p:sp>
      <p:pic>
        <p:nvPicPr>
          <p:cNvPr id="4" name="Рисунок 7" descr="бббб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5638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Предполетная подготовка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Предполетные испытания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b="1" dirty="0" smtClean="0"/>
              <a:t>Основной этап</a:t>
            </a:r>
          </a:p>
          <a:p>
            <a:r>
              <a:rPr lang="ru-RU" b="1" dirty="0" smtClean="0"/>
              <a:t>Планета «Человек поднялся в космос»</a:t>
            </a:r>
          </a:p>
          <a:p>
            <a:r>
              <a:rPr lang="ru-RU" b="1" dirty="0" smtClean="0"/>
              <a:t>Планета «Через тернии к звездам»</a:t>
            </a:r>
            <a:endParaRPr lang="ru-RU" sz="2600" b="1" dirty="0" smtClean="0"/>
          </a:p>
          <a:p>
            <a:r>
              <a:rPr lang="ru-RU" b="1" dirty="0" smtClean="0"/>
              <a:t>Планета «В гостях у астронома Стекляшкина»</a:t>
            </a:r>
          </a:p>
          <a:p>
            <a:r>
              <a:rPr lang="ru-RU" b="1" dirty="0" smtClean="0"/>
              <a:t>Планета «Летающие в космос»</a:t>
            </a:r>
          </a:p>
          <a:p>
            <a:r>
              <a:rPr lang="ru-RU" b="1" dirty="0" smtClean="0"/>
              <a:t>Планета «Большое космическое путешествие»</a:t>
            </a:r>
          </a:p>
          <a:p>
            <a:pPr marL="514350" indent="-514350">
              <a:buNone/>
            </a:pPr>
            <a:r>
              <a:rPr lang="ru-RU" b="1" dirty="0" smtClean="0"/>
              <a:t>4. Подведение итогов проекта</a:t>
            </a:r>
          </a:p>
          <a:p>
            <a:endParaRPr lang="ru-RU" dirty="0"/>
          </a:p>
        </p:txBody>
      </p:sp>
      <p:pic>
        <p:nvPicPr>
          <p:cNvPr id="4" name="Рисунок 7" descr="бббб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55626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744</Words>
  <Application>Microsoft Office PowerPoint</Application>
  <PresentationFormat>Экран (4:3)</PresentationFormat>
  <Paragraphs>126</Paragraphs>
  <Slides>33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Impact</vt:lpstr>
      <vt:lpstr>Times New Roman</vt:lpstr>
      <vt:lpstr>Office Theme</vt:lpstr>
      <vt:lpstr>Document</vt:lpstr>
      <vt:lpstr>Презентация PowerPoint</vt:lpstr>
      <vt:lpstr>Краткая аннотация проекта:</vt:lpstr>
      <vt:lpstr>Направления внеурочной деятельности</vt:lpstr>
      <vt:lpstr>Актуальность проекта</vt:lpstr>
      <vt:lpstr>  Цель проекта: углубление знаний детей о космосе</vt:lpstr>
      <vt:lpstr>Ожидаемые результаты</vt:lpstr>
      <vt:lpstr>Метапредметные результаты:</vt:lpstr>
      <vt:lpstr>Предметные результаты.</vt:lpstr>
      <vt:lpstr>Этапы проекта</vt:lpstr>
      <vt:lpstr>Предполетная подготовка</vt:lpstr>
      <vt:lpstr>Предполетные испытания</vt:lpstr>
      <vt:lpstr>Основной этап</vt:lpstr>
      <vt:lpstr>Открытие проекта  «Космическое путешествие». </vt:lpstr>
      <vt:lpstr>Презентация PowerPoint</vt:lpstr>
      <vt:lpstr>Условия проекта</vt:lpstr>
      <vt:lpstr>Законы: </vt:lpstr>
      <vt:lpstr>Заповеди: </vt:lpstr>
      <vt:lpstr>Система стимулирования успешности и личностного роста.</vt:lpstr>
      <vt:lpstr>Презентация PowerPoint</vt:lpstr>
      <vt:lpstr>Планета «Через тернии к звездам» (космическое конструкторское бюро)</vt:lpstr>
      <vt:lpstr>Планета «В гостях у астронома Стекляшкина»</vt:lpstr>
      <vt:lpstr>Планета «Летающие среди звезд»</vt:lpstr>
      <vt:lpstr>Планета «Большое космическое путешествие»  Интеллектуально-спортивное состязание </vt:lpstr>
      <vt:lpstr>Яшникова Мария  «Планеты, стройся!»</vt:lpstr>
      <vt:lpstr>Макарова Яна «Вперед, к звездам!»</vt:lpstr>
      <vt:lpstr>Яковлева Татьяна «Звездные собаки»</vt:lpstr>
      <vt:lpstr>Хламин Иван «Белка и Стрелка»</vt:lpstr>
      <vt:lpstr>Шутилина Кристина «Среди звезд»</vt:lpstr>
      <vt:lpstr>Пахомов Александр «Первопроходцы космоса»</vt:lpstr>
      <vt:lpstr>Курков Максим «Первый космонавт»</vt:lpstr>
      <vt:lpstr>Баторшин Иван «На других планетах»</vt:lpstr>
      <vt:lpstr>Подведение итогов проекта.</vt:lpstr>
      <vt:lpstr>Интернет-ресурсы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«Космическое путешествие»</dc:title>
  <dc:creator>user2</dc:creator>
  <cp:lastModifiedBy>Пользователь</cp:lastModifiedBy>
  <cp:revision>45</cp:revision>
  <dcterms:created xsi:type="dcterms:W3CDTF">2014-03-25T08:48:12Z</dcterms:created>
  <dcterms:modified xsi:type="dcterms:W3CDTF">2020-07-31T19:05:24Z</dcterms:modified>
</cp:coreProperties>
</file>