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321" r:id="rId4"/>
    <p:sldId id="290" r:id="rId5"/>
    <p:sldId id="301" r:id="rId6"/>
    <p:sldId id="295" r:id="rId7"/>
    <p:sldId id="291" r:id="rId8"/>
    <p:sldId id="319" r:id="rId9"/>
    <p:sldId id="257" r:id="rId10"/>
    <p:sldId id="281" r:id="rId11"/>
    <p:sldId id="302" r:id="rId12"/>
    <p:sldId id="303" r:id="rId13"/>
    <p:sldId id="266" r:id="rId14"/>
    <p:sldId id="293" r:id="rId15"/>
    <p:sldId id="275" r:id="rId16"/>
    <p:sldId id="268" r:id="rId17"/>
    <p:sldId id="274" r:id="rId18"/>
    <p:sldId id="287" r:id="rId19"/>
    <p:sldId id="286" r:id="rId20"/>
    <p:sldId id="292" r:id="rId21"/>
    <p:sldId id="288" r:id="rId22"/>
    <p:sldId id="294" r:id="rId23"/>
    <p:sldId id="279" r:id="rId24"/>
    <p:sldId id="280" r:id="rId25"/>
    <p:sldId id="297" r:id="rId26"/>
    <p:sldId id="299" r:id="rId27"/>
    <p:sldId id="262" r:id="rId28"/>
    <p:sldId id="26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6" r:id="rId38"/>
    <p:sldId id="317" r:id="rId39"/>
    <p:sldId id="312" r:id="rId40"/>
    <p:sldId id="313" r:id="rId41"/>
    <p:sldId id="314" r:id="rId42"/>
    <p:sldId id="315" r:id="rId43"/>
    <p:sldId id="300" r:id="rId44"/>
    <p:sldId id="320" r:id="rId45"/>
    <p:sldId id="260" r:id="rId46"/>
    <p:sldId id="261" r:id="rId47"/>
    <p:sldId id="269" r:id="rId4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BFB"/>
    <a:srgbClr val="4FD1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5B4D-A565-4746-A9DF-1E237BCB528D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F03A-224A-4D16-A041-74A872917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404C-8EF0-4CFB-B0CC-E63D424F438F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9EEE2-7FE2-4FC2-ABFC-A54657F0B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649A-A1DD-490C-AA37-49E0F7187B5F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1245-A204-4786-99DE-320E4F2DB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36AC-3EF0-41ED-B487-40A9EE0227A9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1A5C-4171-4D64-A901-C10BECE70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03C7-E3C4-466E-8D86-FD27EB91F0BE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5F20-618A-40A9-816A-4DE3F3DD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700D-3FC5-4EAC-96D5-1832E8D73EF3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B4B5-ADD3-4F7F-BAD5-3F9515EC6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A271-F454-4F4A-BB67-08896E62B936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889F-164D-4531-9D3E-34B8BDB4B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67FA-F376-459D-A860-569F60197969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73D5-AAF5-4163-A175-B7361343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27D8-482C-4314-9107-1797599764FB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2BC1-9BF6-4E66-9C5B-31D40F8C7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C404-864E-40B6-A0A3-8ADB27F94D6F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3015-F818-4FDE-A40A-F0A0DA031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B176-F0D7-438E-840A-1AEC1687B838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9EE4-5132-4412-BD59-2B9AA1DA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53BBFB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55A834-BB89-45F6-9892-E87CF5D1F534}" type="datetimeFigureOut">
              <a:rPr lang="ru-RU"/>
              <a:pPr>
                <a:defRPr/>
              </a:pPr>
              <a:t>31.07.2020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822BB-65FF-4C30-857F-FFCDB75D9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potlight_o_England\Boney%20M%20-%20Sunny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Spotlight_o_England\&#1064;&#1077;&#1088;&#1083;&#1086;&#1082;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3"/>
          <a:srcRect t="5679" b="44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8263" y="3763963"/>
            <a:ext cx="3860800" cy="13604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Let`s play!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400" y="836613"/>
            <a:ext cx="541813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Spotlight </a:t>
            </a:r>
            <a:b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England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Boney M - Sunny  (audiopoisk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7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541463" y="269875"/>
            <a:ext cx="9617075" cy="5907088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000" smtClean="0"/>
              <a:t>Всемирно известная «четверка» встретилась и начала свою музыкальную карьеру именно в… </a:t>
            </a:r>
          </a:p>
          <a:p>
            <a:pPr marL="533400" indent="-53340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000" smtClean="0"/>
              <a:t>Возможно, этот сказочный кот и не из…, но прозвище за ним закрепилось прочно. </a:t>
            </a:r>
          </a:p>
          <a:p>
            <a:pPr marL="533400" indent="-53340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000" smtClean="0"/>
              <a:t>Этот великий драматург, написавший пьесу о несчастных влюблённых, родился именно в…</a:t>
            </a:r>
          </a:p>
          <a:p>
            <a:pPr marL="533400" indent="-53340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000" smtClean="0"/>
              <a:t>В… студентов на один квадратный метр в несколько раз больше, чем где-либо еще. </a:t>
            </a:r>
            <a:r>
              <a:rPr lang="en-US" sz="3300" b="1" smtClean="0">
                <a:solidFill>
                  <a:srgbClr val="C00000"/>
                </a:solidFill>
              </a:rPr>
              <a:t>                                    </a:t>
            </a:r>
            <a:r>
              <a:rPr lang="en-US" sz="3200" b="1" smtClean="0">
                <a:solidFill>
                  <a:srgbClr val="C00000"/>
                </a:solidFill>
              </a:rPr>
              <a:t>Oxford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                 Bath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                                               Stratford – upon – Avon</a:t>
            </a:r>
          </a:p>
          <a:p>
            <a:pPr marL="533400" indent="-533400" algn="r" eaLnBrk="1" hangingPunct="1">
              <a:lnSpc>
                <a:spcPct val="70000"/>
              </a:lnSpc>
              <a:buFont typeface="Arial" charset="0"/>
              <a:buNone/>
            </a:pPr>
            <a:endParaRPr lang="en-US" sz="3200" b="1" smtClean="0">
              <a:solidFill>
                <a:srgbClr val="C00000"/>
              </a:solidFill>
            </a:endParaRPr>
          </a:p>
          <a:p>
            <a:pPr marL="533400" indent="-533400" eaLnBrk="1" hangingPunct="1">
              <a:lnSpc>
                <a:spcPct val="70000"/>
              </a:lnSpc>
              <a:buFont typeface="Arial" charset="0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Liverpool                        Cheshire</a:t>
            </a:r>
          </a:p>
          <a:p>
            <a:pPr marL="533400" indent="-533400" eaLnBrk="1" hangingPunct="1">
              <a:lnSpc>
                <a:spcPct val="70000"/>
              </a:lnSpc>
              <a:buFont typeface="Arial" charset="0"/>
              <a:buNone/>
            </a:pP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2463" y="0"/>
            <a:ext cx="10515600" cy="1325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- Places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4294967295"/>
          </p:nvPr>
        </p:nvSpPr>
        <p:spPr>
          <a:xfrm>
            <a:off x="338138" y="1084263"/>
            <a:ext cx="11549062" cy="5588000"/>
          </a:xfrm>
        </p:spPr>
        <p:txBody>
          <a:bodyPr/>
          <a:lstStyle/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Всемирно известная «четверка» встретилась и начала свою музыкальную карьеру именно в</a:t>
            </a:r>
            <a:r>
              <a:rPr lang="en-US" sz="2400" smtClean="0"/>
              <a:t> </a:t>
            </a:r>
            <a:r>
              <a:rPr lang="ru-RU" sz="2400" b="1" smtClean="0"/>
              <a:t>ЛИВЕРПУЛЕ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Возможно, этот сказочный кот и не из  </a:t>
            </a:r>
            <a:r>
              <a:rPr lang="ru-RU" sz="2400" b="1" smtClean="0"/>
              <a:t>ЧЕШИРА </a:t>
            </a:r>
            <a:r>
              <a:rPr lang="ru-RU" sz="2400" smtClean="0"/>
              <a:t>но прозвище за ним закрепилось прочно. 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Этот великий драматург, написавший пьесу о несчастных влюблённых, родился именно в </a:t>
            </a:r>
            <a:r>
              <a:rPr lang="ru-RU" sz="2400" b="1" smtClean="0"/>
              <a:t>СТРАТФОРДЕ-на-ЭЙВОНЕ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</a:t>
            </a:r>
            <a:r>
              <a:rPr lang="ru-RU" sz="2400" b="1" smtClean="0"/>
              <a:t> ОКСФОРДЕ</a:t>
            </a:r>
            <a:r>
              <a:rPr lang="ru-RU" sz="2400" smtClean="0"/>
              <a:t> студентов на один квадратный метр в несколько раз больше, чем где-либо еще. </a:t>
            </a:r>
          </a:p>
          <a:p>
            <a:pPr marL="514350" indent="-514350" eaLnBrk="1" hangingPunct="1">
              <a:lnSpc>
                <a:spcPct val="7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Birmingham</a:t>
            </a:r>
            <a:endParaRPr lang="ru-RU" sz="72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People</a:t>
            </a: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English</a:t>
            </a: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4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240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23555" name="Рисунок 2"/>
          <p:cNvPicPr>
            <a:picLocks noGrp="1" noChangeAspect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64263" y="1597025"/>
            <a:ext cx="4556125" cy="457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38" y="320675"/>
            <a:ext cx="591185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400" smtClean="0"/>
              <a:t>The English talk about the weather all the time.</a:t>
            </a:r>
            <a:endParaRPr lang="ru-RU" sz="4400" smtClean="0"/>
          </a:p>
        </p:txBody>
      </p:sp>
      <p:sp>
        <p:nvSpPr>
          <p:cNvPr id="2458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0588"/>
            <a:ext cx="12192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217613"/>
          </a:xfrm>
        </p:spPr>
        <p:txBody>
          <a:bodyPr/>
          <a:lstStyle/>
          <a:p>
            <a:pPr eaLnBrk="1" hangingPunct="1"/>
            <a:r>
              <a:rPr lang="en-US" sz="4000" smtClean="0"/>
              <a:t>The English have a good sense of humour</a:t>
            </a:r>
            <a:endParaRPr lang="ru-RU" sz="4000" smtClean="0"/>
          </a:p>
        </p:txBody>
      </p:sp>
      <p:sp>
        <p:nvSpPr>
          <p:cNvPr id="25603" name="Rectangle 4"/>
          <p:cNvSpPr>
            <a:spLocks noGrp="1"/>
          </p:cNvSpPr>
          <p:nvPr>
            <p:ph type="body" idx="4294967295"/>
          </p:nvPr>
        </p:nvSpPr>
        <p:spPr>
          <a:xfrm>
            <a:off x="838200" y="2220913"/>
            <a:ext cx="10515600" cy="3956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pbs.twimg.com/media/Du10Zd9VAAI7Td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99949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s://avatars.mds.yandex.net/get-pdb/38069/f93ffda5-3dba-436c-99e8-d0dfbb41ea3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0"/>
            <a:ext cx="10093325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s://assets.sport.ro/assets/protv/2018/07/30/image_galleries/59193/cum-traiesc-animalele-de-companie-ale-familiilor-regale-ce-a-comandat-regina-special-pentru-cei-doi-corgi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0"/>
            <a:ext cx="9026525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i.ytimg.com/vi/cE_VOR4Q7Vg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pbs.twimg.com/media/DfICPc6VMAA9WJ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573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Шерлок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69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s://avatars.mds.yandex.net/get-zen_doc/164147/pub_5ad1b58648c85ec068ee916b_5ad5bf4a48c85eceb1ced7f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9119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s://i.ytimg.com/vi/q72CEhRD6Iw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s://f.vividscreen.info/soft/ad7c6ebab97a77c851c3b81efc2a28db/Musical-Notes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Bristol</a:t>
            </a:r>
            <a:endParaRPr lang="ru-RU" sz="72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Rectangle 7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A steamboat  trip on the Thames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smtClean="0"/>
              <a:t>and buying</a:t>
            </a:r>
          </a:p>
          <a:p>
            <a:pPr algn="ctr" eaLnBrk="1" hangingPunct="1">
              <a:buFont typeface="Arial" charset="0"/>
              <a:buNone/>
            </a:pPr>
            <a:r>
              <a:rPr lang="en-US" sz="4800" smtClean="0"/>
              <a:t>souvenirs</a:t>
            </a:r>
          </a:p>
          <a:p>
            <a:pPr algn="ctr" eaLnBrk="1" hangingPunct="1">
              <a:buFont typeface="Arial" charset="0"/>
              <a:buNone/>
            </a:pPr>
            <a:endParaRPr lang="ru-RU" sz="4800" smtClean="0"/>
          </a:p>
        </p:txBody>
      </p:sp>
      <p:sp>
        <p:nvSpPr>
          <p:cNvPr id="34819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3482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263" y="0"/>
            <a:ext cx="570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47800" y="1938338"/>
            <a:ext cx="4132263" cy="1490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884"/>
            <a:ext cx="12192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1458" y="11148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01458" y="29561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7833" y="4734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3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93979" y="6195954"/>
            <a:ext cx="34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58608" y="15657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58608" y="36826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008296" y="59999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7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Oxford</a:t>
            </a:r>
            <a:endParaRPr lang="ru-RU" sz="72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7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400" smtClean="0"/>
              <a:t>Captains’ Contest</a:t>
            </a:r>
            <a:endParaRPr lang="ru-RU" sz="5400" smtClean="0"/>
          </a:p>
        </p:txBody>
      </p:sp>
      <p:sp>
        <p:nvSpPr>
          <p:cNvPr id="5427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9513" y="1592263"/>
            <a:ext cx="528002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idx="1"/>
          </p:nvPr>
        </p:nvSpPr>
        <p:spPr>
          <a:xfrm>
            <a:off x="465138" y="692150"/>
            <a:ext cx="11388725" cy="5216525"/>
          </a:xfrm>
        </p:spPr>
        <p:txBody>
          <a:bodyPr anchor="ctr">
            <a:spAutoFit/>
          </a:bodyPr>
          <a:lstStyle/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biggest city of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national flag of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national flower of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national animal of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English traditional food number 1?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most popular sport in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most popular music band  in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How many people live in England?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How many languages can we hear in London?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name of the most famous clock- tower in London?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is the name of traditional English drink?</a:t>
            </a:r>
            <a:endParaRPr lang="ru-RU" altLang="ru-RU" smtClean="0">
              <a:latin typeface="Arial" charset="0"/>
            </a:endParaRPr>
          </a:p>
          <a:p>
            <a:pPr marL="533400" indent="-533400">
              <a:lnSpc>
                <a:spcPct val="100000"/>
              </a:lnSpc>
              <a:spcBef>
                <a:spcPct val="0"/>
              </a:spcBef>
              <a:buFont typeface="Calibri Light"/>
              <a:buAutoNum type="arabicPeriod"/>
              <a:tabLst>
                <a:tab pos="457200" algn="l"/>
              </a:tabLst>
            </a:pPr>
            <a:r>
              <a:rPr lang="en-US" altLang="ru-RU" smtClean="0">
                <a:latin typeface="Arial" charset="0"/>
                <a:cs typeface="Times New Roman" pitchFamily="18" charset="0"/>
              </a:rPr>
              <a:t>What language was official in England in 1066?</a:t>
            </a:r>
            <a:endParaRPr lang="en-US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8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8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 - phrases</a:t>
            </a:r>
            <a:endPara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914400" indent="-914400" eaLnBrk="1" hangingPunct="1">
              <a:buFont typeface="Calibri Light"/>
              <a:buAutoNum type="arabicPeriod"/>
            </a:pPr>
            <a:r>
              <a:rPr lang="en-US" sz="4800" smtClean="0"/>
              <a:t>See you in the aft.</a:t>
            </a:r>
          </a:p>
          <a:p>
            <a:pPr marL="914400" indent="-914400" eaLnBrk="1" hangingPunct="1">
              <a:buFont typeface="Calibri Light"/>
              <a:buAutoNum type="arabicPeriod"/>
            </a:pPr>
            <a:r>
              <a:rPr lang="en-US" sz="4800" smtClean="0"/>
              <a:t>Night-night!</a:t>
            </a:r>
          </a:p>
          <a:p>
            <a:pPr marL="914400" indent="-914400" eaLnBrk="1" hangingPunct="1">
              <a:buFont typeface="Calibri Light"/>
              <a:buAutoNum type="arabicPeriod"/>
            </a:pPr>
            <a:r>
              <a:rPr lang="en-US" sz="4800" smtClean="0"/>
              <a:t>Do you want a cuppa?</a:t>
            </a:r>
          </a:p>
          <a:p>
            <a:pPr marL="914400" indent="-914400" eaLnBrk="1" hangingPunct="1">
              <a:buFont typeface="Calibri Light"/>
              <a:buAutoNum type="arabicPeriod"/>
            </a:pPr>
            <a:r>
              <a:rPr lang="en-US" sz="4800" smtClean="0"/>
              <a:t>Buy, love!</a:t>
            </a:r>
          </a:p>
          <a:p>
            <a:pPr marL="914400" indent="-91440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– short VS long forms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838200" y="1673225"/>
            <a:ext cx="4445000" cy="4351338"/>
          </a:xfrm>
        </p:spPr>
        <p:txBody>
          <a:bodyPr/>
          <a:lstStyle/>
          <a:p>
            <a:pPr marL="742950" indent="-742950" eaLnBrk="1" hangingPunct="1">
              <a:buFont typeface="Calibri Light"/>
              <a:buAutoNum type="arabicPeriod"/>
            </a:pPr>
            <a:r>
              <a:rPr lang="en-US" sz="4400" smtClean="0"/>
              <a:t>Maths</a:t>
            </a:r>
          </a:p>
          <a:p>
            <a:pPr marL="742950" indent="-742950" eaLnBrk="1" hangingPunct="1">
              <a:buFont typeface="Calibri Light"/>
              <a:buAutoNum type="arabicPeriod"/>
            </a:pPr>
            <a:r>
              <a:rPr lang="en-US" sz="4400" smtClean="0"/>
              <a:t>IT</a:t>
            </a:r>
          </a:p>
          <a:p>
            <a:pPr marL="742950" indent="-742950" eaLnBrk="1" hangingPunct="1">
              <a:buFont typeface="Calibri Light"/>
              <a:buAutoNum type="arabicPeriod"/>
            </a:pPr>
            <a:r>
              <a:rPr lang="en-US" sz="4400" smtClean="0"/>
              <a:t>PE</a:t>
            </a:r>
          </a:p>
          <a:p>
            <a:pPr marL="742950" indent="-742950" eaLnBrk="1" hangingPunct="1">
              <a:buFont typeface="Calibri Light"/>
              <a:buAutoNum type="arabicPeriod"/>
            </a:pPr>
            <a:r>
              <a:rPr lang="en-US" sz="4400" smtClean="0"/>
              <a:t>The USA</a:t>
            </a:r>
          </a:p>
          <a:p>
            <a:pPr marL="742950" indent="-742950" eaLnBrk="1" hangingPunct="1"/>
            <a:endParaRPr lang="en-US" smtClean="0"/>
          </a:p>
          <a:p>
            <a:pPr marL="742950" indent="-742950" eaLnBrk="1" hangingPunct="1"/>
            <a:endParaRPr lang="en-US" smtClean="0"/>
          </a:p>
          <a:p>
            <a:pPr marL="742950" indent="-742950" eaLnBrk="1" hangingPunct="1"/>
            <a:endParaRPr lang="en-US" smtClean="0"/>
          </a:p>
          <a:p>
            <a:pPr marL="742950" indent="-742950" eaLnBrk="1" hangingPunct="1"/>
            <a:endParaRPr lang="ru-RU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549900" y="1673225"/>
            <a:ext cx="44450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dirty="0" smtClean="0"/>
              <a:t>Refrigerator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dirty="0" smtClean="0"/>
              <a:t>Bicycle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dirty="0" smtClean="0"/>
              <a:t>Examination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400" dirty="0" smtClean="0"/>
              <a:t>Laboratory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4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48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it a …..?</a:t>
            </a:r>
            <a:endParaRPr 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557338"/>
            <a:ext cx="109458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3"/>
          <p:cNvPicPr>
            <a:picLocks noChangeAspect="1"/>
          </p:cNvPicPr>
          <p:nvPr/>
        </p:nvPicPr>
        <p:blipFill>
          <a:blip r:embed="rId2"/>
          <a:srcRect t="5679" b="444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8263" y="3763963"/>
            <a:ext cx="3860800" cy="1360487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Friday, November 15th we announce the results</a:t>
            </a:r>
            <a:b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b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honor our winners!</a:t>
            </a:r>
            <a:endParaRPr lang="ru-RU" sz="4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6913" y="836613"/>
            <a:ext cx="3984625" cy="665162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</a:rPr>
              <a:t>Spotlight </a:t>
            </a:r>
            <a:b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</a:rPr>
            </a:br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</a:rPr>
              <a:t>on England</a:t>
            </a:r>
            <a:endParaRPr lang="ru-RU" sz="4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a desk.</a:t>
            </a:r>
            <a:endParaRPr lang="ru-RU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700213"/>
            <a:ext cx="10080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they…..?</a:t>
            </a:r>
            <a:endParaRPr lang="ru-RU" smtClean="0"/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2133600"/>
            <a:ext cx="109458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are….</a:t>
            </a:r>
            <a:endParaRPr lang="ru-RU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0013" y="1828800"/>
            <a:ext cx="6432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…?</a:t>
            </a:r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989138"/>
            <a:ext cx="101600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….</a:t>
            </a:r>
            <a:endParaRPr lang="ru-RU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0" y="1484313"/>
            <a:ext cx="85455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4" descr="what-is-it-095-question-rsc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1714500"/>
            <a:ext cx="10752137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 a scooter</a:t>
            </a:r>
            <a:endParaRPr lang="ru-RU" smtClean="0"/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628775"/>
            <a:ext cx="99853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700213"/>
            <a:ext cx="110172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1628775"/>
            <a:ext cx="106584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1714500"/>
            <a:ext cx="102711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612775"/>
            <a:ext cx="10771188" cy="830263"/>
          </a:xfrm>
          <a:extLst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When I think of England </a:t>
            </a:r>
            <a:r>
              <a:rPr lang="en-US" alt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 can see…</a:t>
            </a:r>
            <a:r>
              <a:rPr lang="ru-RU" alt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2" name="Picture 6" descr="https://farm2.staticflickr.com/1770/41304816130_a2f94062a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3776663"/>
            <a:ext cx="41005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https://avatars.mds.yandex.net/get-pdb/1079101/c112e046-6510-467e-8766-a25c133694ba/s3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8838" y="4064000"/>
            <a:ext cx="3463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" descr="https://i.pinimg.com/236x/01/95/b7/0195b7e766636a4c9f5e12d8f6d90bbe--caves-fla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50" y="1639888"/>
            <a:ext cx="33655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a rabbit</a:t>
            </a:r>
            <a:endParaRPr lang="ru-RU" smtClean="0"/>
          </a:p>
        </p:txBody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813" y="1905000"/>
            <a:ext cx="10175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1916113"/>
            <a:ext cx="5511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557338"/>
            <a:ext cx="85423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Stratford-upon-Avon</a:t>
            </a:r>
          </a:p>
        </p:txBody>
      </p:sp>
      <p:sp>
        <p:nvSpPr>
          <p:cNvPr id="5837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38200" y="1306513"/>
            <a:ext cx="5181600" cy="48704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6000" b="1" smtClean="0">
                <a:solidFill>
                  <a:schemeClr val="accent2"/>
                </a:solidFill>
              </a:rPr>
              <a:t>Literature</a:t>
            </a:r>
          </a:p>
          <a:p>
            <a:pPr eaLnBrk="1" hangingPunct="1">
              <a:buFont typeface="Arial" charset="0"/>
              <a:buNone/>
            </a:pPr>
            <a:endParaRPr lang="ru-RU" sz="6000" b="1" smtClean="0">
              <a:solidFill>
                <a:schemeClr val="accent2"/>
              </a:solidFill>
            </a:endParaRPr>
          </a:p>
        </p:txBody>
      </p:sp>
      <p:pic>
        <p:nvPicPr>
          <p:cNvPr id="58371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019925" y="1490663"/>
            <a:ext cx="3913188" cy="4181475"/>
          </a:xfrm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2679700"/>
            <a:ext cx="3302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6600" y="123825"/>
            <a:ext cx="10515600" cy="879475"/>
          </a:xfrm>
        </p:spPr>
        <p:txBody>
          <a:bodyPr/>
          <a:lstStyle/>
          <a:p>
            <a:r>
              <a:rPr lang="en-US" smtClean="0"/>
              <a:t>Literature - Characters</a:t>
            </a:r>
            <a:endParaRPr lang="ru-RU" smtClean="0"/>
          </a:p>
        </p:txBody>
      </p:sp>
      <p:pic>
        <p:nvPicPr>
          <p:cNvPr id="63491" name="Picture 2" descr="https://s0.rbk.ru/v6_top_pics/resized/960x620_crop/media/img/3/05/75516109963105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30705" t="4237" r="55795" b="63277"/>
          <a:stretch>
            <a:fillRect/>
          </a:stretch>
        </p:blipFill>
        <p:spPr>
          <a:xfrm>
            <a:off x="419100" y="1003300"/>
            <a:ext cx="1841500" cy="2862263"/>
          </a:xfrm>
        </p:spPr>
      </p:pic>
      <p:pic>
        <p:nvPicPr>
          <p:cNvPr id="63492" name="Picture 4" descr="https://i0.wp.com/jaysanalysis.com/wp-content/uploads/2019/06/5ac783773a644815294830.png?fit=1120%2C672&amp;ssl=1"/>
          <p:cNvPicPr>
            <a:picLocks noChangeAspect="1" noChangeArrowheads="1"/>
          </p:cNvPicPr>
          <p:nvPr/>
        </p:nvPicPr>
        <p:blipFill>
          <a:blip r:embed="rId3"/>
          <a:srcRect l="51637" t="27794" r="23831" b="25505"/>
          <a:stretch>
            <a:fillRect/>
          </a:stretch>
        </p:blipFill>
        <p:spPr bwMode="auto">
          <a:xfrm>
            <a:off x="3165475" y="903288"/>
            <a:ext cx="2679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6" descr="https://pm1.narvii.com/6967/08e7bde27464dd83ad4d02d83b3d03959fe81518r1-1000-1240v2_hq.jpg"/>
          <p:cNvPicPr>
            <a:picLocks noChangeAspect="1" noChangeArrowheads="1"/>
          </p:cNvPicPr>
          <p:nvPr/>
        </p:nvPicPr>
        <p:blipFill>
          <a:blip r:embed="rId4"/>
          <a:srcRect l="51526" t="63901" r="7220" b="18027"/>
          <a:stretch>
            <a:fillRect/>
          </a:stretch>
        </p:blipFill>
        <p:spPr bwMode="auto">
          <a:xfrm>
            <a:off x="3317875" y="4438650"/>
            <a:ext cx="34337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10" descr="https://afisha.london/wp-content/uploads/2017/12/classic_winnie_the_pooh_and_piglet_by_sphinkrink-danyjw1-e1513000348158-1024x565.jpg?x42911"/>
          <p:cNvPicPr>
            <a:picLocks noChangeAspect="1" noChangeArrowheads="1"/>
          </p:cNvPicPr>
          <p:nvPr/>
        </p:nvPicPr>
        <p:blipFill>
          <a:blip r:embed="rId5"/>
          <a:srcRect l="35423" t="53735" r="43130" b="15523"/>
          <a:stretch>
            <a:fillRect/>
          </a:stretch>
        </p:blipFill>
        <p:spPr bwMode="auto">
          <a:xfrm>
            <a:off x="7702550" y="2298700"/>
            <a:ext cx="31797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https://i0.wp.com/jaysanalysis.com/wp-content/uploads/2019/06/5ac783773a644815294830.png?fit=1120%2C672&amp;ssl=1"/>
          <p:cNvPicPr>
            <a:picLocks noChangeAspect="1" noChangeArrowheads="1"/>
          </p:cNvPicPr>
          <p:nvPr/>
        </p:nvPicPr>
        <p:blipFill>
          <a:blip r:embed="rId2"/>
          <a:srcRect l="15594" t="5704" r="16191" b="19691"/>
          <a:stretch>
            <a:fillRect/>
          </a:stretch>
        </p:blipFill>
        <p:spPr bwMode="auto">
          <a:xfrm>
            <a:off x="1936750" y="3613150"/>
            <a:ext cx="420052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6" descr="https://pm1.narvii.com/6967/08e7bde27464dd83ad4d02d83b3d03959fe81518r1-1000-1240v2_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0888" y="0"/>
            <a:ext cx="27225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10" descr="https://afisha.london/wp-content/uploads/2017/12/classic_winnie_the_pooh_and_piglet_by_sphinkrink-danyjw1-e1513000348158-1024x565.jpg?x42911"/>
          <p:cNvPicPr>
            <a:picLocks noChangeAspect="1" noChangeArrowheads="1"/>
          </p:cNvPicPr>
          <p:nvPr/>
        </p:nvPicPr>
        <p:blipFill>
          <a:blip r:embed="rId4"/>
          <a:srcRect l="25098" t="2124" r="43130" b="7877"/>
          <a:stretch>
            <a:fillRect/>
          </a:stretch>
        </p:blipFill>
        <p:spPr bwMode="auto">
          <a:xfrm>
            <a:off x="6807200" y="2840038"/>
            <a:ext cx="2457450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2" descr="https://s0.rbk.ru/v6_top_pics/resized/960x620_crop/media/img/3/05/755161099631053.png"/>
          <p:cNvPicPr>
            <a:picLocks noChangeAspect="1" noChangeArrowheads="1"/>
          </p:cNvPicPr>
          <p:nvPr/>
        </p:nvPicPr>
        <p:blipFill>
          <a:blip r:embed="rId5"/>
          <a:srcRect l="22495" r="23711"/>
          <a:stretch>
            <a:fillRect/>
          </a:stretch>
        </p:blipFill>
        <p:spPr bwMode="auto">
          <a:xfrm>
            <a:off x="7273925" y="0"/>
            <a:ext cx="31623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Literature - books</a:t>
            </a:r>
            <a:endParaRPr lang="ru-RU" smtClean="0"/>
          </a:p>
        </p:txBody>
      </p:sp>
      <p:sp>
        <p:nvSpPr>
          <p:cNvPr id="60418" name="Объек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J.K. Rowling  “Harry Portter”</a:t>
            </a:r>
          </a:p>
          <a:p>
            <a:pPr eaLnBrk="1" hangingPunct="1"/>
            <a:r>
              <a:rPr lang="en-US" smtClean="0"/>
              <a:t>A.Milne  “Winnie-the-Poor”</a:t>
            </a:r>
          </a:p>
          <a:p>
            <a:pPr eaLnBrk="1" hangingPunct="1"/>
            <a:r>
              <a:rPr lang="en-US" smtClean="0"/>
              <a:t>M. Bond “ Puddington”</a:t>
            </a:r>
          </a:p>
          <a:p>
            <a:pPr eaLnBrk="1" hangingPunct="1"/>
            <a:r>
              <a:rPr lang="en-US" smtClean="0"/>
              <a:t>L.Carroll “Alice’s Adventures  in Wonderland”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London again! I’m happy to be here!</a:t>
            </a:r>
            <a:endParaRPr lang="ru-RU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4800" dirty="0" smtClean="0"/>
              <a:t>I would like to go to England to…</a:t>
            </a:r>
          </a:p>
          <a:p>
            <a:pPr eaLnBrk="1" hangingPunct="1"/>
            <a:r>
              <a:rPr lang="en-US" sz="4800" dirty="0" smtClean="0"/>
              <a:t>I will be  happy to…</a:t>
            </a:r>
          </a:p>
          <a:p>
            <a:pPr eaLnBrk="1" hangingPunct="1"/>
            <a:r>
              <a:rPr lang="en-US" sz="4800" smtClean="0"/>
              <a:t>I also want to…</a:t>
            </a:r>
            <a:endParaRPr lang="ru-RU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solidFill>
                  <a:schemeClr val="accent2"/>
                </a:solidFill>
              </a:rPr>
              <a:t>A TOUR AROUND ENGLAND</a:t>
            </a:r>
            <a:endParaRPr lang="ru-RU" smtClean="0">
              <a:solidFill>
                <a:schemeClr val="accent2"/>
              </a:solidFill>
            </a:endParaRPr>
          </a:p>
        </p:txBody>
      </p:sp>
      <p:pic>
        <p:nvPicPr>
          <p:cNvPr id="1638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8025" y="1416050"/>
            <a:ext cx="75787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London</a:t>
            </a: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7410" name="Rectangle 10"/>
          <p:cNvSpPr>
            <a:spLocks noGrp="1"/>
          </p:cNvSpPr>
          <p:nvPr>
            <p:ph type="body" idx="4294967295"/>
          </p:nvPr>
        </p:nvSpPr>
        <p:spPr>
          <a:xfrm>
            <a:off x="838200" y="5284788"/>
            <a:ext cx="10515600" cy="8921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800" b="1" smtClean="0"/>
              <a:t>ENGLAND IS MORE THAN </a:t>
            </a:r>
            <a:br>
              <a:rPr lang="en-US" sz="4800" b="1" smtClean="0"/>
            </a:br>
            <a:r>
              <a:rPr lang="en-US" sz="4800" b="1" smtClean="0"/>
              <a:t>LONDON</a:t>
            </a:r>
            <a:endParaRPr lang="ru-RU" sz="4800" b="1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862013"/>
            <a:ext cx="10072687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855663" y="190500"/>
            <a:ext cx="10642600" cy="1200150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 square – </a:t>
            </a:r>
            <a:r>
              <a:rPr lang="ru-RU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квадрат</a:t>
            </a:r>
            <a:r>
              <a:rPr lang="ru-RU" altLang="ru-RU" sz="240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Arial" charset="0"/>
              </a:rPr>
            </a:br>
            <a:r>
              <a:rPr lang="en-US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 square – </a:t>
            </a:r>
            <a:r>
              <a:rPr lang="ru-RU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скучный</a:t>
            </a:r>
            <a:r>
              <a:rPr lang="en-US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человек</a:t>
            </a:r>
            <a:r>
              <a:rPr lang="en-US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ru-RU" altLang="ru-RU" sz="2400" smtClean="0">
                <a:solidFill>
                  <a:srgbClr val="C00000"/>
                </a:solidFill>
                <a:latin typeface="Arial" charset="0"/>
              </a:rPr>
            </a:br>
            <a:r>
              <a:rPr lang="en-US" altLang="ru-RU" sz="2400" b="1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Don’t be a square! Try the City Square </a:t>
            </a:r>
            <a:endParaRPr lang="en-US" altLang="ru-RU" sz="2400" smtClean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 l="2409" b="3572"/>
          <a:stretch>
            <a:fillRect/>
          </a:stretch>
        </p:blipFill>
        <p:spPr bwMode="auto">
          <a:xfrm>
            <a:off x="2184400" y="1390650"/>
            <a:ext cx="7996238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5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England is more than London</a:t>
            </a:r>
            <a:endParaRPr lang="ru-RU" sz="5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 eaLnBrk="1" hangingPunct="1">
              <a:buFont typeface="Arial" charset="0"/>
              <a:buAutoNum type="arabicPeriod"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London</a:t>
            </a:r>
          </a:p>
          <a:p>
            <a:pPr marL="381000" indent="-381000" eaLnBrk="1" hangingPunct="1">
              <a:buFont typeface="Arial" charset="0"/>
              <a:buAutoNum type="arabicPeriod"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Birmingham</a:t>
            </a:r>
          </a:p>
          <a:p>
            <a:pPr marL="381000" indent="-381000" eaLnBrk="1" hangingPunct="1">
              <a:buFont typeface="Arial" charset="0"/>
              <a:buAutoNum type="arabicPeriod"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Bristol</a:t>
            </a:r>
          </a:p>
          <a:p>
            <a:pPr marL="381000" indent="-381000" eaLnBrk="1" hangingPunct="1">
              <a:buFont typeface="Arial" charset="0"/>
              <a:buAutoNum type="arabicPeriod"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Manchester </a:t>
            </a:r>
            <a:r>
              <a:rPr lang="en-US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81000" indent="-381000" eaLnBrk="1" hangingPunct="1">
              <a:buFont typeface="Arial" charset="0"/>
              <a:buAutoNum type="arabicPeriod"/>
            </a:pPr>
            <a:endParaRPr lang="ru-RU" sz="4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4" name="Rectangl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5.Leeds 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6.Cambridge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7.Oxford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en-US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8.Liverpool</a:t>
            </a:r>
            <a:endParaRPr lang="ru-RU" sz="48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3" y="0"/>
            <a:ext cx="10515600" cy="1325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Geography - Places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38138" y="1084263"/>
            <a:ext cx="11549062" cy="5588000"/>
          </a:xfrm>
        </p:spPr>
        <p:txBody>
          <a:bodyPr/>
          <a:lstStyle/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Всемирно известная «четверка» встретилась и начала свою музыкальную карьеру именно в… 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Возможно, этот сказочный кот и не из…, но прозвище за ним закрепилось прочно. 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Этот великий драматург, написавший пьесу о несчастных влюблённых, родился именно в…</a:t>
            </a:r>
          </a:p>
          <a:p>
            <a:pPr marL="514350" indent="-514350" eaLnBrk="1" hangingPunct="1">
              <a:lnSpc>
                <a:spcPct val="130000"/>
              </a:lnSpc>
              <a:buFont typeface="Calibri Light"/>
              <a:buAutoNum type="arabicPeriod"/>
            </a:pPr>
            <a:r>
              <a:rPr lang="ru-RU" sz="2400" smtClean="0"/>
              <a:t>В… студентов на один квадратный метр в несколько раз больше, чем где-либо еще. </a:t>
            </a:r>
          </a:p>
          <a:p>
            <a:pPr marL="514350" indent="-514350" eaLnBrk="1" hangingPunct="1">
              <a:lnSpc>
                <a:spcPct val="7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517</Words>
  <Application>Microsoft Office PowerPoint</Application>
  <PresentationFormat>Произвольный</PresentationFormat>
  <Paragraphs>110</Paragraphs>
  <Slides>47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Let`s play!</vt:lpstr>
      <vt:lpstr>Презентация PowerPoint</vt:lpstr>
      <vt:lpstr>On Friday, November 15th we announce the results and  honor our winners!</vt:lpstr>
      <vt:lpstr>When I think of England I can see… </vt:lpstr>
      <vt:lpstr>A TOUR AROUND ENGLAND</vt:lpstr>
      <vt:lpstr>London  </vt:lpstr>
      <vt:lpstr>A square – квадрат A square – скучный человек  Don’t be a square! Try the City Square </vt:lpstr>
      <vt:lpstr>England is more than London</vt:lpstr>
      <vt:lpstr>Geography - Places</vt:lpstr>
      <vt:lpstr>Презентация PowerPoint</vt:lpstr>
      <vt:lpstr>Geography - Places</vt:lpstr>
      <vt:lpstr>Birmingham</vt:lpstr>
      <vt:lpstr>Презентация PowerPoint</vt:lpstr>
      <vt:lpstr>The English have a good sense of humour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Bristol</vt:lpstr>
      <vt:lpstr>Презентация PowerPoint</vt:lpstr>
      <vt:lpstr>Oxford</vt:lpstr>
      <vt:lpstr>Презентация PowerPoint</vt:lpstr>
      <vt:lpstr>English - phrases</vt:lpstr>
      <vt:lpstr>English – short VS long forms</vt:lpstr>
      <vt:lpstr>Is it a …..?</vt:lpstr>
      <vt:lpstr>It’s a desk.</vt:lpstr>
      <vt:lpstr>Are they…..?</vt:lpstr>
      <vt:lpstr>They are….</vt:lpstr>
      <vt:lpstr>Are …?</vt:lpstr>
      <vt:lpstr>They ….</vt:lpstr>
      <vt:lpstr>Презентация PowerPoint</vt:lpstr>
      <vt:lpstr>It’ a scooter</vt:lpstr>
      <vt:lpstr>Презентация PowerPoint</vt:lpstr>
      <vt:lpstr>Презентация PowerPoint</vt:lpstr>
      <vt:lpstr>Презентация PowerPoint</vt:lpstr>
      <vt:lpstr>It’s a rabbit</vt:lpstr>
      <vt:lpstr>Презентация PowerPoint</vt:lpstr>
      <vt:lpstr>Презентация PowerPoint</vt:lpstr>
      <vt:lpstr>Stratford-upon-Avon</vt:lpstr>
      <vt:lpstr>Literature - Characters</vt:lpstr>
      <vt:lpstr>Презентация PowerPoint</vt:lpstr>
      <vt:lpstr>Literature - books</vt:lpstr>
      <vt:lpstr>London again! I’m happy to be here!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51</cp:revision>
  <dcterms:created xsi:type="dcterms:W3CDTF">2019-11-08T21:32:57Z</dcterms:created>
  <dcterms:modified xsi:type="dcterms:W3CDTF">2020-07-31T18:46:12Z</dcterms:modified>
</cp:coreProperties>
</file>