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76759FD-C510-4A75-B9D5-33D98A25EACF}" type="datetimeFigureOut">
              <a:rPr lang="ru-RU" smtClean="0"/>
              <a:t>24.07.2020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C127E2-9B61-41BA-827D-52D5B2F23A9B}" type="slidenum">
              <a:rPr lang="ru-RU" smtClean="0"/>
              <a:t>‹#›</a:t>
            </a:fld>
            <a:endParaRPr lang="ru-RU"/>
          </a:p>
        </p:txBody>
      </p:sp>
    </p:spTree>
    <p:extLst>
      <p:ext uri="{BB962C8B-B14F-4D97-AF65-F5344CB8AC3E}">
        <p14:creationId xmlns:p14="http://schemas.microsoft.com/office/powerpoint/2010/main" val="96274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6759FD-C510-4A75-B9D5-33D98A25EACF}" type="datetimeFigureOut">
              <a:rPr lang="ru-RU" smtClean="0"/>
              <a:t>24.07.2020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C127E2-9B61-41BA-827D-52D5B2F23A9B}" type="slidenum">
              <a:rPr lang="ru-RU" smtClean="0"/>
              <a:t>‹#›</a:t>
            </a:fld>
            <a:endParaRPr lang="ru-RU"/>
          </a:p>
        </p:txBody>
      </p:sp>
    </p:spTree>
    <p:extLst>
      <p:ext uri="{BB962C8B-B14F-4D97-AF65-F5344CB8AC3E}">
        <p14:creationId xmlns:p14="http://schemas.microsoft.com/office/powerpoint/2010/main" val="302288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6759FD-C510-4A75-B9D5-33D98A25EACF}" type="datetimeFigureOut">
              <a:rPr lang="ru-RU" smtClean="0"/>
              <a:t>24.07.2020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C127E2-9B61-41BA-827D-52D5B2F23A9B}" type="slidenum">
              <a:rPr lang="ru-RU" smtClean="0"/>
              <a:t>‹#›</a:t>
            </a:fld>
            <a:endParaRPr lang="ru-RU"/>
          </a:p>
        </p:txBody>
      </p:sp>
    </p:spTree>
    <p:extLst>
      <p:ext uri="{BB962C8B-B14F-4D97-AF65-F5344CB8AC3E}">
        <p14:creationId xmlns:p14="http://schemas.microsoft.com/office/powerpoint/2010/main" val="284098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6759FD-C510-4A75-B9D5-33D98A25EACF}" type="datetimeFigureOut">
              <a:rPr lang="ru-RU" smtClean="0"/>
              <a:t>24.07.2020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C127E2-9B61-41BA-827D-52D5B2F23A9B}" type="slidenum">
              <a:rPr lang="ru-RU" smtClean="0"/>
              <a:t>‹#›</a:t>
            </a:fld>
            <a:endParaRPr lang="ru-RU"/>
          </a:p>
        </p:txBody>
      </p:sp>
    </p:spTree>
    <p:extLst>
      <p:ext uri="{BB962C8B-B14F-4D97-AF65-F5344CB8AC3E}">
        <p14:creationId xmlns:p14="http://schemas.microsoft.com/office/powerpoint/2010/main" val="201370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76759FD-C510-4A75-B9D5-33D98A25EACF}" type="datetimeFigureOut">
              <a:rPr lang="ru-RU" smtClean="0"/>
              <a:t>24.07.2020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C127E2-9B61-41BA-827D-52D5B2F23A9B}" type="slidenum">
              <a:rPr lang="ru-RU" smtClean="0"/>
              <a:t>‹#›</a:t>
            </a:fld>
            <a:endParaRPr lang="ru-RU"/>
          </a:p>
        </p:txBody>
      </p:sp>
    </p:spTree>
    <p:extLst>
      <p:ext uri="{BB962C8B-B14F-4D97-AF65-F5344CB8AC3E}">
        <p14:creationId xmlns:p14="http://schemas.microsoft.com/office/powerpoint/2010/main" val="62755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76759FD-C510-4A75-B9D5-33D98A25EACF}" type="datetimeFigureOut">
              <a:rPr lang="ru-RU" smtClean="0"/>
              <a:t>24.07.2020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C127E2-9B61-41BA-827D-52D5B2F23A9B}" type="slidenum">
              <a:rPr lang="ru-RU" smtClean="0"/>
              <a:t>‹#›</a:t>
            </a:fld>
            <a:endParaRPr lang="ru-RU"/>
          </a:p>
        </p:txBody>
      </p:sp>
    </p:spTree>
    <p:extLst>
      <p:ext uri="{BB962C8B-B14F-4D97-AF65-F5344CB8AC3E}">
        <p14:creationId xmlns:p14="http://schemas.microsoft.com/office/powerpoint/2010/main" val="396545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76759FD-C510-4A75-B9D5-33D98A25EACF}" type="datetimeFigureOut">
              <a:rPr lang="ru-RU" smtClean="0"/>
              <a:t>24.07.2020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C127E2-9B61-41BA-827D-52D5B2F23A9B}" type="slidenum">
              <a:rPr lang="ru-RU" smtClean="0"/>
              <a:t>‹#›</a:t>
            </a:fld>
            <a:endParaRPr lang="ru-RU"/>
          </a:p>
        </p:txBody>
      </p:sp>
    </p:spTree>
    <p:extLst>
      <p:ext uri="{BB962C8B-B14F-4D97-AF65-F5344CB8AC3E}">
        <p14:creationId xmlns:p14="http://schemas.microsoft.com/office/powerpoint/2010/main" val="141239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76759FD-C510-4A75-B9D5-33D98A25EACF}" type="datetimeFigureOut">
              <a:rPr lang="ru-RU" smtClean="0"/>
              <a:t>24.07.2020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C127E2-9B61-41BA-827D-52D5B2F23A9B}" type="slidenum">
              <a:rPr lang="ru-RU" smtClean="0"/>
              <a:t>‹#›</a:t>
            </a:fld>
            <a:endParaRPr lang="ru-RU"/>
          </a:p>
        </p:txBody>
      </p:sp>
    </p:spTree>
    <p:extLst>
      <p:ext uri="{BB962C8B-B14F-4D97-AF65-F5344CB8AC3E}">
        <p14:creationId xmlns:p14="http://schemas.microsoft.com/office/powerpoint/2010/main" val="423174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6759FD-C510-4A75-B9D5-33D98A25EACF}" type="datetimeFigureOut">
              <a:rPr lang="ru-RU" smtClean="0"/>
              <a:t>24.07.2020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C127E2-9B61-41BA-827D-52D5B2F23A9B}" type="slidenum">
              <a:rPr lang="ru-RU" smtClean="0"/>
              <a:t>‹#›</a:t>
            </a:fld>
            <a:endParaRPr lang="ru-RU"/>
          </a:p>
        </p:txBody>
      </p:sp>
    </p:spTree>
    <p:extLst>
      <p:ext uri="{BB962C8B-B14F-4D97-AF65-F5344CB8AC3E}">
        <p14:creationId xmlns:p14="http://schemas.microsoft.com/office/powerpoint/2010/main" val="268082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76759FD-C510-4A75-B9D5-33D98A25EACF}" type="datetimeFigureOut">
              <a:rPr lang="ru-RU" smtClean="0"/>
              <a:t>24.07.2020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C127E2-9B61-41BA-827D-52D5B2F23A9B}" type="slidenum">
              <a:rPr lang="ru-RU" smtClean="0"/>
              <a:t>‹#›</a:t>
            </a:fld>
            <a:endParaRPr lang="ru-RU"/>
          </a:p>
        </p:txBody>
      </p:sp>
    </p:spTree>
    <p:extLst>
      <p:ext uri="{BB962C8B-B14F-4D97-AF65-F5344CB8AC3E}">
        <p14:creationId xmlns:p14="http://schemas.microsoft.com/office/powerpoint/2010/main" val="229236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76759FD-C510-4A75-B9D5-33D98A25EACF}" type="datetimeFigureOut">
              <a:rPr lang="ru-RU" smtClean="0"/>
              <a:t>24.07.2020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C127E2-9B61-41BA-827D-52D5B2F23A9B}" type="slidenum">
              <a:rPr lang="ru-RU" smtClean="0"/>
              <a:t>‹#›</a:t>
            </a:fld>
            <a:endParaRPr lang="ru-RU"/>
          </a:p>
        </p:txBody>
      </p:sp>
    </p:spTree>
    <p:extLst>
      <p:ext uri="{BB962C8B-B14F-4D97-AF65-F5344CB8AC3E}">
        <p14:creationId xmlns:p14="http://schemas.microsoft.com/office/powerpoint/2010/main" val="356526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759FD-C510-4A75-B9D5-33D98A25EACF}" type="datetimeFigureOut">
              <a:rPr lang="ru-RU" smtClean="0"/>
              <a:t>24.07.2020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127E2-9B61-41BA-827D-52D5B2F23A9B}" type="slidenum">
              <a:rPr lang="ru-RU" smtClean="0"/>
              <a:t>‹#›</a:t>
            </a:fld>
            <a:endParaRPr lang="ru-RU"/>
          </a:p>
        </p:txBody>
      </p:sp>
    </p:spTree>
    <p:extLst>
      <p:ext uri="{BB962C8B-B14F-4D97-AF65-F5344CB8AC3E}">
        <p14:creationId xmlns:p14="http://schemas.microsoft.com/office/powerpoint/2010/main" val="312314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Исследовательский проект</a:t>
            </a:r>
            <a:br>
              <a:rPr lang="ru-RU" dirty="0"/>
            </a:br>
            <a:r>
              <a:rPr lang="ru-RU" dirty="0"/>
              <a:t>«Чем привлекает Германия</a:t>
            </a:r>
            <a:br>
              <a:rPr lang="ru-RU" dirty="0"/>
            </a:br>
            <a:r>
              <a:rPr lang="ru-RU" dirty="0"/>
              <a:t>людей со всего света?»</a:t>
            </a:r>
            <a:br>
              <a:rPr lang="ru-RU" dirty="0"/>
            </a:br>
            <a:endParaRPr lang="ru-RU" dirty="0"/>
          </a:p>
        </p:txBody>
      </p:sp>
    </p:spTree>
    <p:extLst>
      <p:ext uri="{BB962C8B-B14F-4D97-AF65-F5344CB8AC3E}">
        <p14:creationId xmlns:p14="http://schemas.microsoft.com/office/powerpoint/2010/main" val="2990914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Unter</a:t>
            </a:r>
            <a:r>
              <a:rPr lang="en-US" dirty="0" smtClean="0"/>
              <a:t> den Linden</a:t>
            </a:r>
            <a:endParaRPr lang="ru-RU" dirty="0"/>
          </a:p>
        </p:txBody>
      </p:sp>
      <p:sp>
        <p:nvSpPr>
          <p:cNvPr id="3" name="Объект 2"/>
          <p:cNvSpPr>
            <a:spLocks noGrp="1"/>
          </p:cNvSpPr>
          <p:nvPr>
            <p:ph idx="1"/>
          </p:nvPr>
        </p:nvSpPr>
        <p:spPr/>
        <p:txBody>
          <a:bodyPr/>
          <a:lstStyle/>
          <a:p>
            <a:r>
              <a:rPr lang="en-US" dirty="0" err="1"/>
              <a:t>Unter</a:t>
            </a:r>
            <a:r>
              <a:rPr lang="en-US" dirty="0"/>
              <a:t> den Linden – der </a:t>
            </a:r>
            <a:r>
              <a:rPr lang="en-US" dirty="0" err="1"/>
              <a:t>berühmte</a:t>
            </a:r>
            <a:r>
              <a:rPr lang="en-US" dirty="0"/>
              <a:t> Boulevard «</a:t>
            </a:r>
            <a:r>
              <a:rPr lang="en-US" dirty="0" err="1"/>
              <a:t>Unter</a:t>
            </a:r>
            <a:r>
              <a:rPr lang="en-US" dirty="0"/>
              <a:t> den Linden» (</a:t>
            </a:r>
            <a:r>
              <a:rPr lang="en-US" dirty="0" err="1"/>
              <a:t>unter</a:t>
            </a:r>
            <a:r>
              <a:rPr lang="en-US" dirty="0"/>
              <a:t> den Linden) – die </a:t>
            </a:r>
            <a:r>
              <a:rPr lang="en-US" dirty="0" err="1"/>
              <a:t>Hauptstraße</a:t>
            </a:r>
            <a:r>
              <a:rPr lang="en-US" dirty="0"/>
              <a:t> von Berlin. </a:t>
            </a:r>
            <a:r>
              <a:rPr lang="en-US" dirty="0" err="1"/>
              <a:t>Es</a:t>
            </a:r>
            <a:r>
              <a:rPr lang="en-US" dirty="0"/>
              <a:t> </a:t>
            </a:r>
            <a:r>
              <a:rPr lang="en-US" dirty="0" err="1"/>
              <a:t>wurde</a:t>
            </a:r>
            <a:r>
              <a:rPr lang="en-US" dirty="0"/>
              <a:t> 1647 auf </a:t>
            </a:r>
            <a:r>
              <a:rPr lang="en-US" dirty="0" err="1"/>
              <a:t>Erlass</a:t>
            </a:r>
            <a:r>
              <a:rPr lang="en-US" dirty="0"/>
              <a:t> von </a:t>
            </a:r>
            <a:r>
              <a:rPr lang="en-US" dirty="0" err="1"/>
              <a:t>Kurfürst</a:t>
            </a:r>
            <a:r>
              <a:rPr lang="en-US" dirty="0"/>
              <a:t> Friedrich Wilhelm </a:t>
            </a:r>
            <a:r>
              <a:rPr lang="en-US" dirty="0" err="1"/>
              <a:t>gelegt</a:t>
            </a:r>
            <a:r>
              <a:rPr lang="en-US" dirty="0"/>
              <a:t>.</a:t>
            </a:r>
            <a:endParaRPr lang="ru-RU" dirty="0"/>
          </a:p>
        </p:txBody>
      </p:sp>
      <p:pic>
        <p:nvPicPr>
          <p:cNvPr id="4" name="Рисунок 3" descr="hello_html_m605106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8362" y="3385578"/>
            <a:ext cx="5888131" cy="2926322"/>
          </a:xfrm>
          <a:prstGeom prst="rect">
            <a:avLst/>
          </a:prstGeom>
          <a:noFill/>
          <a:ln>
            <a:noFill/>
          </a:ln>
        </p:spPr>
      </p:pic>
    </p:spTree>
    <p:extLst>
      <p:ext uri="{BB962C8B-B14F-4D97-AF65-F5344CB8AC3E}">
        <p14:creationId xmlns:p14="http://schemas.microsoft.com/office/powerpoint/2010/main" val="362525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Berliner Zoo</a:t>
            </a:r>
            <a:endParaRPr lang="ru-RU" dirty="0"/>
          </a:p>
        </p:txBody>
      </p:sp>
      <p:sp>
        <p:nvSpPr>
          <p:cNvPr id="3" name="Объект 2"/>
          <p:cNvSpPr>
            <a:spLocks noGrp="1"/>
          </p:cNvSpPr>
          <p:nvPr>
            <p:ph idx="1"/>
          </p:nvPr>
        </p:nvSpPr>
        <p:spPr/>
        <p:txBody>
          <a:bodyPr/>
          <a:lstStyle/>
          <a:p>
            <a:r>
              <a:rPr lang="en-US" dirty="0"/>
              <a:t>Kinder und </a:t>
            </a:r>
            <a:r>
              <a:rPr lang="en-US" dirty="0" err="1"/>
              <a:t>Erwachsene</a:t>
            </a:r>
            <a:r>
              <a:rPr lang="en-US" dirty="0"/>
              <a:t> </a:t>
            </a:r>
            <a:r>
              <a:rPr lang="en-US" dirty="0" err="1"/>
              <a:t>besuchen</a:t>
            </a:r>
            <a:r>
              <a:rPr lang="en-US" dirty="0"/>
              <a:t> </a:t>
            </a:r>
            <a:r>
              <a:rPr lang="en-US" dirty="0" err="1"/>
              <a:t>gerne</a:t>
            </a:r>
            <a:r>
              <a:rPr lang="en-US" dirty="0"/>
              <a:t> den Zoo Berlin (</a:t>
            </a:r>
            <a:r>
              <a:rPr lang="en-US" dirty="0" err="1"/>
              <a:t>Zoologischer</a:t>
            </a:r>
            <a:r>
              <a:rPr lang="en-US" dirty="0"/>
              <a:t> </a:t>
            </a:r>
            <a:r>
              <a:rPr lang="en-US" dirty="0" err="1"/>
              <a:t>Garten</a:t>
            </a:r>
            <a:r>
              <a:rPr lang="en-US" dirty="0"/>
              <a:t> Berlin). </a:t>
            </a:r>
            <a:r>
              <a:rPr lang="en-US" dirty="0" err="1"/>
              <a:t>Dieser</a:t>
            </a:r>
            <a:r>
              <a:rPr lang="en-US" dirty="0"/>
              <a:t> </a:t>
            </a:r>
            <a:r>
              <a:rPr lang="en-US" dirty="0" err="1"/>
              <a:t>alte</a:t>
            </a:r>
            <a:r>
              <a:rPr lang="en-US" dirty="0"/>
              <a:t> </a:t>
            </a:r>
            <a:r>
              <a:rPr lang="en-US" dirty="0" err="1"/>
              <a:t>Zoologische</a:t>
            </a:r>
            <a:r>
              <a:rPr lang="en-US" dirty="0"/>
              <a:t> </a:t>
            </a:r>
            <a:r>
              <a:rPr lang="en-US" dirty="0" err="1"/>
              <a:t>Komplex</a:t>
            </a:r>
            <a:r>
              <a:rPr lang="en-US" dirty="0"/>
              <a:t> </a:t>
            </a:r>
            <a:r>
              <a:rPr lang="en-US" dirty="0" err="1"/>
              <a:t>wurde</a:t>
            </a:r>
            <a:r>
              <a:rPr lang="en-US" dirty="0"/>
              <a:t> 1844 </a:t>
            </a:r>
            <a:r>
              <a:rPr lang="en-US" dirty="0" err="1" smtClean="0"/>
              <a:t>eröffnet</a:t>
            </a:r>
            <a:endParaRPr lang="en-US" dirty="0" smtClean="0"/>
          </a:p>
          <a:p>
            <a:r>
              <a:rPr lang="en-US" dirty="0" err="1"/>
              <a:t>Heute</a:t>
            </a:r>
            <a:r>
              <a:rPr lang="en-US" dirty="0"/>
              <a:t> </a:t>
            </a:r>
            <a:r>
              <a:rPr lang="en-US" dirty="0" err="1"/>
              <a:t>beherbergt</a:t>
            </a:r>
            <a:r>
              <a:rPr lang="en-US" dirty="0"/>
              <a:t> der Berliner Zoo </a:t>
            </a:r>
            <a:r>
              <a:rPr lang="en-US" dirty="0" err="1"/>
              <a:t>mehr</a:t>
            </a:r>
            <a:r>
              <a:rPr lang="en-US" dirty="0"/>
              <a:t> </a:t>
            </a:r>
            <a:r>
              <a:rPr lang="en-US" dirty="0" err="1"/>
              <a:t>als</a:t>
            </a:r>
            <a:r>
              <a:rPr lang="en-US" dirty="0"/>
              <a:t> 15000 </a:t>
            </a:r>
            <a:r>
              <a:rPr lang="en-US" dirty="0" err="1"/>
              <a:t>Tiere</a:t>
            </a:r>
            <a:r>
              <a:rPr lang="en-US" dirty="0"/>
              <a:t> (1500 </a:t>
            </a:r>
            <a:r>
              <a:rPr lang="en-US" dirty="0" err="1"/>
              <a:t>Arten</a:t>
            </a:r>
            <a:r>
              <a:rPr lang="en-US" dirty="0"/>
              <a:t>). </a:t>
            </a:r>
            <a:r>
              <a:rPr lang="en-US" dirty="0" err="1"/>
              <a:t>Hier</a:t>
            </a:r>
            <a:r>
              <a:rPr lang="en-US" dirty="0"/>
              <a:t> </a:t>
            </a:r>
            <a:r>
              <a:rPr lang="en-US" dirty="0" err="1"/>
              <a:t>können</a:t>
            </a:r>
            <a:r>
              <a:rPr lang="en-US" dirty="0"/>
              <a:t> </a:t>
            </a:r>
            <a:r>
              <a:rPr lang="en-US" dirty="0" err="1"/>
              <a:t>Sie</a:t>
            </a:r>
            <a:r>
              <a:rPr lang="en-US" dirty="0"/>
              <a:t> </a:t>
            </a:r>
            <a:r>
              <a:rPr lang="en-US" dirty="0" err="1"/>
              <a:t>bewundern</a:t>
            </a:r>
            <a:endParaRPr lang="ru-RU" dirty="0"/>
          </a:p>
          <a:p>
            <a:r>
              <a:rPr lang="en-US" dirty="0" err="1"/>
              <a:t>wilde</a:t>
            </a:r>
            <a:r>
              <a:rPr lang="en-US" dirty="0"/>
              <a:t> </a:t>
            </a:r>
            <a:r>
              <a:rPr lang="en-US" dirty="0" err="1"/>
              <a:t>Tiere</a:t>
            </a:r>
            <a:r>
              <a:rPr lang="en-US" dirty="0"/>
              <a:t>: </a:t>
            </a:r>
            <a:r>
              <a:rPr lang="en-US" dirty="0" err="1"/>
              <a:t>Eisbären</a:t>
            </a:r>
            <a:r>
              <a:rPr lang="en-US" dirty="0"/>
              <a:t>, </a:t>
            </a:r>
            <a:r>
              <a:rPr lang="en-US" dirty="0" err="1"/>
              <a:t>Elefanten</a:t>
            </a:r>
            <a:r>
              <a:rPr lang="en-US" dirty="0"/>
              <a:t>, </a:t>
            </a:r>
            <a:r>
              <a:rPr lang="en-US" dirty="0" err="1"/>
              <a:t>Robben</a:t>
            </a:r>
            <a:r>
              <a:rPr lang="en-US" dirty="0"/>
              <a:t>, </a:t>
            </a:r>
            <a:r>
              <a:rPr lang="en-US" dirty="0" err="1"/>
              <a:t>Löwen</a:t>
            </a:r>
            <a:r>
              <a:rPr lang="en-US" dirty="0"/>
              <a:t> und </a:t>
            </a:r>
            <a:r>
              <a:rPr lang="en-US" dirty="0" err="1" smtClean="0"/>
              <a:t>Giraffen</a:t>
            </a:r>
            <a:r>
              <a:rPr lang="en-US" dirty="0"/>
              <a:t> </a:t>
            </a:r>
            <a:r>
              <a:rPr lang="en-US" dirty="0" smtClean="0"/>
              <a:t>und  </a:t>
            </a:r>
            <a:r>
              <a:rPr lang="en-US" dirty="0" err="1" smtClean="0"/>
              <a:t>andere</a:t>
            </a:r>
            <a:r>
              <a:rPr lang="en-US" dirty="0" smtClean="0"/>
              <a:t>.</a:t>
            </a:r>
            <a:endParaRPr lang="ru-RU" dirty="0"/>
          </a:p>
        </p:txBody>
      </p:sp>
    </p:spTree>
    <p:extLst>
      <p:ext uri="{BB962C8B-B14F-4D97-AF65-F5344CB8AC3E}">
        <p14:creationId xmlns:p14="http://schemas.microsoft.com/office/powerpoint/2010/main" val="323685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Hafenstadt</a:t>
            </a:r>
            <a:endParaRPr lang="ru-RU" dirty="0"/>
          </a:p>
        </p:txBody>
      </p:sp>
      <p:sp>
        <p:nvSpPr>
          <p:cNvPr id="3" name="Объект 2"/>
          <p:cNvSpPr>
            <a:spLocks noGrp="1"/>
          </p:cNvSpPr>
          <p:nvPr>
            <p:ph idx="1"/>
          </p:nvPr>
        </p:nvSpPr>
        <p:spPr/>
        <p:txBody>
          <a:bodyPr/>
          <a:lstStyle/>
          <a:p>
            <a:r>
              <a:rPr lang="en-US" dirty="0"/>
              <a:t>. Hamburg "</a:t>
            </a:r>
            <a:r>
              <a:rPr lang="en-US" dirty="0" err="1"/>
              <a:t>Hafenstadt</a:t>
            </a:r>
            <a:r>
              <a:rPr lang="en-US" dirty="0"/>
              <a:t>". </a:t>
            </a:r>
            <a:r>
              <a:rPr lang="en-US" dirty="0" err="1"/>
              <a:t>Bis</a:t>
            </a:r>
            <a:r>
              <a:rPr lang="en-US" dirty="0"/>
              <a:t> </a:t>
            </a:r>
            <a:r>
              <a:rPr lang="en-US" dirty="0" err="1"/>
              <a:t>Nach</a:t>
            </a:r>
            <a:r>
              <a:rPr lang="en-US" dirty="0"/>
              <a:t> </a:t>
            </a:r>
            <a:r>
              <a:rPr lang="en-US" dirty="0" err="1"/>
              <a:t>Nordend</a:t>
            </a:r>
            <a:r>
              <a:rPr lang="en-US" dirty="0"/>
              <a:t> </a:t>
            </a:r>
            <a:r>
              <a:rPr lang="en-US" dirty="0" err="1"/>
              <a:t>dieser</a:t>
            </a:r>
            <a:r>
              <a:rPr lang="en-US" dirty="0"/>
              <a:t> </a:t>
            </a:r>
            <a:r>
              <a:rPr lang="en-US" dirty="0" err="1"/>
              <a:t>Weg</a:t>
            </a:r>
            <a:r>
              <a:rPr lang="en-US" dirty="0"/>
              <a:t> von </a:t>
            </a:r>
            <a:r>
              <a:rPr lang="en-US" dirty="0" err="1"/>
              <a:t>etwa</a:t>
            </a:r>
            <a:r>
              <a:rPr lang="en-US" dirty="0"/>
              <a:t> 12 </a:t>
            </a:r>
            <a:r>
              <a:rPr lang="en-US" dirty="0" err="1"/>
              <a:t>tausend</a:t>
            </a:r>
            <a:r>
              <a:rPr lang="en-US" dirty="0"/>
              <a:t> </a:t>
            </a:r>
            <a:r>
              <a:rPr lang="en-US" dirty="0" err="1"/>
              <a:t>Seeschiffe</a:t>
            </a:r>
            <a:r>
              <a:rPr lang="en-US" dirty="0" smtClean="0"/>
              <a:t>.</a:t>
            </a:r>
          </a:p>
          <a:p>
            <a:r>
              <a:rPr lang="en-US" dirty="0" smtClean="0"/>
              <a:t> </a:t>
            </a:r>
            <a:r>
              <a:rPr lang="en-US" dirty="0" err="1"/>
              <a:t>Im</a:t>
            </a:r>
            <a:r>
              <a:rPr lang="en-US" dirty="0"/>
              <a:t> Hamburger </a:t>
            </a:r>
            <a:r>
              <a:rPr lang="en-US" dirty="0" err="1"/>
              <a:t>Hafen</a:t>
            </a:r>
            <a:r>
              <a:rPr lang="en-US" dirty="0"/>
              <a:t> </a:t>
            </a:r>
            <a:r>
              <a:rPr lang="en-US" dirty="0" err="1"/>
              <a:t>befindet</a:t>
            </a:r>
            <a:r>
              <a:rPr lang="en-US" dirty="0"/>
              <a:t> </a:t>
            </a:r>
            <a:r>
              <a:rPr lang="en-US" dirty="0" err="1"/>
              <a:t>sich</a:t>
            </a:r>
            <a:r>
              <a:rPr lang="en-US" dirty="0"/>
              <a:t> der </a:t>
            </a:r>
            <a:r>
              <a:rPr lang="en-US" dirty="0" err="1"/>
              <a:t>größte</a:t>
            </a:r>
            <a:r>
              <a:rPr lang="en-US" dirty="0"/>
              <a:t> </a:t>
            </a:r>
            <a:r>
              <a:rPr lang="en-US" dirty="0" err="1"/>
              <a:t>Lagerkomplex</a:t>
            </a:r>
            <a:r>
              <a:rPr lang="en-US" dirty="0"/>
              <a:t> der Welt, der </a:t>
            </a:r>
            <a:r>
              <a:rPr lang="en-US" dirty="0" err="1"/>
              <a:t>sich</a:t>
            </a:r>
            <a:r>
              <a:rPr lang="en-US" dirty="0"/>
              <a:t> über </a:t>
            </a:r>
            <a:r>
              <a:rPr lang="en-US" dirty="0" err="1"/>
              <a:t>einen</a:t>
            </a:r>
            <a:r>
              <a:rPr lang="en-US" dirty="0"/>
              <a:t> Kilometer </a:t>
            </a:r>
            <a:r>
              <a:rPr lang="en-US" dirty="0" err="1"/>
              <a:t>erstreckt</a:t>
            </a:r>
            <a:r>
              <a:rPr lang="en-US" dirty="0"/>
              <a:t> und </a:t>
            </a:r>
            <a:r>
              <a:rPr lang="en-US" dirty="0" err="1"/>
              <a:t>ein</a:t>
            </a:r>
            <a:r>
              <a:rPr lang="en-US" dirty="0"/>
              <a:t> </a:t>
            </a:r>
            <a:r>
              <a:rPr lang="en-US" dirty="0" err="1"/>
              <a:t>atemberaubendes</a:t>
            </a:r>
            <a:r>
              <a:rPr lang="en-US" dirty="0"/>
              <a:t>, </a:t>
            </a:r>
            <a:r>
              <a:rPr lang="en-US" dirty="0" err="1"/>
              <a:t>grandioses</a:t>
            </a:r>
            <a:r>
              <a:rPr lang="en-US" dirty="0"/>
              <a:t> </a:t>
            </a:r>
            <a:r>
              <a:rPr lang="en-US" dirty="0" err="1"/>
              <a:t>Freilichtmuseum</a:t>
            </a:r>
            <a:r>
              <a:rPr lang="en-US" dirty="0"/>
              <a:t> </a:t>
            </a:r>
            <a:r>
              <a:rPr lang="en-US" dirty="0" err="1"/>
              <a:t>ist</a:t>
            </a:r>
            <a:r>
              <a:rPr lang="en-US" dirty="0"/>
              <a:t>. </a:t>
            </a:r>
            <a:endParaRPr lang="ru-RU" dirty="0"/>
          </a:p>
          <a:p>
            <a:endParaRPr lang="ru-RU" dirty="0"/>
          </a:p>
        </p:txBody>
      </p:sp>
      <p:pic>
        <p:nvPicPr>
          <p:cNvPr id="4" name="Рисунок 3" descr="hello_html_5bbf648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0620" y="4215933"/>
            <a:ext cx="3543300" cy="2352675"/>
          </a:xfrm>
          <a:prstGeom prst="rect">
            <a:avLst/>
          </a:prstGeom>
          <a:noFill/>
          <a:ln>
            <a:noFill/>
          </a:ln>
        </p:spPr>
      </p:pic>
      <p:pic>
        <p:nvPicPr>
          <p:cNvPr id="5" name="Рисунок 4" descr="hello_html_54e8a5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5706" y="4177832"/>
            <a:ext cx="3657600" cy="2428875"/>
          </a:xfrm>
          <a:prstGeom prst="rect">
            <a:avLst/>
          </a:prstGeom>
          <a:noFill/>
          <a:ln>
            <a:noFill/>
          </a:ln>
        </p:spPr>
      </p:pic>
    </p:spTree>
    <p:extLst>
      <p:ext uri="{BB962C8B-B14F-4D97-AF65-F5344CB8AC3E}">
        <p14:creationId xmlns:p14="http://schemas.microsoft.com/office/powerpoint/2010/main" val="3778726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Was </a:t>
            </a:r>
            <a:r>
              <a:rPr lang="en-US" dirty="0" err="1"/>
              <a:t>ist</a:t>
            </a:r>
            <a:r>
              <a:rPr lang="en-US" dirty="0"/>
              <a:t> </a:t>
            </a:r>
            <a:r>
              <a:rPr lang="en-US" dirty="0" err="1"/>
              <a:t>eine</a:t>
            </a:r>
            <a:r>
              <a:rPr lang="en-US" dirty="0"/>
              <a:t> "</a:t>
            </a:r>
            <a:r>
              <a:rPr lang="en-US" dirty="0" err="1"/>
              <a:t>Romantische</a:t>
            </a:r>
            <a:r>
              <a:rPr lang="en-US" dirty="0"/>
              <a:t> </a:t>
            </a:r>
            <a:r>
              <a:rPr lang="en-US" dirty="0" err="1"/>
              <a:t>Straße</a:t>
            </a:r>
            <a:r>
              <a:rPr lang="en-US" dirty="0"/>
              <a:t>"?</a:t>
            </a:r>
            <a:endParaRPr lang="ru-RU" dirty="0"/>
          </a:p>
        </p:txBody>
      </p:sp>
      <p:sp>
        <p:nvSpPr>
          <p:cNvPr id="3" name="Объект 2"/>
          <p:cNvSpPr>
            <a:spLocks noGrp="1"/>
          </p:cNvSpPr>
          <p:nvPr>
            <p:ph idx="1"/>
          </p:nvPr>
        </p:nvSpPr>
        <p:spPr/>
        <p:txBody>
          <a:bodyPr/>
          <a:lstStyle/>
          <a:p>
            <a:r>
              <a:rPr lang="en-US" dirty="0"/>
              <a:t>Die </a:t>
            </a:r>
            <a:r>
              <a:rPr lang="en-US" dirty="0" err="1"/>
              <a:t>romantische</a:t>
            </a:r>
            <a:r>
              <a:rPr lang="en-US" dirty="0"/>
              <a:t> </a:t>
            </a:r>
            <a:r>
              <a:rPr lang="en-US" dirty="0" err="1"/>
              <a:t>Straße</a:t>
            </a:r>
            <a:r>
              <a:rPr lang="en-US" dirty="0"/>
              <a:t> </a:t>
            </a:r>
            <a:r>
              <a:rPr lang="en-US" dirty="0" err="1"/>
              <a:t>ist</a:t>
            </a:r>
            <a:r>
              <a:rPr lang="en-US" dirty="0"/>
              <a:t> der </a:t>
            </a:r>
            <a:r>
              <a:rPr lang="en-US" dirty="0" smtClean="0"/>
              <a:t>Name </a:t>
            </a:r>
            <a:r>
              <a:rPr lang="en-US" dirty="0" err="1"/>
              <a:t>einer</a:t>
            </a:r>
            <a:r>
              <a:rPr lang="en-US" dirty="0"/>
              <a:t> </a:t>
            </a:r>
            <a:r>
              <a:rPr lang="en-US" dirty="0" err="1" smtClean="0"/>
              <a:t>beliebtesten</a:t>
            </a:r>
            <a:r>
              <a:rPr lang="en-US" dirty="0" smtClean="0"/>
              <a:t> </a:t>
            </a:r>
            <a:r>
              <a:rPr lang="en-US" dirty="0" err="1"/>
              <a:t>Touristenroute</a:t>
            </a:r>
            <a:r>
              <a:rPr lang="en-US" dirty="0"/>
              <a:t> </a:t>
            </a:r>
            <a:r>
              <a:rPr lang="en-US" dirty="0" err="1"/>
              <a:t>durch</a:t>
            </a:r>
            <a:r>
              <a:rPr lang="en-US" dirty="0"/>
              <a:t> das </a:t>
            </a:r>
            <a:r>
              <a:rPr lang="en-US" dirty="0" err="1"/>
              <a:t>Territorium</a:t>
            </a:r>
            <a:r>
              <a:rPr lang="en-US" dirty="0"/>
              <a:t> </a:t>
            </a:r>
            <a:r>
              <a:rPr lang="en-US" dirty="0" err="1"/>
              <a:t>Deutschlands</a:t>
            </a:r>
            <a:r>
              <a:rPr lang="en-US" dirty="0" smtClean="0"/>
              <a:t>. </a:t>
            </a:r>
          </a:p>
          <a:p>
            <a:r>
              <a:rPr lang="en-US" dirty="0" smtClean="0"/>
              <a:t> </a:t>
            </a:r>
            <a:r>
              <a:rPr lang="en-US" dirty="0"/>
              <a:t>Die </a:t>
            </a:r>
            <a:r>
              <a:rPr lang="en-US" dirty="0" err="1"/>
              <a:t>romantische</a:t>
            </a:r>
            <a:r>
              <a:rPr lang="en-US" dirty="0"/>
              <a:t> </a:t>
            </a:r>
            <a:r>
              <a:rPr lang="en-US" dirty="0" err="1"/>
              <a:t>Straße</a:t>
            </a:r>
            <a:r>
              <a:rPr lang="en-US" dirty="0"/>
              <a:t> </a:t>
            </a:r>
            <a:r>
              <a:rPr lang="en-US" dirty="0" err="1"/>
              <a:t>erstreckt</a:t>
            </a:r>
            <a:r>
              <a:rPr lang="en-US" dirty="0"/>
              <a:t> </a:t>
            </a:r>
            <a:r>
              <a:rPr lang="en-US" dirty="0" err="1"/>
              <a:t>sich</a:t>
            </a:r>
            <a:r>
              <a:rPr lang="en-US" dirty="0"/>
              <a:t> auf 366 km </a:t>
            </a:r>
            <a:r>
              <a:rPr lang="en-US" dirty="0" err="1"/>
              <a:t>vorbei</a:t>
            </a:r>
            <a:r>
              <a:rPr lang="en-US" dirty="0"/>
              <a:t> an </a:t>
            </a:r>
            <a:r>
              <a:rPr lang="en-US" dirty="0" err="1"/>
              <a:t>alten</a:t>
            </a:r>
            <a:r>
              <a:rPr lang="en-US" dirty="0"/>
              <a:t> </a:t>
            </a:r>
            <a:r>
              <a:rPr lang="en-US" dirty="0" err="1"/>
              <a:t>Burgen</a:t>
            </a:r>
            <a:r>
              <a:rPr lang="en-US" dirty="0"/>
              <a:t> und </a:t>
            </a:r>
            <a:r>
              <a:rPr lang="en-US" dirty="0" err="1"/>
              <a:t>Palästen</a:t>
            </a:r>
            <a:r>
              <a:rPr lang="en-US" dirty="0"/>
              <a:t>, von </a:t>
            </a:r>
            <a:r>
              <a:rPr lang="en-US" dirty="0" err="1"/>
              <a:t>Würzburg</a:t>
            </a:r>
            <a:r>
              <a:rPr lang="en-US" dirty="0"/>
              <a:t> am Main </a:t>
            </a:r>
            <a:r>
              <a:rPr lang="en-US" dirty="0" err="1"/>
              <a:t>bis</a:t>
            </a:r>
            <a:r>
              <a:rPr lang="en-US" dirty="0"/>
              <a:t> </a:t>
            </a:r>
            <a:r>
              <a:rPr lang="en-US" dirty="0" err="1"/>
              <a:t>zur</a:t>
            </a:r>
            <a:r>
              <a:rPr lang="en-US" dirty="0"/>
              <a:t> </a:t>
            </a:r>
            <a:r>
              <a:rPr lang="en-US" dirty="0" err="1"/>
              <a:t>bayerischen</a:t>
            </a:r>
            <a:r>
              <a:rPr lang="en-US" dirty="0"/>
              <a:t> </a:t>
            </a:r>
            <a:r>
              <a:rPr lang="en-US" dirty="0" err="1"/>
              <a:t>Stadt</a:t>
            </a:r>
            <a:r>
              <a:rPr lang="en-US" dirty="0"/>
              <a:t> </a:t>
            </a:r>
            <a:r>
              <a:rPr lang="en-US" dirty="0" err="1"/>
              <a:t>Füssen</a:t>
            </a:r>
            <a:r>
              <a:rPr lang="en-US" dirty="0"/>
              <a:t> an der </a:t>
            </a:r>
            <a:r>
              <a:rPr lang="en-US" dirty="0" err="1"/>
              <a:t>Grenze</a:t>
            </a:r>
            <a:r>
              <a:rPr lang="en-US" dirty="0"/>
              <a:t> </a:t>
            </a:r>
            <a:r>
              <a:rPr lang="en-US" dirty="0" err="1"/>
              <a:t>zu</a:t>
            </a:r>
            <a:r>
              <a:rPr lang="en-US" dirty="0"/>
              <a:t> </a:t>
            </a:r>
            <a:r>
              <a:rPr lang="en-US" dirty="0" err="1" smtClean="0"/>
              <a:t>Osterreich</a:t>
            </a:r>
            <a:r>
              <a:rPr lang="en-US" dirty="0"/>
              <a:t>. </a:t>
            </a:r>
            <a:endParaRPr lang="ru-RU" dirty="0"/>
          </a:p>
        </p:txBody>
      </p:sp>
    </p:spTree>
    <p:extLst>
      <p:ext uri="{BB962C8B-B14F-4D97-AF65-F5344CB8AC3E}">
        <p14:creationId xmlns:p14="http://schemas.microsoft.com/office/powerpoint/2010/main" val="246920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Die </a:t>
            </a:r>
            <a:r>
              <a:rPr lang="en-US" dirty="0" err="1"/>
              <a:t>Inseln</a:t>
            </a:r>
            <a:r>
              <a:rPr lang="en-US" dirty="0"/>
              <a:t> </a:t>
            </a:r>
            <a:r>
              <a:rPr lang="en-US" dirty="0" err="1"/>
              <a:t>Rügen</a:t>
            </a:r>
            <a:r>
              <a:rPr lang="en-US" dirty="0"/>
              <a:t> und </a:t>
            </a:r>
            <a:r>
              <a:rPr lang="en-US" dirty="0" err="1"/>
              <a:t>Mainau</a:t>
            </a:r>
            <a:r>
              <a:rPr lang="en-US" dirty="0"/>
              <a:t>. Was </a:t>
            </a:r>
            <a:r>
              <a:rPr lang="en-US" dirty="0" err="1"/>
              <a:t>sind</a:t>
            </a:r>
            <a:r>
              <a:rPr lang="en-US" dirty="0"/>
              <a:t> </a:t>
            </a:r>
            <a:r>
              <a:rPr lang="en-US" dirty="0" err="1"/>
              <a:t>Sie</a:t>
            </a:r>
            <a:r>
              <a:rPr lang="en-US" dirty="0"/>
              <a:t> </a:t>
            </a:r>
            <a:r>
              <a:rPr lang="en-US" dirty="0" err="1"/>
              <a:t>attraktiv</a:t>
            </a:r>
            <a:r>
              <a:rPr lang="en-US" dirty="0"/>
              <a:t>?</a:t>
            </a:r>
            <a:endParaRPr lang="ru-RU" dirty="0"/>
          </a:p>
        </p:txBody>
      </p:sp>
      <p:sp>
        <p:nvSpPr>
          <p:cNvPr id="3" name="Объект 2"/>
          <p:cNvSpPr>
            <a:spLocks noGrp="1"/>
          </p:cNvSpPr>
          <p:nvPr>
            <p:ph idx="1"/>
          </p:nvPr>
        </p:nvSpPr>
        <p:spPr/>
        <p:txBody>
          <a:bodyPr/>
          <a:lstStyle/>
          <a:p>
            <a:r>
              <a:rPr lang="en-US" dirty="0" err="1"/>
              <a:t>Rügen</a:t>
            </a:r>
            <a:r>
              <a:rPr lang="en-US" dirty="0"/>
              <a:t> (</a:t>
            </a:r>
            <a:r>
              <a:rPr lang="en-US" dirty="0" err="1"/>
              <a:t>Rügen</a:t>
            </a:r>
            <a:r>
              <a:rPr lang="en-US" dirty="0"/>
              <a:t>) – die </a:t>
            </a:r>
            <a:r>
              <a:rPr lang="en-US" dirty="0" err="1"/>
              <a:t>größte</a:t>
            </a:r>
            <a:r>
              <a:rPr lang="en-US" dirty="0"/>
              <a:t> und </a:t>
            </a:r>
            <a:r>
              <a:rPr lang="en-US" dirty="0" err="1"/>
              <a:t>bevölkerungsreichste</a:t>
            </a:r>
            <a:r>
              <a:rPr lang="en-US" dirty="0"/>
              <a:t> </a:t>
            </a:r>
            <a:r>
              <a:rPr lang="en-US" dirty="0" err="1"/>
              <a:t>Insel</a:t>
            </a:r>
            <a:r>
              <a:rPr lang="en-US" dirty="0"/>
              <a:t> in Deutschland, </a:t>
            </a:r>
            <a:r>
              <a:rPr lang="en-US" dirty="0" err="1"/>
              <a:t>liegt</a:t>
            </a:r>
            <a:r>
              <a:rPr lang="en-US" dirty="0"/>
              <a:t> in der </a:t>
            </a:r>
            <a:r>
              <a:rPr lang="en-US" dirty="0" err="1"/>
              <a:t>Ostsee</a:t>
            </a:r>
            <a:r>
              <a:rPr lang="en-US" dirty="0"/>
              <a:t> auf </a:t>
            </a:r>
            <a:r>
              <a:rPr lang="en-US" dirty="0" err="1"/>
              <a:t>dem</a:t>
            </a:r>
            <a:r>
              <a:rPr lang="en-US" dirty="0"/>
              <a:t> </a:t>
            </a:r>
            <a:r>
              <a:rPr lang="en-US" dirty="0" err="1"/>
              <a:t>Gebiet</a:t>
            </a:r>
            <a:r>
              <a:rPr lang="en-US" dirty="0"/>
              <a:t> des </a:t>
            </a:r>
            <a:r>
              <a:rPr lang="en-US" dirty="0" err="1"/>
              <a:t>Bundeslandes</a:t>
            </a:r>
            <a:r>
              <a:rPr lang="en-US" dirty="0"/>
              <a:t> Mecklenburg-Vorpommern (Mecklenburg-Vorpommern).Die </a:t>
            </a:r>
            <a:r>
              <a:rPr lang="en-US" dirty="0" err="1"/>
              <a:t>Bevölkerung</a:t>
            </a:r>
            <a:r>
              <a:rPr lang="en-US" dirty="0"/>
              <a:t> der </a:t>
            </a:r>
            <a:r>
              <a:rPr lang="en-US" dirty="0" err="1"/>
              <a:t>Insel</a:t>
            </a:r>
            <a:r>
              <a:rPr lang="en-US" dirty="0"/>
              <a:t> </a:t>
            </a:r>
            <a:r>
              <a:rPr lang="en-US" dirty="0" err="1"/>
              <a:t>ist</a:t>
            </a:r>
            <a:r>
              <a:rPr lang="en-US" dirty="0"/>
              <a:t> </a:t>
            </a:r>
            <a:r>
              <a:rPr lang="en-US" dirty="0" err="1"/>
              <a:t>nur</a:t>
            </a:r>
            <a:r>
              <a:rPr lang="en-US" dirty="0"/>
              <a:t> </a:t>
            </a:r>
            <a:r>
              <a:rPr lang="en-US" dirty="0" err="1"/>
              <a:t>etwa</a:t>
            </a:r>
            <a:r>
              <a:rPr lang="en-US" dirty="0"/>
              <a:t> 77 </a:t>
            </a:r>
            <a:r>
              <a:rPr lang="en-US" dirty="0" err="1"/>
              <a:t>tausend</a:t>
            </a:r>
            <a:r>
              <a:rPr lang="en-US" dirty="0"/>
              <a:t> Menschen. </a:t>
            </a:r>
            <a:r>
              <a:rPr lang="en-US" dirty="0" err="1"/>
              <a:t>Rügen</a:t>
            </a:r>
            <a:r>
              <a:rPr lang="en-US" dirty="0"/>
              <a:t> hat </a:t>
            </a:r>
            <a:r>
              <a:rPr lang="en-US" dirty="0" err="1"/>
              <a:t>eine</a:t>
            </a:r>
            <a:r>
              <a:rPr lang="en-US" dirty="0"/>
              <a:t> </a:t>
            </a:r>
            <a:r>
              <a:rPr lang="en-US" dirty="0" err="1"/>
              <a:t>ziemlich</a:t>
            </a:r>
            <a:r>
              <a:rPr lang="en-US" dirty="0"/>
              <a:t> </a:t>
            </a:r>
            <a:r>
              <a:rPr lang="en-US" dirty="0" err="1"/>
              <a:t>malerische</a:t>
            </a:r>
            <a:r>
              <a:rPr lang="en-US" dirty="0"/>
              <a:t> Form, die </a:t>
            </a:r>
            <a:r>
              <a:rPr lang="en-US" dirty="0" err="1"/>
              <a:t>Küsten</a:t>
            </a:r>
            <a:r>
              <a:rPr lang="en-US" dirty="0"/>
              <a:t> </a:t>
            </a:r>
            <a:r>
              <a:rPr lang="en-US" dirty="0" err="1"/>
              <a:t>sind</a:t>
            </a:r>
            <a:r>
              <a:rPr lang="en-US" dirty="0"/>
              <a:t> stark </a:t>
            </a:r>
            <a:r>
              <a:rPr lang="en-US" dirty="0" err="1"/>
              <a:t>zerkleinert</a:t>
            </a:r>
            <a:r>
              <a:rPr lang="en-US" dirty="0"/>
              <a:t> und </a:t>
            </a:r>
            <a:r>
              <a:rPr lang="en-US" dirty="0" err="1"/>
              <a:t>bilden</a:t>
            </a:r>
            <a:r>
              <a:rPr lang="en-US" dirty="0"/>
              <a:t> </a:t>
            </a:r>
            <a:r>
              <a:rPr lang="en-US" dirty="0" err="1"/>
              <a:t>viele</a:t>
            </a:r>
            <a:r>
              <a:rPr lang="en-US" dirty="0"/>
              <a:t> </a:t>
            </a:r>
            <a:r>
              <a:rPr lang="en-US" dirty="0" err="1"/>
              <a:t>Buchten</a:t>
            </a:r>
            <a:r>
              <a:rPr lang="en-US" dirty="0"/>
              <a:t>, </a:t>
            </a:r>
            <a:r>
              <a:rPr lang="en-US" dirty="0" err="1"/>
              <a:t>Halbinseln</a:t>
            </a:r>
            <a:r>
              <a:rPr lang="en-US" dirty="0"/>
              <a:t>, </a:t>
            </a:r>
            <a:r>
              <a:rPr lang="en-US" dirty="0" err="1"/>
              <a:t>Buchten</a:t>
            </a:r>
            <a:r>
              <a:rPr lang="en-US" dirty="0"/>
              <a:t> und </a:t>
            </a:r>
            <a:r>
              <a:rPr lang="en-US" dirty="0" err="1"/>
              <a:t>Kaps</a:t>
            </a:r>
            <a:r>
              <a:rPr lang="en-US" dirty="0"/>
              <a:t>. Die </a:t>
            </a:r>
            <a:r>
              <a:rPr lang="en-US" dirty="0" err="1"/>
              <a:t>gesamte</a:t>
            </a:r>
            <a:r>
              <a:rPr lang="en-US" dirty="0"/>
              <a:t> </a:t>
            </a:r>
            <a:r>
              <a:rPr lang="en-US" dirty="0" err="1"/>
              <a:t>Küste</a:t>
            </a:r>
            <a:r>
              <a:rPr lang="en-US" dirty="0"/>
              <a:t> </a:t>
            </a:r>
            <a:r>
              <a:rPr lang="en-US" dirty="0" err="1"/>
              <a:t>beträgt</a:t>
            </a:r>
            <a:r>
              <a:rPr lang="en-US" dirty="0"/>
              <a:t> 574 Kilometer.</a:t>
            </a:r>
            <a:endParaRPr lang="ru-RU" dirty="0"/>
          </a:p>
          <a:p>
            <a:endParaRPr lang="ru-RU" dirty="0"/>
          </a:p>
        </p:txBody>
      </p:sp>
      <p:pic>
        <p:nvPicPr>
          <p:cNvPr id="4" name="Рисунок 3" descr="hello_html_36a456d0.jpg"/>
          <p:cNvPicPr/>
          <p:nvPr/>
        </p:nvPicPr>
        <p:blipFill>
          <a:blip r:embed="rId2">
            <a:extLst>
              <a:ext uri="{28A0092B-C50C-407E-A947-70E740481C1C}">
                <a14:useLocalDpi xmlns:a14="http://schemas.microsoft.com/office/drawing/2010/main" val="0"/>
              </a:ext>
            </a:extLst>
          </a:blip>
          <a:srcRect/>
          <a:stretch>
            <a:fillRect/>
          </a:stretch>
        </p:blipFill>
        <p:spPr bwMode="auto">
          <a:xfrm>
            <a:off x="6953250" y="4443133"/>
            <a:ext cx="3771900" cy="2247900"/>
          </a:xfrm>
          <a:prstGeom prst="rect">
            <a:avLst/>
          </a:prstGeom>
          <a:noFill/>
          <a:ln>
            <a:noFill/>
          </a:ln>
        </p:spPr>
      </p:pic>
    </p:spTree>
    <p:extLst>
      <p:ext uri="{BB962C8B-B14F-4D97-AF65-F5344CB8AC3E}">
        <p14:creationId xmlns:p14="http://schemas.microsoft.com/office/powerpoint/2010/main" val="3672605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a:t>Mainau</a:t>
            </a:r>
            <a:r>
              <a:rPr lang="en-US" dirty="0"/>
              <a:t>.</a:t>
            </a:r>
            <a:endParaRPr lang="ru-RU" dirty="0"/>
          </a:p>
        </p:txBody>
      </p:sp>
      <p:sp>
        <p:nvSpPr>
          <p:cNvPr id="3" name="Объект 2"/>
          <p:cNvSpPr>
            <a:spLocks noGrp="1"/>
          </p:cNvSpPr>
          <p:nvPr>
            <p:ph idx="1"/>
          </p:nvPr>
        </p:nvSpPr>
        <p:spPr/>
        <p:txBody>
          <a:bodyPr/>
          <a:lstStyle/>
          <a:p>
            <a:r>
              <a:rPr lang="en-US" dirty="0"/>
              <a:t>Die </a:t>
            </a:r>
            <a:r>
              <a:rPr lang="en-US" dirty="0" err="1"/>
              <a:t>Insel</a:t>
            </a:r>
            <a:r>
              <a:rPr lang="en-US" dirty="0"/>
              <a:t> der </a:t>
            </a:r>
            <a:r>
              <a:rPr lang="en-US" dirty="0" err="1"/>
              <a:t>Blumen</a:t>
            </a:r>
            <a:r>
              <a:rPr lang="en-US" dirty="0"/>
              <a:t>-so </a:t>
            </a:r>
            <a:r>
              <a:rPr lang="en-US" dirty="0" err="1"/>
              <a:t>nennt</a:t>
            </a:r>
            <a:r>
              <a:rPr lang="en-US" dirty="0"/>
              <a:t> man </a:t>
            </a:r>
            <a:r>
              <a:rPr lang="en-US" dirty="0" err="1"/>
              <a:t>diese</a:t>
            </a:r>
            <a:r>
              <a:rPr lang="en-US" dirty="0"/>
              <a:t> </a:t>
            </a:r>
            <a:r>
              <a:rPr lang="en-US" dirty="0" err="1"/>
              <a:t>Perle</a:t>
            </a:r>
            <a:r>
              <a:rPr lang="en-US" dirty="0"/>
              <a:t> des </a:t>
            </a:r>
            <a:r>
              <a:rPr lang="en-US" dirty="0" err="1"/>
              <a:t>Bodensees</a:t>
            </a:r>
            <a:r>
              <a:rPr lang="en-US" dirty="0"/>
              <a:t> </a:t>
            </a:r>
            <a:r>
              <a:rPr lang="en-US" dirty="0" err="1"/>
              <a:t>heute</a:t>
            </a:r>
            <a:r>
              <a:rPr lang="en-US" dirty="0"/>
              <a:t> </a:t>
            </a:r>
            <a:r>
              <a:rPr lang="en-US" dirty="0" err="1"/>
              <a:t>mit</a:t>
            </a:r>
            <a:r>
              <a:rPr lang="en-US" dirty="0"/>
              <a:t> </a:t>
            </a:r>
            <a:r>
              <a:rPr lang="en-US" dirty="0" err="1"/>
              <a:t>voller</a:t>
            </a:r>
            <a:r>
              <a:rPr lang="en-US" dirty="0"/>
              <a:t> </a:t>
            </a:r>
            <a:r>
              <a:rPr lang="en-US" dirty="0" err="1"/>
              <a:t>Begründung</a:t>
            </a:r>
            <a:r>
              <a:rPr lang="en-US" dirty="0" smtClean="0"/>
              <a:t>.</a:t>
            </a:r>
          </a:p>
          <a:p>
            <a:r>
              <a:rPr lang="en-US" dirty="0" smtClean="0"/>
              <a:t> </a:t>
            </a:r>
            <a:r>
              <a:rPr lang="en-US" dirty="0" err="1"/>
              <a:t>Blumen</a:t>
            </a:r>
            <a:r>
              <a:rPr lang="en-US" dirty="0"/>
              <a:t> </a:t>
            </a:r>
            <a:r>
              <a:rPr lang="en-US" dirty="0" err="1"/>
              <a:t>sind</a:t>
            </a:r>
            <a:r>
              <a:rPr lang="en-US" dirty="0"/>
              <a:t> </a:t>
            </a:r>
            <a:r>
              <a:rPr lang="en-US" dirty="0" err="1"/>
              <a:t>Hauptdekoration</a:t>
            </a:r>
            <a:r>
              <a:rPr lang="en-US" dirty="0"/>
              <a:t> und </a:t>
            </a:r>
            <a:r>
              <a:rPr lang="en-US" dirty="0" err="1"/>
              <a:t>Eigentum</a:t>
            </a:r>
            <a:r>
              <a:rPr lang="en-US" dirty="0"/>
              <a:t> der </a:t>
            </a:r>
            <a:r>
              <a:rPr lang="en-US" dirty="0" err="1"/>
              <a:t>Mainau</a:t>
            </a:r>
            <a:r>
              <a:rPr lang="en-US" dirty="0" smtClean="0"/>
              <a:t>.</a:t>
            </a:r>
          </a:p>
          <a:p>
            <a:r>
              <a:rPr lang="en-US" dirty="0" smtClean="0"/>
              <a:t> </a:t>
            </a:r>
            <a:r>
              <a:rPr lang="en-US" dirty="0" err="1"/>
              <a:t>Blumen</a:t>
            </a:r>
            <a:r>
              <a:rPr lang="en-US" dirty="0"/>
              <a:t> </a:t>
            </a:r>
            <a:r>
              <a:rPr lang="en-US" dirty="0" err="1"/>
              <a:t>sind</a:t>
            </a:r>
            <a:r>
              <a:rPr lang="en-US" dirty="0"/>
              <a:t> so </a:t>
            </a:r>
            <a:r>
              <a:rPr lang="en-US" dirty="0" err="1"/>
              <a:t>gepflanzt</a:t>
            </a:r>
            <a:r>
              <a:rPr lang="en-US" dirty="0"/>
              <a:t>, </a:t>
            </a:r>
            <a:r>
              <a:rPr lang="en-US" dirty="0" err="1"/>
              <a:t>dass</a:t>
            </a:r>
            <a:r>
              <a:rPr lang="en-US" dirty="0"/>
              <a:t> fast das </a:t>
            </a:r>
            <a:r>
              <a:rPr lang="en-US" dirty="0" err="1"/>
              <a:t>ganze</a:t>
            </a:r>
            <a:r>
              <a:rPr lang="en-US" dirty="0"/>
              <a:t> </a:t>
            </a:r>
            <a:r>
              <a:rPr lang="en-US" dirty="0" err="1"/>
              <a:t>Jahr</a:t>
            </a:r>
            <a:r>
              <a:rPr lang="en-US" dirty="0"/>
              <a:t>, </a:t>
            </a:r>
            <a:r>
              <a:rPr lang="en-US" dirty="0" err="1"/>
              <a:t>außer</a:t>
            </a:r>
            <a:r>
              <a:rPr lang="en-US" dirty="0"/>
              <a:t> den </a:t>
            </a:r>
            <a:r>
              <a:rPr lang="en-US" dirty="0" err="1"/>
              <a:t>kältesten</a:t>
            </a:r>
            <a:r>
              <a:rPr lang="en-US" dirty="0"/>
              <a:t> </a:t>
            </a:r>
            <a:r>
              <a:rPr lang="en-US" dirty="0" err="1"/>
              <a:t>Monaten</a:t>
            </a:r>
            <a:r>
              <a:rPr lang="en-US" dirty="0"/>
              <a:t>, </a:t>
            </a:r>
            <a:r>
              <a:rPr lang="en-US" dirty="0" err="1"/>
              <a:t>hier</a:t>
            </a:r>
            <a:r>
              <a:rPr lang="en-US" dirty="0"/>
              <a:t> </a:t>
            </a:r>
            <a:r>
              <a:rPr lang="en-US" dirty="0" err="1"/>
              <a:t>kann</a:t>
            </a:r>
            <a:r>
              <a:rPr lang="en-US" dirty="0"/>
              <a:t> man </a:t>
            </a:r>
            <a:r>
              <a:rPr lang="en-US" dirty="0" err="1"/>
              <a:t>einen</a:t>
            </a:r>
            <a:r>
              <a:rPr lang="en-US" dirty="0"/>
              <a:t> </a:t>
            </a:r>
            <a:r>
              <a:rPr lang="en-US" dirty="0" err="1"/>
              <a:t>echten</a:t>
            </a:r>
            <a:r>
              <a:rPr lang="en-US" dirty="0"/>
              <a:t> </a:t>
            </a:r>
            <a:r>
              <a:rPr lang="en-US" dirty="0" err="1"/>
              <a:t>Aufstand</a:t>
            </a:r>
            <a:r>
              <a:rPr lang="en-US" dirty="0"/>
              <a:t> von </a:t>
            </a:r>
            <a:r>
              <a:rPr lang="en-US" dirty="0" err="1"/>
              <a:t>Farben</a:t>
            </a:r>
            <a:r>
              <a:rPr lang="en-US" dirty="0"/>
              <a:t> </a:t>
            </a:r>
            <a:r>
              <a:rPr lang="en-US" dirty="0" err="1"/>
              <a:t>beobachten</a:t>
            </a:r>
            <a:endParaRPr lang="ru-RU" dirty="0"/>
          </a:p>
        </p:txBody>
      </p:sp>
      <p:pic>
        <p:nvPicPr>
          <p:cNvPr id="4" name="Рисунок 3" descr="hello_html_50b0399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7015" y="4430525"/>
            <a:ext cx="3314700" cy="2219325"/>
          </a:xfrm>
          <a:prstGeom prst="rect">
            <a:avLst/>
          </a:prstGeom>
          <a:noFill/>
          <a:ln>
            <a:noFill/>
          </a:ln>
        </p:spPr>
      </p:pic>
    </p:spTree>
    <p:extLst>
      <p:ext uri="{BB962C8B-B14F-4D97-AF65-F5344CB8AC3E}">
        <p14:creationId xmlns:p14="http://schemas.microsoft.com/office/powerpoint/2010/main" val="2215492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O</a:t>
            </a:r>
            <a:r>
              <a:rPr lang="en-US" dirty="0" smtClean="0"/>
              <a:t>ktoberfest</a:t>
            </a:r>
            <a:endParaRPr lang="ru-RU" dirty="0"/>
          </a:p>
        </p:txBody>
      </p:sp>
      <p:sp>
        <p:nvSpPr>
          <p:cNvPr id="3" name="Объект 2"/>
          <p:cNvSpPr>
            <a:spLocks noGrp="1"/>
          </p:cNvSpPr>
          <p:nvPr>
            <p:ph idx="1"/>
          </p:nvPr>
        </p:nvSpPr>
        <p:spPr/>
        <p:txBody>
          <a:bodyPr/>
          <a:lstStyle/>
          <a:p>
            <a:r>
              <a:rPr lang="de-DE" dirty="0"/>
              <a:t>Das Oktoberfest beginnt im September und dauert zwei Wochen ! Dieses Festival findet in München </a:t>
            </a:r>
            <a:r>
              <a:rPr lang="de-DE" dirty="0" err="1"/>
              <a:t>statt.Das</a:t>
            </a:r>
            <a:r>
              <a:rPr lang="de-DE" dirty="0"/>
              <a:t> Oktoberfest ist eines der größten Festivals der Welt, das für seine Bärte , Lederhosen und </a:t>
            </a:r>
            <a:r>
              <a:rPr lang="de-DE" dirty="0" err="1"/>
              <a:t>oktoberfestkleider</a:t>
            </a:r>
            <a:r>
              <a:rPr lang="de-DE" dirty="0"/>
              <a:t> (Dirndl) bekannt ist</a:t>
            </a:r>
            <a:r>
              <a:rPr lang="de-DE" dirty="0" smtClean="0"/>
              <a:t>.</a:t>
            </a:r>
            <a:endParaRPr lang="ru-RU" dirty="0"/>
          </a:p>
        </p:txBody>
      </p:sp>
      <p:pic>
        <p:nvPicPr>
          <p:cNvPr id="5" name="Рисунок 4" descr="hello_html_m7650169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300" y="3550024"/>
            <a:ext cx="6210300" cy="2761876"/>
          </a:xfrm>
          <a:prstGeom prst="rect">
            <a:avLst/>
          </a:prstGeom>
          <a:noFill/>
          <a:ln>
            <a:noFill/>
          </a:ln>
        </p:spPr>
      </p:pic>
    </p:spTree>
    <p:extLst>
      <p:ext uri="{BB962C8B-B14F-4D97-AF65-F5344CB8AC3E}">
        <p14:creationId xmlns:p14="http://schemas.microsoft.com/office/powerpoint/2010/main" val="2031147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Europa-Park .</a:t>
            </a:r>
            <a:endParaRPr lang="ru-RU" dirty="0"/>
          </a:p>
        </p:txBody>
      </p:sp>
      <p:sp>
        <p:nvSpPr>
          <p:cNvPr id="3" name="Объект 2"/>
          <p:cNvSpPr>
            <a:spLocks noGrp="1"/>
          </p:cNvSpPr>
          <p:nvPr>
            <p:ph idx="1"/>
          </p:nvPr>
        </p:nvSpPr>
        <p:spPr/>
        <p:txBody>
          <a:bodyPr/>
          <a:lstStyle/>
          <a:p>
            <a:r>
              <a:rPr lang="de-DE" dirty="0"/>
              <a:t>Europa-Park – der größte Vergnügungspark in Deutschland und eines der beliebtesten Vergnügungsparks in Europa. Nach der Zahl der Besucher ist es nur dem Pariser Disneyland unterlegen. Jährlich kommen hier bis zu fünf Millionen Gäste. Es befindet sich in der Stadt Rust, in der Nähe des Ortes, wo die Grenzen von Deutschland, der Schweiz und Frankreich konvergieren. Im Jahr 2010 wurde der Europa-Park als der beste der Welt anerkannt. Der Park wurde 1975 eröffnet.</a:t>
            </a:r>
            <a:endParaRPr lang="ru-RU" dirty="0"/>
          </a:p>
        </p:txBody>
      </p:sp>
    </p:spTree>
    <p:extLst>
      <p:ext uri="{BB962C8B-B14F-4D97-AF65-F5344CB8AC3E}">
        <p14:creationId xmlns:p14="http://schemas.microsoft.com/office/powerpoint/2010/main" val="342630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3" name="Объект 2"/>
          <p:cNvSpPr>
            <a:spLocks noGrp="1"/>
          </p:cNvSpPr>
          <p:nvPr>
            <p:ph idx="1"/>
          </p:nvPr>
        </p:nvSpPr>
        <p:spPr>
          <a:xfrm>
            <a:off x="502023" y="1879414"/>
            <a:ext cx="10515600" cy="4351338"/>
          </a:xfrm>
        </p:spPr>
        <p:txBody>
          <a:bodyPr>
            <a:normAutofit fontScale="92500" lnSpcReduction="10000"/>
          </a:bodyPr>
          <a:lstStyle/>
          <a:p>
            <a:r>
              <a:rPr lang="ru-RU" dirty="0"/>
              <a:t>Мы подобрали материал по данному вопросу и составили презентацию для учащихся. </a:t>
            </a:r>
            <a:r>
              <a:rPr lang="ru-RU" dirty="0" smtClean="0"/>
              <a:t>Я представила </a:t>
            </a:r>
            <a:r>
              <a:rPr lang="ru-RU" dirty="0"/>
              <a:t>данную презентацию моим одноклассникам, после просмотра они должны были ответить на вопрос: «Если бы у вас была возможность отправиться в Германию, то что бы вы посетили? Выберите три варианта.» В опросе </a:t>
            </a:r>
            <a:r>
              <a:rPr lang="ru-RU" dirty="0" err="1"/>
              <a:t>учавствовал</a:t>
            </a:r>
            <a:r>
              <a:rPr lang="ru-RU" dirty="0"/>
              <a:t> 21 человек. Бланки опроса с ответами в Приложении № _2_ . </a:t>
            </a:r>
            <a:r>
              <a:rPr lang="ru-RU" dirty="0" err="1"/>
              <a:t>Подстчитав</a:t>
            </a:r>
            <a:r>
              <a:rPr lang="ru-RU" dirty="0"/>
              <a:t> результат, удалось выявить следующее: наибольшее предпочтение мои одноклассники отдали «Европа-парку» 27 % голосов, на втором месте «Гамбург – город-порт» 19% голосов, третье место занял «Берлин» – 15 % голосов. Остальные голоса распределились следующим образом :</a:t>
            </a:r>
          </a:p>
          <a:p>
            <a:r>
              <a:rPr lang="ru-RU" dirty="0"/>
              <a:t> </a:t>
            </a:r>
          </a:p>
          <a:p>
            <a:endParaRPr lang="ru-RU" dirty="0"/>
          </a:p>
        </p:txBody>
      </p:sp>
    </p:spTree>
    <p:extLst>
      <p:ext uri="{BB962C8B-B14F-4D97-AF65-F5344CB8AC3E}">
        <p14:creationId xmlns:p14="http://schemas.microsoft.com/office/powerpoint/2010/main" val="3219986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Лист  опроса</a:t>
            </a:r>
            <a:endParaRPr lang="ru-RU" dirty="0"/>
          </a:p>
        </p:txBody>
      </p:sp>
      <p:sp>
        <p:nvSpPr>
          <p:cNvPr id="3" name="Объект 2"/>
          <p:cNvSpPr>
            <a:spLocks noGrp="1"/>
          </p:cNvSpPr>
          <p:nvPr>
            <p:ph idx="1"/>
          </p:nvPr>
        </p:nvSpPr>
        <p:spPr/>
        <p:txBody>
          <a:bodyPr>
            <a:normAutofit fontScale="77500" lnSpcReduction="20000"/>
          </a:bodyPr>
          <a:lstStyle/>
          <a:p>
            <a:r>
              <a:rPr lang="ru-RU" dirty="0"/>
              <a:t>«Остров </a:t>
            </a:r>
            <a:r>
              <a:rPr lang="ru-RU" dirty="0" err="1"/>
              <a:t>Рюген</a:t>
            </a:r>
            <a:r>
              <a:rPr lang="ru-RU" dirty="0"/>
              <a:t>» - 8%</a:t>
            </a:r>
          </a:p>
          <a:p>
            <a:r>
              <a:rPr lang="ru-RU" dirty="0"/>
              <a:t>«Долина Мозель» - 6%</a:t>
            </a:r>
          </a:p>
          <a:p>
            <a:r>
              <a:rPr lang="ru-RU" dirty="0"/>
              <a:t>«Баварские Альпы» - 4 %</a:t>
            </a:r>
          </a:p>
          <a:p>
            <a:r>
              <a:rPr lang="ru-RU" dirty="0"/>
              <a:t>«Саксонская Швейцария» - 2%</a:t>
            </a:r>
          </a:p>
          <a:p>
            <a:r>
              <a:rPr lang="ru-RU" dirty="0"/>
              <a:t>«</a:t>
            </a:r>
            <a:r>
              <a:rPr lang="ru-RU" dirty="0" err="1"/>
              <a:t>Октоберфест</a:t>
            </a:r>
            <a:r>
              <a:rPr lang="ru-RU" dirty="0"/>
              <a:t>» - 0 %.</a:t>
            </a:r>
          </a:p>
          <a:p>
            <a:r>
              <a:rPr lang="ru-RU" dirty="0"/>
              <a:t>Результаты данного опроса представлены в Приложении № __3__</a:t>
            </a:r>
          </a:p>
          <a:p>
            <a:r>
              <a:rPr lang="ru-RU" dirty="0"/>
              <a:t>Также я провела опрос среди учителей </a:t>
            </a:r>
            <a:r>
              <a:rPr lang="ru-RU" dirty="0" err="1" smtClean="0"/>
              <a:t>Култаевской</a:t>
            </a:r>
            <a:r>
              <a:rPr lang="ru-RU" dirty="0" smtClean="0"/>
              <a:t> </a:t>
            </a:r>
            <a:r>
              <a:rPr lang="ru-RU" dirty="0"/>
              <a:t>СОШ. В опросе приняли участие 14 человек. По </a:t>
            </a:r>
            <a:r>
              <a:rPr lang="ru-RU" dirty="0" err="1"/>
              <a:t>итигам</a:t>
            </a:r>
            <a:r>
              <a:rPr lang="ru-RU" dirty="0"/>
              <a:t> голосования на первом месте оказались Баварские Альпы – 19%, на втором месте </a:t>
            </a:r>
            <a:r>
              <a:rPr lang="ru-RU" dirty="0" err="1"/>
              <a:t>Майнау</a:t>
            </a:r>
            <a:r>
              <a:rPr lang="ru-RU" dirty="0"/>
              <a:t> – 17 %, третье место занял Берлин – 14%.</a:t>
            </a:r>
          </a:p>
          <a:p>
            <a:r>
              <a:rPr lang="ru-RU" dirty="0"/>
              <a:t>Далее голоса распределились следующим образом: Гамбург – город-порт и Саксонская Швейцария – по 12%, Европа-парк и </a:t>
            </a:r>
            <a:r>
              <a:rPr lang="ru-RU" dirty="0" err="1"/>
              <a:t>Октоберфест</a:t>
            </a:r>
            <a:r>
              <a:rPr lang="ru-RU" dirty="0"/>
              <a:t> – по 7%,</a:t>
            </a:r>
          </a:p>
          <a:p>
            <a:r>
              <a:rPr lang="ru-RU" dirty="0"/>
              <a:t>Романтическая дорога и Долина Мозель – по 5%, Остров </a:t>
            </a:r>
            <a:r>
              <a:rPr lang="ru-RU" dirty="0" err="1"/>
              <a:t>Рюген</a:t>
            </a:r>
            <a:r>
              <a:rPr lang="ru-RU" dirty="0"/>
              <a:t> – 2%.</a:t>
            </a:r>
          </a:p>
          <a:p>
            <a:r>
              <a:rPr lang="ru-RU" dirty="0"/>
              <a:t> </a:t>
            </a:r>
          </a:p>
          <a:p>
            <a:endParaRPr lang="ru-RU" dirty="0"/>
          </a:p>
        </p:txBody>
      </p:sp>
    </p:spTree>
    <p:extLst>
      <p:ext uri="{BB962C8B-B14F-4D97-AF65-F5344CB8AC3E}">
        <p14:creationId xmlns:p14="http://schemas.microsoft.com/office/powerpoint/2010/main" val="191119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Объект 2"/>
          <p:cNvSpPr>
            <a:spLocks noGrp="1"/>
          </p:cNvSpPr>
          <p:nvPr>
            <p:ph idx="1"/>
          </p:nvPr>
        </p:nvSpPr>
        <p:spPr/>
        <p:txBody>
          <a:bodyPr>
            <a:normAutofit fontScale="92500" lnSpcReduction="20000"/>
          </a:bodyPr>
          <a:lstStyle/>
          <a:p>
            <a:r>
              <a:rPr lang="ru-RU" b="1" dirty="0"/>
              <a:t>Содержание.</a:t>
            </a:r>
            <a:endParaRPr lang="ru-RU" sz="1800" dirty="0"/>
          </a:p>
          <a:p>
            <a:r>
              <a:rPr lang="ru-RU" dirty="0"/>
              <a:t>Введение ……………………………………………………………….…..3</a:t>
            </a:r>
            <a:endParaRPr lang="ru-RU" sz="1800" dirty="0"/>
          </a:p>
          <a:p>
            <a:pPr lvl="0"/>
            <a:r>
              <a:rPr lang="ru-RU" dirty="0"/>
              <a:t>Актуальность вопроса</a:t>
            </a:r>
            <a:endParaRPr lang="ru-RU" sz="1800" dirty="0"/>
          </a:p>
          <a:p>
            <a:pPr lvl="0"/>
            <a:r>
              <a:rPr lang="ru-RU" dirty="0"/>
              <a:t>Обоснование выбора темы проекта</a:t>
            </a:r>
            <a:endParaRPr lang="ru-RU" sz="1800" dirty="0"/>
          </a:p>
          <a:p>
            <a:pPr lvl="0"/>
            <a:r>
              <a:rPr lang="ru-RU" dirty="0"/>
              <a:t>Гипотеза</a:t>
            </a:r>
            <a:endParaRPr lang="ru-RU" sz="1800" dirty="0"/>
          </a:p>
          <a:p>
            <a:pPr lvl="0"/>
            <a:r>
              <a:rPr lang="ru-RU" dirty="0"/>
              <a:t>Цели</a:t>
            </a:r>
            <a:endParaRPr lang="ru-RU" sz="1800" dirty="0"/>
          </a:p>
          <a:p>
            <a:pPr lvl="0"/>
            <a:r>
              <a:rPr lang="ru-RU" dirty="0"/>
              <a:t>Задачи</a:t>
            </a:r>
            <a:endParaRPr lang="ru-RU" sz="1800" dirty="0"/>
          </a:p>
          <a:p>
            <a:r>
              <a:rPr lang="ru-RU" dirty="0"/>
              <a:t>Глава 1. Описание наиболее посещаемых мест в Германии…............…4</a:t>
            </a:r>
            <a:endParaRPr lang="ru-RU" sz="1800" dirty="0"/>
          </a:p>
          <a:p>
            <a:pPr lvl="0"/>
            <a:r>
              <a:rPr lang="ru-RU" dirty="0"/>
              <a:t> </a:t>
            </a:r>
            <a:endParaRPr lang="ru-RU" sz="3200" dirty="0"/>
          </a:p>
          <a:p>
            <a:pPr lvl="1"/>
            <a:r>
              <a:rPr lang="ru-RU" dirty="0"/>
              <a:t>Берлин и Гамбург – города, которые нужно посетить………….…4</a:t>
            </a:r>
            <a:endParaRPr lang="ru-RU" sz="1600" dirty="0"/>
          </a:p>
          <a:p>
            <a:pPr lvl="1"/>
            <a:r>
              <a:rPr lang="ru-RU" dirty="0"/>
              <a:t>Что такое «романтическая дорога»?..................................................7</a:t>
            </a:r>
            <a:endParaRPr lang="ru-RU" sz="1600" dirty="0"/>
          </a:p>
        </p:txBody>
      </p:sp>
    </p:spTree>
    <p:extLst>
      <p:ext uri="{BB962C8B-B14F-4D97-AF65-F5344CB8AC3E}">
        <p14:creationId xmlns:p14="http://schemas.microsoft.com/office/powerpoint/2010/main" val="2696891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Schluss</a:t>
            </a:r>
            <a:r>
              <a:rPr lang="en-US" dirty="0"/>
              <a:t>:</a:t>
            </a:r>
            <a:endParaRPr lang="ru-RU" dirty="0"/>
          </a:p>
        </p:txBody>
      </p:sp>
      <p:sp>
        <p:nvSpPr>
          <p:cNvPr id="3" name="Объект 2"/>
          <p:cNvSpPr>
            <a:spLocks noGrp="1"/>
          </p:cNvSpPr>
          <p:nvPr>
            <p:ph idx="1"/>
          </p:nvPr>
        </p:nvSpPr>
        <p:spPr/>
        <p:txBody>
          <a:bodyPr/>
          <a:lstStyle/>
          <a:p>
            <a:r>
              <a:rPr lang="de-DE" dirty="0" smtClean="0"/>
              <a:t>Schluss</a:t>
            </a:r>
            <a:r>
              <a:rPr lang="ru-RU" dirty="0" smtClean="0"/>
              <a:t> </a:t>
            </a:r>
            <a:r>
              <a:rPr lang="de-DE" dirty="0" smtClean="0"/>
              <a:t>:</a:t>
            </a:r>
            <a:r>
              <a:rPr lang="de-DE" dirty="0"/>
              <a:t>Nachdem ich verschiedene wissenschaftliche Informationen gesammelt hatte, kam ich zu dem Schluss, dass Deutschland seine Besucher mit der Schönheit der Natur und verschiedenen Freizeitmöglichkeiten anzieht. Also ist die HYPOTHESE bewiesen.</a:t>
            </a:r>
            <a:endParaRPr lang="ru-RU" dirty="0"/>
          </a:p>
        </p:txBody>
      </p:sp>
    </p:spTree>
    <p:extLst>
      <p:ext uri="{BB962C8B-B14F-4D97-AF65-F5344CB8AC3E}">
        <p14:creationId xmlns:p14="http://schemas.microsoft.com/office/powerpoint/2010/main" val="2022002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Schlußfolgerung</a:t>
            </a:r>
            <a:r>
              <a:rPr lang="en-US" dirty="0"/>
              <a:t>.</a:t>
            </a:r>
            <a:endParaRPr lang="ru-RU" dirty="0"/>
          </a:p>
        </p:txBody>
      </p:sp>
      <p:sp>
        <p:nvSpPr>
          <p:cNvPr id="3" name="Объект 2"/>
          <p:cNvSpPr>
            <a:spLocks noGrp="1"/>
          </p:cNvSpPr>
          <p:nvPr>
            <p:ph idx="1"/>
          </p:nvPr>
        </p:nvSpPr>
        <p:spPr/>
        <p:txBody>
          <a:bodyPr/>
          <a:lstStyle/>
          <a:p>
            <a:r>
              <a:rPr lang="de-DE" dirty="0" err="1"/>
              <a:t>Schlußfolgerung.Zusammenfassend</a:t>
            </a:r>
            <a:r>
              <a:rPr lang="de-DE" dirty="0"/>
              <a:t> wurde mir klar, dass ich diesen Job nicht umsonst gemacht hatte. Das Thema meiner Arbeit ist relevant, da ich glaube, dass jeder moderne Mensch sich für den Tourismus interessieren sollte, seinen Horizont erweitern und Reisen nicht nur in seinem Land, sondern auch im Ausland Unternehmen sollte, um die Kultur und das Leben anderer Länder </a:t>
            </a:r>
            <a:r>
              <a:rPr lang="de-DE" dirty="0" smtClean="0"/>
              <a:t>kennenzulernen .</a:t>
            </a:r>
            <a:r>
              <a:rPr lang="de-DE" dirty="0"/>
              <a:t>Nachdem ich die Materialien der Internetseiten studiert hatte, die Deutschland besuchen, fand ich heraus, dass eine große Anzahl von Touristen jedes Jahr </a:t>
            </a:r>
            <a:r>
              <a:rPr lang="en-US" dirty="0" err="1" smtClean="0"/>
              <a:t>fahren</a:t>
            </a:r>
            <a:r>
              <a:rPr lang="en-US" dirty="0" smtClean="0"/>
              <a:t> </a:t>
            </a:r>
            <a:r>
              <a:rPr lang="en-US" dirty="0" err="1" smtClean="0"/>
              <a:t>hierher</a:t>
            </a:r>
            <a:r>
              <a:rPr lang="en-US" dirty="0" smtClean="0"/>
              <a:t>/</a:t>
            </a:r>
            <a:endParaRPr lang="ru-RU" dirty="0"/>
          </a:p>
        </p:txBody>
      </p:sp>
    </p:spTree>
    <p:extLst>
      <p:ext uri="{BB962C8B-B14F-4D97-AF65-F5344CB8AC3E}">
        <p14:creationId xmlns:p14="http://schemas.microsoft.com/office/powerpoint/2010/main" val="2042254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de-DE" dirty="0"/>
              <a:t>Naturschutzgebiete, schöne und faszinierende Ansichten Landschaften, Parks und Plätze, eine fülle von touristischen Routen, Berge, Wälder, Flüsse, Seen, Denkmäler der Architektur, zahlreiche historische Stätten – all dies dient zugunsten der interessierten Touristen.</a:t>
            </a:r>
            <a:endParaRPr lang="ru-RU" dirty="0"/>
          </a:p>
        </p:txBody>
      </p:sp>
      <p:sp>
        <p:nvSpPr>
          <p:cNvPr id="4" name="Заголовок 3"/>
          <p:cNvSpPr>
            <a:spLocks noGrp="1"/>
          </p:cNvSpPr>
          <p:nvPr>
            <p:ph type="title"/>
          </p:nvPr>
        </p:nvSpPr>
        <p:spPr/>
        <p:txBody>
          <a:bodyPr/>
          <a:lstStyle/>
          <a:p>
            <a:endParaRPr lang="ru-RU" dirty="0"/>
          </a:p>
        </p:txBody>
      </p:sp>
    </p:spTree>
    <p:extLst>
      <p:ext uri="{BB962C8B-B14F-4D97-AF65-F5344CB8AC3E}">
        <p14:creationId xmlns:p14="http://schemas.microsoft.com/office/powerpoint/2010/main" val="133960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1"/>
            <a:r>
              <a:rPr lang="ru-RU" dirty="0"/>
              <a:t>Острова </a:t>
            </a:r>
            <a:r>
              <a:rPr lang="ru-RU" dirty="0" err="1"/>
              <a:t>Рюген</a:t>
            </a:r>
            <a:r>
              <a:rPr lang="ru-RU" dirty="0"/>
              <a:t> и </a:t>
            </a:r>
            <a:r>
              <a:rPr lang="ru-RU" dirty="0" err="1"/>
              <a:t>Майнау</a:t>
            </a:r>
            <a:r>
              <a:rPr lang="ru-RU" dirty="0"/>
              <a:t>. Чем они привлекательны?......................7</a:t>
            </a:r>
            <a:endParaRPr lang="ru-RU" sz="1600" dirty="0"/>
          </a:p>
          <a:p>
            <a:pPr lvl="1"/>
            <a:r>
              <a:rPr lang="ru-RU" dirty="0"/>
              <a:t>Завораживающая природа Германии: Долина Мозель, Баварские Альпы, Саксонская Швейцария……………………………………..9</a:t>
            </a:r>
            <a:endParaRPr lang="ru-RU" sz="1600" dirty="0"/>
          </a:p>
          <a:p>
            <a:pPr lvl="1"/>
            <a:r>
              <a:rPr lang="ru-RU" dirty="0" err="1"/>
              <a:t>Октоберфест</a:t>
            </a:r>
            <a:r>
              <a:rPr lang="ru-RU" dirty="0"/>
              <a:t> – самое посещаемое мероприятие в Германии…….11</a:t>
            </a:r>
            <a:endParaRPr lang="ru-RU" sz="1600" dirty="0"/>
          </a:p>
          <a:p>
            <a:pPr lvl="1"/>
            <a:r>
              <a:rPr lang="ru-RU" dirty="0"/>
              <a:t>Европа-парк………………………………………………………….12</a:t>
            </a:r>
            <a:endParaRPr lang="ru-RU" sz="1600" dirty="0"/>
          </a:p>
          <a:p>
            <a:r>
              <a:rPr lang="ru-RU" sz="3200" dirty="0"/>
              <a:t>Глава 2. </a:t>
            </a:r>
            <a:r>
              <a:rPr lang="ru-RU" dirty="0"/>
              <a:t>Выявление актуального места в Германии, которое бы посетили </a:t>
            </a:r>
            <a:r>
              <a:rPr lang="ru-RU" dirty="0" smtClean="0"/>
              <a:t>учителя </a:t>
            </a:r>
            <a:r>
              <a:rPr lang="ru-RU" dirty="0" err="1" smtClean="0"/>
              <a:t>Култаевской</a:t>
            </a:r>
            <a:r>
              <a:rPr lang="ru-RU" dirty="0" smtClean="0"/>
              <a:t>  школы </a:t>
            </a:r>
            <a:r>
              <a:rPr lang="ru-RU" dirty="0"/>
              <a:t>СОШ и учащиеся </a:t>
            </a:r>
            <a:r>
              <a:rPr lang="ru-RU" dirty="0" smtClean="0"/>
              <a:t>школы класса</a:t>
            </a:r>
            <a:r>
              <a:rPr lang="ru-RU" dirty="0"/>
              <a:t>………………………………………...…13</a:t>
            </a:r>
            <a:endParaRPr lang="ru-RU" sz="2000" dirty="0"/>
          </a:p>
          <a:p>
            <a:r>
              <a:rPr lang="ru-RU" dirty="0"/>
              <a:t>Заключение………………………………………………………</a:t>
            </a:r>
          </a:p>
        </p:txBody>
      </p:sp>
    </p:spTree>
    <p:extLst>
      <p:ext uri="{BB962C8B-B14F-4D97-AF65-F5344CB8AC3E}">
        <p14:creationId xmlns:p14="http://schemas.microsoft.com/office/powerpoint/2010/main" val="234439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Tourismus</a:t>
            </a:r>
            <a:endParaRPr lang="ru-RU" dirty="0"/>
          </a:p>
        </p:txBody>
      </p:sp>
      <p:sp>
        <p:nvSpPr>
          <p:cNvPr id="3" name="Объект 2"/>
          <p:cNvSpPr>
            <a:spLocks noGrp="1"/>
          </p:cNvSpPr>
          <p:nvPr>
            <p:ph idx="1"/>
          </p:nvPr>
        </p:nvSpPr>
        <p:spPr/>
        <p:txBody>
          <a:bodyPr/>
          <a:lstStyle/>
          <a:p>
            <a:r>
              <a:rPr lang="en-US" dirty="0" err="1"/>
              <a:t>Vor</a:t>
            </a:r>
            <a:r>
              <a:rPr lang="en-US" dirty="0"/>
              <a:t> </a:t>
            </a:r>
            <a:r>
              <a:rPr lang="en-US" dirty="0" err="1"/>
              <a:t>kurzem</a:t>
            </a:r>
            <a:r>
              <a:rPr lang="en-US" dirty="0"/>
              <a:t> </a:t>
            </a:r>
            <a:r>
              <a:rPr lang="en-US" dirty="0" err="1"/>
              <a:t>habe</a:t>
            </a:r>
            <a:r>
              <a:rPr lang="en-US" dirty="0"/>
              <a:t> </a:t>
            </a:r>
            <a:r>
              <a:rPr lang="en-US" dirty="0" err="1"/>
              <a:t>ich</a:t>
            </a:r>
            <a:r>
              <a:rPr lang="en-US" dirty="0"/>
              <a:t> </a:t>
            </a:r>
            <a:r>
              <a:rPr lang="en-US" dirty="0" err="1"/>
              <a:t>mich</a:t>
            </a:r>
            <a:r>
              <a:rPr lang="en-US" dirty="0"/>
              <a:t> </a:t>
            </a:r>
            <a:r>
              <a:rPr lang="en-US" dirty="0" err="1"/>
              <a:t>für</a:t>
            </a:r>
            <a:r>
              <a:rPr lang="en-US" dirty="0"/>
              <a:t> den </a:t>
            </a:r>
            <a:r>
              <a:rPr lang="en-US" dirty="0" err="1"/>
              <a:t>Tourismus</a:t>
            </a:r>
            <a:r>
              <a:rPr lang="en-US" dirty="0"/>
              <a:t> </a:t>
            </a:r>
            <a:r>
              <a:rPr lang="en-US" dirty="0" err="1"/>
              <a:t>interessiert</a:t>
            </a:r>
            <a:r>
              <a:rPr lang="en-US" dirty="0"/>
              <a:t>. </a:t>
            </a:r>
            <a:r>
              <a:rPr lang="en-US" dirty="0" err="1"/>
              <a:t>Tourismus</a:t>
            </a:r>
            <a:r>
              <a:rPr lang="en-US" dirty="0"/>
              <a:t> </a:t>
            </a:r>
            <a:r>
              <a:rPr lang="en-US" dirty="0" err="1"/>
              <a:t>ist</a:t>
            </a:r>
            <a:r>
              <a:rPr lang="en-US" dirty="0"/>
              <a:t> </a:t>
            </a:r>
            <a:r>
              <a:rPr lang="en-US" dirty="0" err="1"/>
              <a:t>ein</a:t>
            </a:r>
            <a:r>
              <a:rPr lang="en-US" dirty="0"/>
              <a:t> </a:t>
            </a:r>
            <a:r>
              <a:rPr lang="en-US" dirty="0" err="1"/>
              <a:t>integraler</a:t>
            </a:r>
            <a:r>
              <a:rPr lang="en-US" dirty="0"/>
              <a:t> </a:t>
            </a:r>
            <a:r>
              <a:rPr lang="en-US" dirty="0" err="1"/>
              <a:t>Bestandteil</a:t>
            </a:r>
            <a:r>
              <a:rPr lang="en-US" dirty="0"/>
              <a:t> des </a:t>
            </a:r>
            <a:r>
              <a:rPr lang="en-US" dirty="0" err="1"/>
              <a:t>Lebens</a:t>
            </a:r>
            <a:r>
              <a:rPr lang="en-US" dirty="0"/>
              <a:t> der </a:t>
            </a:r>
            <a:r>
              <a:rPr lang="en-US" dirty="0" err="1"/>
              <a:t>Gesellschaft</a:t>
            </a:r>
            <a:r>
              <a:rPr lang="en-US" dirty="0"/>
              <a:t>. </a:t>
            </a:r>
            <a:r>
              <a:rPr lang="en-US" dirty="0" err="1"/>
              <a:t>Derzeit</a:t>
            </a:r>
            <a:r>
              <a:rPr lang="en-US" dirty="0"/>
              <a:t> </a:t>
            </a:r>
            <a:r>
              <a:rPr lang="en-US" dirty="0" err="1"/>
              <a:t>werden</a:t>
            </a:r>
            <a:r>
              <a:rPr lang="en-US" dirty="0"/>
              <a:t> </a:t>
            </a:r>
            <a:r>
              <a:rPr lang="en-US" dirty="0" err="1"/>
              <a:t>mehr</a:t>
            </a:r>
            <a:r>
              <a:rPr lang="en-US" dirty="0"/>
              <a:t> </a:t>
            </a:r>
            <a:r>
              <a:rPr lang="en-US" dirty="0" err="1"/>
              <a:t>als</a:t>
            </a:r>
            <a:r>
              <a:rPr lang="en-US" dirty="0"/>
              <a:t> 900 </a:t>
            </a:r>
            <a:r>
              <a:rPr lang="en-US" dirty="0" err="1"/>
              <a:t>Millionen</a:t>
            </a:r>
            <a:r>
              <a:rPr lang="en-US" dirty="0"/>
              <a:t> </a:t>
            </a:r>
            <a:r>
              <a:rPr lang="en-US" dirty="0" err="1"/>
              <a:t>Touristenreisen</a:t>
            </a:r>
            <a:r>
              <a:rPr lang="en-US" dirty="0"/>
              <a:t> pro </a:t>
            </a:r>
            <a:r>
              <a:rPr lang="en-US" dirty="0" err="1"/>
              <a:t>Jahr</a:t>
            </a:r>
            <a:r>
              <a:rPr lang="en-US" dirty="0"/>
              <a:t> </a:t>
            </a:r>
            <a:r>
              <a:rPr lang="en-US" dirty="0" err="1"/>
              <a:t>unternommen</a:t>
            </a:r>
            <a:r>
              <a:rPr lang="en-US" dirty="0"/>
              <a:t>. Die World tourism Organization </a:t>
            </a:r>
            <a:r>
              <a:rPr lang="en-US" dirty="0" err="1"/>
              <a:t>führt</a:t>
            </a:r>
            <a:r>
              <a:rPr lang="en-US" dirty="0"/>
              <a:t> </a:t>
            </a:r>
            <a:r>
              <a:rPr lang="en-US" dirty="0" err="1"/>
              <a:t>Statistiken</a:t>
            </a:r>
            <a:r>
              <a:rPr lang="en-US" dirty="0"/>
              <a:t> </a:t>
            </a:r>
            <a:r>
              <a:rPr lang="en-US" dirty="0" err="1"/>
              <a:t>darüber</a:t>
            </a:r>
            <a:r>
              <a:rPr lang="en-US" dirty="0"/>
              <a:t>, </a:t>
            </a:r>
            <a:r>
              <a:rPr lang="en-US" dirty="0" err="1"/>
              <a:t>welche</a:t>
            </a:r>
            <a:r>
              <a:rPr lang="en-US" dirty="0"/>
              <a:t> </a:t>
            </a:r>
            <a:r>
              <a:rPr lang="en-US" dirty="0" err="1"/>
              <a:t>Regionen</a:t>
            </a:r>
            <a:r>
              <a:rPr lang="en-US" dirty="0"/>
              <a:t> und </a:t>
            </a:r>
            <a:r>
              <a:rPr lang="en-US" dirty="0" err="1"/>
              <a:t>Länder</a:t>
            </a:r>
            <a:r>
              <a:rPr lang="en-US" dirty="0"/>
              <a:t> </a:t>
            </a:r>
            <a:r>
              <a:rPr lang="en-US" dirty="0" err="1"/>
              <a:t>besonders</a:t>
            </a:r>
            <a:r>
              <a:rPr lang="en-US" dirty="0"/>
              <a:t> </a:t>
            </a:r>
            <a:r>
              <a:rPr lang="en-US" dirty="0" err="1"/>
              <a:t>beliebt</a:t>
            </a:r>
            <a:r>
              <a:rPr lang="en-US" dirty="0"/>
              <a:t> </a:t>
            </a:r>
            <a:r>
              <a:rPr lang="en-US" dirty="0" err="1"/>
              <a:t>bei</a:t>
            </a:r>
            <a:r>
              <a:rPr lang="en-US" dirty="0"/>
              <a:t> </a:t>
            </a:r>
            <a:r>
              <a:rPr lang="en-US" dirty="0" err="1"/>
              <a:t>Touristen</a:t>
            </a:r>
            <a:r>
              <a:rPr lang="en-US" dirty="0"/>
              <a:t> </a:t>
            </a:r>
            <a:r>
              <a:rPr lang="en-US" dirty="0" err="1"/>
              <a:t>waren</a:t>
            </a:r>
            <a:r>
              <a:rPr lang="en-US" dirty="0"/>
              <a:t>. </a:t>
            </a:r>
            <a:r>
              <a:rPr lang="en-US" dirty="0" err="1"/>
              <a:t>Traditionell</a:t>
            </a:r>
            <a:r>
              <a:rPr lang="en-US" dirty="0"/>
              <a:t> </a:t>
            </a:r>
            <a:r>
              <a:rPr lang="en-US" dirty="0" err="1"/>
              <a:t>ist</a:t>
            </a:r>
            <a:r>
              <a:rPr lang="en-US" dirty="0"/>
              <a:t> Europa die </a:t>
            </a:r>
            <a:r>
              <a:rPr lang="en-US" dirty="0" err="1"/>
              <a:t>attraktivste</a:t>
            </a:r>
            <a:r>
              <a:rPr lang="en-US" dirty="0"/>
              <a:t> Region, in die fast 564 </a:t>
            </a:r>
            <a:r>
              <a:rPr lang="en-US" dirty="0" err="1"/>
              <a:t>Millionen</a:t>
            </a:r>
            <a:r>
              <a:rPr lang="en-US" dirty="0"/>
              <a:t> Menschen </a:t>
            </a:r>
            <a:r>
              <a:rPr lang="en-US" dirty="0" err="1"/>
              <a:t>oder</a:t>
            </a:r>
            <a:r>
              <a:rPr lang="en-US" dirty="0"/>
              <a:t> 51,8</a:t>
            </a:r>
            <a:r>
              <a:rPr lang="en-US" dirty="0" smtClean="0"/>
              <a:t>%  </a:t>
            </a:r>
            <a:r>
              <a:rPr lang="en-US" dirty="0" err="1" smtClean="0"/>
              <a:t>kamen</a:t>
            </a:r>
            <a:r>
              <a:rPr lang="en-US" dirty="0"/>
              <a:t>.</a:t>
            </a:r>
            <a:endParaRPr lang="ru-RU" dirty="0"/>
          </a:p>
        </p:txBody>
      </p:sp>
    </p:spTree>
    <p:extLst>
      <p:ext uri="{BB962C8B-B14F-4D97-AF65-F5344CB8AC3E}">
        <p14:creationId xmlns:p14="http://schemas.microsoft.com/office/powerpoint/2010/main" val="322939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Was </a:t>
            </a:r>
            <a:r>
              <a:rPr lang="en-US" dirty="0" err="1" smtClean="0"/>
              <a:t>zieht</a:t>
            </a:r>
            <a:r>
              <a:rPr lang="en-US" dirty="0" smtClean="0"/>
              <a:t> Deutschland Menschen </a:t>
            </a:r>
            <a:r>
              <a:rPr lang="en-US" dirty="0" err="1" smtClean="0"/>
              <a:t>aus</a:t>
            </a:r>
            <a:r>
              <a:rPr lang="en-US" dirty="0" smtClean="0"/>
              <a:t> der  </a:t>
            </a:r>
            <a:r>
              <a:rPr lang="en-US" dirty="0" err="1" smtClean="0"/>
              <a:t>ganzen</a:t>
            </a:r>
            <a:r>
              <a:rPr lang="en-US" dirty="0" smtClean="0"/>
              <a:t> Welt  an?</a:t>
            </a:r>
            <a:endParaRPr lang="ru-RU" dirty="0"/>
          </a:p>
        </p:txBody>
      </p:sp>
      <p:sp>
        <p:nvSpPr>
          <p:cNvPr id="3" name="Объект 2"/>
          <p:cNvSpPr>
            <a:spLocks noGrp="1"/>
          </p:cNvSpPr>
          <p:nvPr>
            <p:ph idx="1"/>
          </p:nvPr>
        </p:nvSpPr>
        <p:spPr/>
        <p:txBody>
          <a:bodyPr/>
          <a:lstStyle/>
          <a:p>
            <a:r>
              <a:rPr lang="en-US" dirty="0"/>
              <a:t>. </a:t>
            </a:r>
            <a:r>
              <a:rPr lang="en-US" dirty="0" err="1"/>
              <a:t>Nach</a:t>
            </a:r>
            <a:r>
              <a:rPr lang="en-US" dirty="0"/>
              <a:t> der </a:t>
            </a:r>
            <a:r>
              <a:rPr lang="en-US" dirty="0" err="1"/>
              <a:t>Analyse</a:t>
            </a:r>
            <a:r>
              <a:rPr lang="en-US" dirty="0"/>
              <a:t> der </a:t>
            </a:r>
            <a:r>
              <a:rPr lang="en-US" dirty="0" err="1"/>
              <a:t>Daten</a:t>
            </a:r>
            <a:r>
              <a:rPr lang="en-US" dirty="0"/>
              <a:t> der </a:t>
            </a:r>
            <a:r>
              <a:rPr lang="en-US" dirty="0" err="1"/>
              <a:t>Weltorganisation</a:t>
            </a:r>
            <a:r>
              <a:rPr lang="en-US" dirty="0"/>
              <a:t> </a:t>
            </a:r>
            <a:r>
              <a:rPr lang="en-US" dirty="0" err="1"/>
              <a:t>für</a:t>
            </a:r>
            <a:r>
              <a:rPr lang="en-US" dirty="0"/>
              <a:t> </a:t>
            </a:r>
            <a:r>
              <a:rPr lang="en-US" dirty="0" err="1"/>
              <a:t>Tourismus</a:t>
            </a:r>
            <a:r>
              <a:rPr lang="en-US" dirty="0"/>
              <a:t> </a:t>
            </a:r>
            <a:r>
              <a:rPr lang="en-US" dirty="0" err="1"/>
              <a:t>zwischen</a:t>
            </a:r>
            <a:r>
              <a:rPr lang="en-US" dirty="0"/>
              <a:t> 2010 und </a:t>
            </a:r>
            <a:r>
              <a:rPr lang="en-US" dirty="0" smtClean="0"/>
              <a:t>2019 </a:t>
            </a:r>
            <a:r>
              <a:rPr lang="en-US" dirty="0" err="1" smtClean="0"/>
              <a:t>fand</a:t>
            </a:r>
            <a:r>
              <a:rPr lang="en-US" dirty="0" smtClean="0"/>
              <a:t> </a:t>
            </a:r>
            <a:r>
              <a:rPr lang="en-US" dirty="0" err="1"/>
              <a:t>ich</a:t>
            </a:r>
            <a:r>
              <a:rPr lang="en-US" dirty="0"/>
              <a:t> </a:t>
            </a:r>
            <a:r>
              <a:rPr lang="en-US" dirty="0" err="1"/>
              <a:t>heraus</a:t>
            </a:r>
            <a:r>
              <a:rPr lang="en-US" dirty="0"/>
              <a:t> ,</a:t>
            </a:r>
            <a:r>
              <a:rPr lang="en-US" dirty="0" err="1"/>
              <a:t>dass</a:t>
            </a:r>
            <a:r>
              <a:rPr lang="en-US" dirty="0"/>
              <a:t> </a:t>
            </a:r>
            <a:r>
              <a:rPr lang="en-US" dirty="0" err="1"/>
              <a:t>im</a:t>
            </a:r>
            <a:r>
              <a:rPr lang="en-US" dirty="0"/>
              <a:t> </a:t>
            </a:r>
            <a:r>
              <a:rPr lang="en-US" dirty="0" err="1"/>
              <a:t>Jahr</a:t>
            </a:r>
            <a:r>
              <a:rPr lang="en-US" dirty="0"/>
              <a:t> 2010 Deutschland auf </a:t>
            </a:r>
            <a:r>
              <a:rPr lang="en-US" dirty="0" err="1"/>
              <a:t>Platz</a:t>
            </a:r>
            <a:r>
              <a:rPr lang="en-US" dirty="0"/>
              <a:t> 1 der </a:t>
            </a:r>
            <a:r>
              <a:rPr lang="en-US" dirty="0" err="1"/>
              <a:t>Teilnahme</a:t>
            </a:r>
            <a:r>
              <a:rPr lang="en-US" dirty="0"/>
              <a:t> in Europa, und </a:t>
            </a:r>
            <a:r>
              <a:rPr lang="en-US" dirty="0" err="1"/>
              <a:t>besuchte</a:t>
            </a:r>
            <a:r>
              <a:rPr lang="en-US" dirty="0"/>
              <a:t> </a:t>
            </a:r>
            <a:r>
              <a:rPr lang="en-US" dirty="0" err="1"/>
              <a:t>es</a:t>
            </a:r>
            <a:r>
              <a:rPr lang="en-US" dirty="0"/>
              <a:t> 35 </a:t>
            </a:r>
            <a:r>
              <a:rPr lang="en-US" dirty="0" err="1"/>
              <a:t>Millionen</a:t>
            </a:r>
            <a:r>
              <a:rPr lang="en-US" dirty="0"/>
              <a:t> Menschen, </a:t>
            </a:r>
            <a:r>
              <a:rPr lang="en-US" dirty="0" err="1"/>
              <a:t>im</a:t>
            </a:r>
            <a:r>
              <a:rPr lang="en-US" dirty="0"/>
              <a:t> </a:t>
            </a:r>
            <a:r>
              <a:rPr lang="en-US" dirty="0" err="1"/>
              <a:t>Jahr</a:t>
            </a:r>
            <a:r>
              <a:rPr lang="en-US" dirty="0"/>
              <a:t> 2013 das Land auf </a:t>
            </a:r>
            <a:r>
              <a:rPr lang="en-US" dirty="0" err="1"/>
              <a:t>Platz</a:t>
            </a:r>
            <a:r>
              <a:rPr lang="en-US" dirty="0"/>
              <a:t> 7 (30, 4 </a:t>
            </a:r>
            <a:r>
              <a:rPr lang="en-US" dirty="0" err="1"/>
              <a:t>Millionen</a:t>
            </a:r>
            <a:r>
              <a:rPr lang="en-US" dirty="0"/>
              <a:t> Menschen), </a:t>
            </a:r>
            <a:r>
              <a:rPr lang="en-US" dirty="0" err="1"/>
              <a:t>im</a:t>
            </a:r>
            <a:r>
              <a:rPr lang="en-US" dirty="0"/>
              <a:t> </a:t>
            </a:r>
            <a:r>
              <a:rPr lang="en-US" dirty="0" err="1"/>
              <a:t>Jahr</a:t>
            </a:r>
            <a:r>
              <a:rPr lang="en-US" dirty="0"/>
              <a:t> 2015 – 7 (35 </a:t>
            </a:r>
            <a:r>
              <a:rPr lang="en-US" dirty="0" err="1"/>
              <a:t>Millionen</a:t>
            </a:r>
            <a:r>
              <a:rPr lang="en-US" dirty="0"/>
              <a:t> Menschen), </a:t>
            </a:r>
            <a:r>
              <a:rPr lang="en-US" dirty="0" err="1"/>
              <a:t>im</a:t>
            </a:r>
            <a:r>
              <a:rPr lang="en-US" dirty="0"/>
              <a:t> </a:t>
            </a:r>
            <a:r>
              <a:rPr lang="en-US" dirty="0" err="1"/>
              <a:t>Jahr</a:t>
            </a:r>
            <a:r>
              <a:rPr lang="en-US" dirty="0"/>
              <a:t> </a:t>
            </a:r>
            <a:r>
              <a:rPr lang="en-US" dirty="0" smtClean="0"/>
              <a:t>2019 </a:t>
            </a:r>
            <a:r>
              <a:rPr lang="en-US" dirty="0"/>
              <a:t>Deutschland auf </a:t>
            </a:r>
            <a:r>
              <a:rPr lang="en-US" dirty="0" err="1"/>
              <a:t>Platz</a:t>
            </a:r>
            <a:r>
              <a:rPr lang="en-US" dirty="0"/>
              <a:t> 9 in der </a:t>
            </a:r>
            <a:r>
              <a:rPr lang="en-US" dirty="0" err="1"/>
              <a:t>Teilnahme</a:t>
            </a:r>
            <a:r>
              <a:rPr lang="en-US" dirty="0"/>
              <a:t> </a:t>
            </a:r>
            <a:r>
              <a:rPr lang="en-US" dirty="0" err="1"/>
              <a:t>verschoben</a:t>
            </a:r>
            <a:r>
              <a:rPr lang="en-US" dirty="0"/>
              <a:t>, </a:t>
            </a:r>
            <a:r>
              <a:rPr lang="en-US" dirty="0" err="1"/>
              <a:t>aber</a:t>
            </a:r>
            <a:r>
              <a:rPr lang="en-US" dirty="0"/>
              <a:t> </a:t>
            </a:r>
            <a:r>
              <a:rPr lang="en-US" dirty="0" err="1"/>
              <a:t>immer</a:t>
            </a:r>
            <a:r>
              <a:rPr lang="en-US" dirty="0"/>
              <a:t> </a:t>
            </a:r>
            <a:r>
              <a:rPr lang="en-US" dirty="0" err="1"/>
              <a:t>noch</a:t>
            </a:r>
            <a:r>
              <a:rPr lang="en-US" dirty="0"/>
              <a:t> </a:t>
            </a:r>
            <a:r>
              <a:rPr lang="en-US" dirty="0" err="1"/>
              <a:t>unter</a:t>
            </a:r>
            <a:r>
              <a:rPr lang="en-US" dirty="0"/>
              <a:t> den 10 </a:t>
            </a:r>
            <a:r>
              <a:rPr lang="en-US" dirty="0" err="1"/>
              <a:t>meistbesuchten</a:t>
            </a:r>
            <a:r>
              <a:rPr lang="en-US" dirty="0"/>
              <a:t> </a:t>
            </a:r>
            <a:r>
              <a:rPr lang="en-US" dirty="0" err="1"/>
              <a:t>Ländern</a:t>
            </a:r>
            <a:r>
              <a:rPr lang="en-US" dirty="0"/>
              <a:t> der Welt. </a:t>
            </a:r>
            <a:r>
              <a:rPr lang="en-US" dirty="0" err="1"/>
              <a:t>Im</a:t>
            </a:r>
            <a:r>
              <a:rPr lang="en-US" dirty="0"/>
              <a:t> </a:t>
            </a:r>
            <a:r>
              <a:rPr lang="en-US" dirty="0" err="1"/>
              <a:t>Jahr</a:t>
            </a:r>
            <a:r>
              <a:rPr lang="en-US" dirty="0"/>
              <a:t> 2017 </a:t>
            </a:r>
            <a:r>
              <a:rPr lang="en-US" dirty="0" err="1"/>
              <a:t>besuchten</a:t>
            </a:r>
            <a:r>
              <a:rPr lang="en-US" dirty="0"/>
              <a:t> 37, 5 </a:t>
            </a:r>
            <a:r>
              <a:rPr lang="en-US" dirty="0" err="1"/>
              <a:t>Millionen</a:t>
            </a:r>
            <a:r>
              <a:rPr lang="en-US" dirty="0"/>
              <a:t> Menschen das Land. </a:t>
            </a:r>
            <a:r>
              <a:rPr lang="en-US" dirty="0" err="1"/>
              <a:t>Es</a:t>
            </a:r>
            <a:r>
              <a:rPr lang="en-US" dirty="0"/>
              <a:t> </a:t>
            </a:r>
            <a:r>
              <a:rPr lang="en-US" dirty="0" err="1"/>
              <a:t>entsteht</a:t>
            </a:r>
            <a:r>
              <a:rPr lang="en-US" dirty="0"/>
              <a:t> </a:t>
            </a:r>
            <a:r>
              <a:rPr lang="en-US" dirty="0" err="1"/>
              <a:t>eine</a:t>
            </a:r>
            <a:r>
              <a:rPr lang="en-US" dirty="0"/>
              <a:t> </a:t>
            </a:r>
            <a:r>
              <a:rPr lang="en-US" dirty="0" err="1"/>
              <a:t>Frage</a:t>
            </a:r>
            <a:r>
              <a:rPr lang="en-US" dirty="0"/>
              <a:t>, die </a:t>
            </a:r>
            <a:r>
              <a:rPr lang="en-US" dirty="0" err="1"/>
              <a:t>zum</a:t>
            </a:r>
            <a:r>
              <a:rPr lang="en-US" dirty="0"/>
              <a:t> </a:t>
            </a:r>
            <a:r>
              <a:rPr lang="en-US" dirty="0" err="1"/>
              <a:t>Thema</a:t>
            </a:r>
            <a:r>
              <a:rPr lang="en-US" dirty="0"/>
              <a:t> </a:t>
            </a:r>
            <a:r>
              <a:rPr lang="en-US" dirty="0" err="1"/>
              <a:t>meiner</a:t>
            </a:r>
            <a:r>
              <a:rPr lang="en-US" dirty="0"/>
              <a:t> </a:t>
            </a:r>
            <a:r>
              <a:rPr lang="en-US" dirty="0" err="1"/>
              <a:t>Forschungsarbeit</a:t>
            </a:r>
            <a:r>
              <a:rPr lang="en-US" dirty="0"/>
              <a:t> </a:t>
            </a:r>
            <a:r>
              <a:rPr lang="en-US" dirty="0" err="1"/>
              <a:t>wird</a:t>
            </a:r>
            <a:r>
              <a:rPr lang="en-US" dirty="0"/>
              <a:t>: "Was </a:t>
            </a:r>
            <a:r>
              <a:rPr lang="en-US" dirty="0" err="1"/>
              <a:t>zieht</a:t>
            </a:r>
            <a:r>
              <a:rPr lang="en-US" dirty="0"/>
              <a:t> Deutschland Menschen </a:t>
            </a:r>
            <a:r>
              <a:rPr lang="en-US" dirty="0" err="1"/>
              <a:t>aus</a:t>
            </a:r>
            <a:r>
              <a:rPr lang="en-US" dirty="0"/>
              <a:t> der </a:t>
            </a:r>
            <a:r>
              <a:rPr lang="en-US" dirty="0" err="1"/>
              <a:t>ganzen</a:t>
            </a:r>
            <a:r>
              <a:rPr lang="en-US" dirty="0"/>
              <a:t> Welt an?»</a:t>
            </a:r>
            <a:endParaRPr lang="ru-RU" dirty="0"/>
          </a:p>
        </p:txBody>
      </p:sp>
    </p:spTree>
    <p:extLst>
      <p:ext uri="{BB962C8B-B14F-4D97-AF65-F5344CB8AC3E}">
        <p14:creationId xmlns:p14="http://schemas.microsoft.com/office/powerpoint/2010/main" val="234177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Schoene</a:t>
            </a:r>
            <a:r>
              <a:rPr lang="en-US" dirty="0" smtClean="0"/>
              <a:t>  </a:t>
            </a:r>
            <a:r>
              <a:rPr lang="en-US" dirty="0" err="1" smtClean="0"/>
              <a:t>Orte</a:t>
            </a:r>
            <a:endParaRPr lang="ru-RU" dirty="0"/>
          </a:p>
        </p:txBody>
      </p:sp>
      <p:sp>
        <p:nvSpPr>
          <p:cNvPr id="3" name="Объект 2"/>
          <p:cNvSpPr>
            <a:spLocks noGrp="1"/>
          </p:cNvSpPr>
          <p:nvPr>
            <p:ph idx="1"/>
          </p:nvPr>
        </p:nvSpPr>
        <p:spPr/>
        <p:txBody>
          <a:bodyPr/>
          <a:lstStyle/>
          <a:p>
            <a:r>
              <a:rPr lang="en-US" dirty="0" err="1"/>
              <a:t>Als</a:t>
            </a:r>
            <a:r>
              <a:rPr lang="en-US" dirty="0"/>
              <a:t> </a:t>
            </a:r>
            <a:r>
              <a:rPr lang="en-US" dirty="0" err="1"/>
              <a:t>ich</a:t>
            </a:r>
            <a:r>
              <a:rPr lang="en-US" dirty="0"/>
              <a:t> </a:t>
            </a:r>
            <a:r>
              <a:rPr lang="en-US" dirty="0" err="1"/>
              <a:t>Literatur</a:t>
            </a:r>
            <a:r>
              <a:rPr lang="en-US" dirty="0"/>
              <a:t> über den </a:t>
            </a:r>
            <a:r>
              <a:rPr lang="en-US" dirty="0" err="1"/>
              <a:t>Tourismus</a:t>
            </a:r>
            <a:r>
              <a:rPr lang="en-US" dirty="0"/>
              <a:t> Las, Deutsch in der </a:t>
            </a:r>
            <a:r>
              <a:rPr lang="en-US" dirty="0" err="1"/>
              <a:t>Schule</a:t>
            </a:r>
            <a:r>
              <a:rPr lang="en-US" dirty="0"/>
              <a:t> </a:t>
            </a:r>
            <a:r>
              <a:rPr lang="en-US" dirty="0" err="1"/>
              <a:t>lernte</a:t>
            </a:r>
            <a:r>
              <a:rPr lang="en-US" dirty="0"/>
              <a:t>, </a:t>
            </a:r>
            <a:r>
              <a:rPr lang="en-US" dirty="0" err="1"/>
              <a:t>fragte</a:t>
            </a:r>
            <a:r>
              <a:rPr lang="en-US" dirty="0"/>
              <a:t> </a:t>
            </a:r>
            <a:r>
              <a:rPr lang="en-US" dirty="0" err="1"/>
              <a:t>ich</a:t>
            </a:r>
            <a:r>
              <a:rPr lang="en-US" dirty="0"/>
              <a:t> </a:t>
            </a:r>
            <a:r>
              <a:rPr lang="en-US" dirty="0" err="1"/>
              <a:t>mich</a:t>
            </a:r>
            <a:r>
              <a:rPr lang="en-US" dirty="0"/>
              <a:t>, was Deutschland </a:t>
            </a:r>
            <a:r>
              <a:rPr lang="en-US" dirty="0" err="1"/>
              <a:t>für</a:t>
            </a:r>
            <a:r>
              <a:rPr lang="en-US" dirty="0"/>
              <a:t> die Menschen </a:t>
            </a:r>
            <a:r>
              <a:rPr lang="en-US" dirty="0" err="1"/>
              <a:t>attraktiv</a:t>
            </a:r>
            <a:r>
              <a:rPr lang="en-US" dirty="0"/>
              <a:t> </a:t>
            </a:r>
            <a:r>
              <a:rPr lang="en-US" dirty="0" err="1"/>
              <a:t>macht</a:t>
            </a:r>
            <a:r>
              <a:rPr lang="en-US" dirty="0"/>
              <a:t>, was </a:t>
            </a:r>
            <a:r>
              <a:rPr lang="en-US" dirty="0" err="1"/>
              <a:t>Sie</a:t>
            </a:r>
            <a:r>
              <a:rPr lang="en-US" dirty="0"/>
              <a:t> </a:t>
            </a:r>
            <a:r>
              <a:rPr lang="en-US" dirty="0" err="1"/>
              <a:t>besuchen</a:t>
            </a:r>
            <a:r>
              <a:rPr lang="en-US" dirty="0"/>
              <a:t> und was </a:t>
            </a:r>
            <a:r>
              <a:rPr lang="en-US" dirty="0" err="1"/>
              <a:t>Sie</a:t>
            </a:r>
            <a:r>
              <a:rPr lang="en-US" dirty="0"/>
              <a:t> </a:t>
            </a:r>
            <a:r>
              <a:rPr lang="en-US" dirty="0" err="1"/>
              <a:t>sehen</a:t>
            </a:r>
            <a:r>
              <a:rPr lang="en-US" dirty="0"/>
              <a:t> </a:t>
            </a:r>
            <a:r>
              <a:rPr lang="en-US" dirty="0" err="1"/>
              <a:t>können</a:t>
            </a:r>
            <a:r>
              <a:rPr lang="en-US" dirty="0"/>
              <a:t>. </a:t>
            </a:r>
            <a:r>
              <a:rPr lang="en-US" dirty="0" err="1"/>
              <a:t>Ich</a:t>
            </a:r>
            <a:r>
              <a:rPr lang="en-US" dirty="0"/>
              <a:t> </a:t>
            </a:r>
            <a:r>
              <a:rPr lang="en-US" dirty="0" err="1"/>
              <a:t>habe</a:t>
            </a:r>
            <a:r>
              <a:rPr lang="en-US" dirty="0"/>
              <a:t> </a:t>
            </a:r>
            <a:r>
              <a:rPr lang="en-US" dirty="0" err="1"/>
              <a:t>gehört</a:t>
            </a:r>
            <a:r>
              <a:rPr lang="en-US" dirty="0"/>
              <a:t>, </a:t>
            </a:r>
            <a:r>
              <a:rPr lang="en-US" dirty="0" err="1"/>
              <a:t>dass</a:t>
            </a:r>
            <a:r>
              <a:rPr lang="en-US" dirty="0"/>
              <a:t> </a:t>
            </a:r>
            <a:r>
              <a:rPr lang="en-US" dirty="0" err="1"/>
              <a:t>es</a:t>
            </a:r>
            <a:r>
              <a:rPr lang="en-US" dirty="0"/>
              <a:t> in Deutschland </a:t>
            </a:r>
            <a:r>
              <a:rPr lang="en-US" dirty="0" err="1"/>
              <a:t>viele</a:t>
            </a:r>
            <a:r>
              <a:rPr lang="en-US" dirty="0"/>
              <a:t> </a:t>
            </a:r>
            <a:r>
              <a:rPr lang="en-US" dirty="0" err="1"/>
              <a:t>schöne</a:t>
            </a:r>
            <a:r>
              <a:rPr lang="en-US" dirty="0"/>
              <a:t> </a:t>
            </a:r>
            <a:r>
              <a:rPr lang="en-US" dirty="0" err="1"/>
              <a:t>Orte</a:t>
            </a:r>
            <a:r>
              <a:rPr lang="en-US" dirty="0"/>
              <a:t> und </a:t>
            </a:r>
            <a:r>
              <a:rPr lang="en-US" dirty="0" err="1"/>
              <a:t>Sehenswürdigkeiten</a:t>
            </a:r>
            <a:r>
              <a:rPr lang="en-US" dirty="0"/>
              <a:t> </a:t>
            </a:r>
            <a:r>
              <a:rPr lang="en-US" dirty="0" err="1"/>
              <a:t>gibt</a:t>
            </a:r>
            <a:r>
              <a:rPr lang="en-US" dirty="0"/>
              <a:t>,</a:t>
            </a:r>
            <a:endParaRPr lang="ru-RU" dirty="0"/>
          </a:p>
        </p:txBody>
      </p:sp>
    </p:spTree>
    <p:extLst>
      <p:ext uri="{BB962C8B-B14F-4D97-AF65-F5344CB8AC3E}">
        <p14:creationId xmlns:p14="http://schemas.microsoft.com/office/powerpoint/2010/main" val="169455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smtClean="0"/>
              <a:t>Aufgaben</a:t>
            </a:r>
            <a:endParaRPr lang="ru-RU" dirty="0"/>
          </a:p>
        </p:txBody>
      </p:sp>
      <p:sp>
        <p:nvSpPr>
          <p:cNvPr id="3" name="Объект 2"/>
          <p:cNvSpPr>
            <a:spLocks noGrp="1"/>
          </p:cNvSpPr>
          <p:nvPr>
            <p:ph idx="1"/>
          </p:nvPr>
        </p:nvSpPr>
        <p:spPr/>
        <p:txBody>
          <a:bodyPr>
            <a:normAutofit fontScale="92500" lnSpcReduction="20000"/>
          </a:bodyPr>
          <a:lstStyle/>
          <a:p>
            <a:r>
              <a:rPr lang="en-US" dirty="0"/>
              <a:t>Um dieses </a:t>
            </a:r>
            <a:r>
              <a:rPr lang="en-US" dirty="0" err="1"/>
              <a:t>Ziel</a:t>
            </a:r>
            <a:r>
              <a:rPr lang="en-US" dirty="0"/>
              <a:t> </a:t>
            </a:r>
            <a:r>
              <a:rPr lang="en-US" dirty="0" err="1"/>
              <a:t>zu</a:t>
            </a:r>
            <a:r>
              <a:rPr lang="en-US" dirty="0"/>
              <a:t> </a:t>
            </a:r>
            <a:r>
              <a:rPr lang="en-US" dirty="0" err="1"/>
              <a:t>erreichen</a:t>
            </a:r>
            <a:r>
              <a:rPr lang="en-US" dirty="0"/>
              <a:t>, muss </a:t>
            </a:r>
            <a:r>
              <a:rPr lang="en-US" dirty="0" err="1"/>
              <a:t>ich</a:t>
            </a:r>
            <a:r>
              <a:rPr lang="en-US" dirty="0"/>
              <a:t> </a:t>
            </a:r>
            <a:r>
              <a:rPr lang="en-US" dirty="0" err="1"/>
              <a:t>eine</a:t>
            </a:r>
            <a:r>
              <a:rPr lang="en-US" dirty="0"/>
              <a:t> </a:t>
            </a:r>
            <a:r>
              <a:rPr lang="en-US" dirty="0" err="1"/>
              <a:t>Reihe</a:t>
            </a:r>
            <a:r>
              <a:rPr lang="en-US" dirty="0"/>
              <a:t> von </a:t>
            </a:r>
            <a:r>
              <a:rPr lang="en-US" dirty="0" err="1"/>
              <a:t>Aufgaben</a:t>
            </a:r>
            <a:r>
              <a:rPr lang="en-US" dirty="0"/>
              <a:t> </a:t>
            </a:r>
            <a:r>
              <a:rPr lang="en-US" dirty="0" err="1"/>
              <a:t>lösen</a:t>
            </a:r>
            <a:r>
              <a:rPr lang="en-US" dirty="0"/>
              <a:t>.</a:t>
            </a:r>
            <a:endParaRPr lang="ru-RU" dirty="0"/>
          </a:p>
          <a:p>
            <a:r>
              <a:rPr lang="en-US" dirty="0" err="1"/>
              <a:t>Forschungsaufgaben</a:t>
            </a:r>
            <a:r>
              <a:rPr lang="en-US" dirty="0"/>
              <a:t>:</a:t>
            </a:r>
            <a:endParaRPr lang="ru-RU" dirty="0"/>
          </a:p>
          <a:p>
            <a:r>
              <a:rPr lang="en-US" dirty="0"/>
              <a:t>1.identifizieren </a:t>
            </a:r>
            <a:r>
              <a:rPr lang="en-US" dirty="0" err="1"/>
              <a:t>Sie</a:t>
            </a:r>
            <a:r>
              <a:rPr lang="en-US" dirty="0"/>
              <a:t> die </a:t>
            </a:r>
            <a:r>
              <a:rPr lang="en-US" dirty="0" err="1"/>
              <a:t>lebendigsten</a:t>
            </a:r>
            <a:r>
              <a:rPr lang="en-US" dirty="0"/>
              <a:t> </a:t>
            </a:r>
            <a:r>
              <a:rPr lang="en-US" dirty="0" err="1"/>
              <a:t>Urlaubsziele</a:t>
            </a:r>
            <a:r>
              <a:rPr lang="en-US" dirty="0"/>
              <a:t>, die Deutschland </a:t>
            </a:r>
            <a:r>
              <a:rPr lang="en-US" dirty="0" err="1"/>
              <a:t>seinen</a:t>
            </a:r>
            <a:r>
              <a:rPr lang="en-US" dirty="0"/>
              <a:t> </a:t>
            </a:r>
            <a:r>
              <a:rPr lang="en-US" dirty="0" err="1"/>
              <a:t>Besuchern</a:t>
            </a:r>
            <a:r>
              <a:rPr lang="en-US" dirty="0"/>
              <a:t> </a:t>
            </a:r>
            <a:r>
              <a:rPr lang="en-US" dirty="0" err="1"/>
              <a:t>bietet</a:t>
            </a:r>
            <a:r>
              <a:rPr lang="en-US" dirty="0"/>
              <a:t>;</a:t>
            </a:r>
            <a:endParaRPr lang="ru-RU" dirty="0"/>
          </a:p>
          <a:p>
            <a:r>
              <a:rPr lang="en-US" dirty="0"/>
              <a:t>2.finden </a:t>
            </a:r>
            <a:r>
              <a:rPr lang="en-US" dirty="0" err="1"/>
              <a:t>Sie</a:t>
            </a:r>
            <a:r>
              <a:rPr lang="en-US" dirty="0"/>
              <a:t> </a:t>
            </a:r>
            <a:r>
              <a:rPr lang="en-US" dirty="0" err="1"/>
              <a:t>heraus</a:t>
            </a:r>
            <a:r>
              <a:rPr lang="en-US" dirty="0"/>
              <a:t>, was </a:t>
            </a:r>
            <a:r>
              <a:rPr lang="en-US" dirty="0" err="1"/>
              <a:t>diese</a:t>
            </a:r>
            <a:r>
              <a:rPr lang="en-US" dirty="0"/>
              <a:t> </a:t>
            </a:r>
            <a:r>
              <a:rPr lang="en-US" dirty="0" err="1"/>
              <a:t>Orte</a:t>
            </a:r>
            <a:r>
              <a:rPr lang="en-US" dirty="0"/>
              <a:t> </a:t>
            </a:r>
            <a:r>
              <a:rPr lang="en-US" dirty="0" err="1"/>
              <a:t>für</a:t>
            </a:r>
            <a:r>
              <a:rPr lang="en-US" dirty="0"/>
              <a:t> </a:t>
            </a:r>
            <a:r>
              <a:rPr lang="en-US" dirty="0" err="1"/>
              <a:t>Touristen</a:t>
            </a:r>
            <a:r>
              <a:rPr lang="en-US" dirty="0"/>
              <a:t> </a:t>
            </a:r>
            <a:r>
              <a:rPr lang="en-US" dirty="0" err="1"/>
              <a:t>attraktiv</a:t>
            </a:r>
            <a:r>
              <a:rPr lang="en-US" dirty="0"/>
              <a:t> </a:t>
            </a:r>
            <a:r>
              <a:rPr lang="en-US" dirty="0" err="1"/>
              <a:t>sind</a:t>
            </a:r>
            <a:r>
              <a:rPr lang="en-US" dirty="0"/>
              <a:t>;</a:t>
            </a:r>
            <a:endParaRPr lang="ru-RU" dirty="0"/>
          </a:p>
          <a:p>
            <a:r>
              <a:rPr lang="en-US" dirty="0"/>
              <a:t>3.finden </a:t>
            </a:r>
            <a:r>
              <a:rPr lang="en-US" dirty="0" err="1"/>
              <a:t>Sie</a:t>
            </a:r>
            <a:r>
              <a:rPr lang="en-US" dirty="0"/>
              <a:t> </a:t>
            </a:r>
            <a:r>
              <a:rPr lang="en-US" dirty="0" err="1"/>
              <a:t>heraus</a:t>
            </a:r>
            <a:r>
              <a:rPr lang="en-US" dirty="0"/>
              <a:t>, </a:t>
            </a:r>
            <a:r>
              <a:rPr lang="en-US" dirty="0" err="1"/>
              <a:t>welche</a:t>
            </a:r>
            <a:r>
              <a:rPr lang="en-US" dirty="0"/>
              <a:t> </a:t>
            </a:r>
            <a:r>
              <a:rPr lang="en-US" dirty="0" err="1"/>
              <a:t>Aktivitäten</a:t>
            </a:r>
            <a:r>
              <a:rPr lang="en-US" dirty="0"/>
              <a:t> am </a:t>
            </a:r>
            <a:r>
              <a:rPr lang="en-US" dirty="0" err="1"/>
              <a:t>meisten</a:t>
            </a:r>
            <a:r>
              <a:rPr lang="en-US" dirty="0"/>
              <a:t> </a:t>
            </a:r>
            <a:r>
              <a:rPr lang="en-US" dirty="0" err="1"/>
              <a:t>besucht</a:t>
            </a:r>
            <a:r>
              <a:rPr lang="en-US" dirty="0"/>
              <a:t> </a:t>
            </a:r>
            <a:r>
              <a:rPr lang="en-US" dirty="0" err="1"/>
              <a:t>werden</a:t>
            </a:r>
            <a:r>
              <a:rPr lang="en-US" dirty="0"/>
              <a:t>;</a:t>
            </a:r>
            <a:endParaRPr lang="ru-RU" dirty="0"/>
          </a:p>
          <a:p>
            <a:r>
              <a:rPr lang="en-US" dirty="0"/>
              <a:t>4.um </a:t>
            </a:r>
            <a:r>
              <a:rPr lang="en-US" dirty="0" err="1"/>
              <a:t>eine</a:t>
            </a:r>
            <a:r>
              <a:rPr lang="en-US" dirty="0"/>
              <a:t> </a:t>
            </a:r>
            <a:r>
              <a:rPr lang="en-US" dirty="0" err="1"/>
              <a:t>Umfrage</a:t>
            </a:r>
            <a:r>
              <a:rPr lang="en-US" dirty="0"/>
              <a:t> </a:t>
            </a:r>
            <a:r>
              <a:rPr lang="en-US" dirty="0" err="1"/>
              <a:t>unter</a:t>
            </a:r>
            <a:r>
              <a:rPr lang="en-US" dirty="0"/>
              <a:t> </a:t>
            </a:r>
            <a:r>
              <a:rPr lang="en-US" dirty="0" err="1"/>
              <a:t>Klassenkameraden</a:t>
            </a:r>
            <a:r>
              <a:rPr lang="en-US" dirty="0"/>
              <a:t> und </a:t>
            </a:r>
            <a:r>
              <a:rPr lang="en-US" dirty="0" err="1"/>
              <a:t>Lehrern</a:t>
            </a:r>
            <a:r>
              <a:rPr lang="en-US" dirty="0"/>
              <a:t> der </a:t>
            </a:r>
            <a:r>
              <a:rPr lang="en-US" dirty="0" err="1" smtClean="0"/>
              <a:t>Kultaewo</a:t>
            </a:r>
            <a:r>
              <a:rPr lang="en-US" dirty="0" smtClean="0"/>
              <a:t> </a:t>
            </a:r>
            <a:r>
              <a:rPr lang="en-US" dirty="0" err="1" smtClean="0"/>
              <a:t>Schule</a:t>
            </a:r>
            <a:r>
              <a:rPr lang="en-US" dirty="0" smtClean="0"/>
              <a:t>  </a:t>
            </a:r>
            <a:r>
              <a:rPr lang="en-US" dirty="0" err="1"/>
              <a:t>durchzuführen</a:t>
            </a:r>
            <a:r>
              <a:rPr lang="en-US" dirty="0"/>
              <a:t>, </a:t>
            </a:r>
            <a:r>
              <a:rPr lang="en-US" dirty="0" err="1"/>
              <a:t>welche</a:t>
            </a:r>
            <a:r>
              <a:rPr lang="en-US" dirty="0"/>
              <a:t> </a:t>
            </a:r>
            <a:r>
              <a:rPr lang="en-US" dirty="0" err="1"/>
              <a:t>Stelle</a:t>
            </a:r>
            <a:r>
              <a:rPr lang="en-US" dirty="0"/>
              <a:t> in Deutschland </a:t>
            </a:r>
            <a:r>
              <a:rPr lang="en-US" dirty="0" err="1"/>
              <a:t>Sie</a:t>
            </a:r>
            <a:r>
              <a:rPr lang="en-US" dirty="0"/>
              <a:t> </a:t>
            </a:r>
            <a:r>
              <a:rPr lang="en-US" dirty="0" err="1"/>
              <a:t>besuchen</a:t>
            </a:r>
            <a:r>
              <a:rPr lang="en-US" dirty="0"/>
              <a:t> </a:t>
            </a:r>
            <a:r>
              <a:rPr lang="en-US" dirty="0" err="1"/>
              <a:t>würden</a:t>
            </a:r>
            <a:r>
              <a:rPr lang="en-US" dirty="0"/>
              <a:t>;</a:t>
            </a:r>
            <a:endParaRPr lang="ru-RU" dirty="0"/>
          </a:p>
          <a:p>
            <a:r>
              <a:rPr lang="en-US" dirty="0"/>
              <a:t>5.erweitern </a:t>
            </a:r>
            <a:r>
              <a:rPr lang="en-US" dirty="0" err="1"/>
              <a:t>Sie</a:t>
            </a:r>
            <a:r>
              <a:rPr lang="en-US" dirty="0"/>
              <a:t> </a:t>
            </a:r>
            <a:r>
              <a:rPr lang="en-US" dirty="0" err="1"/>
              <a:t>Ihren</a:t>
            </a:r>
            <a:r>
              <a:rPr lang="en-US" dirty="0"/>
              <a:t> </a:t>
            </a:r>
            <a:r>
              <a:rPr lang="en-US" dirty="0" err="1"/>
              <a:t>Horizont</a:t>
            </a:r>
            <a:r>
              <a:rPr lang="en-US" dirty="0"/>
              <a:t> </a:t>
            </a:r>
            <a:r>
              <a:rPr lang="en-US" dirty="0" err="1"/>
              <a:t>zu</a:t>
            </a:r>
            <a:r>
              <a:rPr lang="en-US" dirty="0"/>
              <a:t> </a:t>
            </a:r>
            <a:r>
              <a:rPr lang="en-US" dirty="0" err="1"/>
              <a:t>diesem</a:t>
            </a:r>
            <a:r>
              <a:rPr lang="en-US" dirty="0"/>
              <a:t> </a:t>
            </a:r>
            <a:r>
              <a:rPr lang="en-US" dirty="0" err="1"/>
              <a:t>Thema</a:t>
            </a:r>
            <a:endParaRPr lang="ru-RU" dirty="0"/>
          </a:p>
          <a:p>
            <a:r>
              <a:rPr lang="en-US" dirty="0"/>
              <a:t>6.Online-Ressourcen </a:t>
            </a:r>
            <a:r>
              <a:rPr lang="en-US" dirty="0" err="1"/>
              <a:t>erkunden</a:t>
            </a:r>
            <a:r>
              <a:rPr lang="en-US" dirty="0"/>
              <a:t>, </a:t>
            </a:r>
            <a:r>
              <a:rPr lang="en-US" dirty="0" err="1"/>
              <a:t>Fakten</a:t>
            </a:r>
            <a:r>
              <a:rPr lang="en-US" dirty="0"/>
              <a:t> und </a:t>
            </a:r>
            <a:r>
              <a:rPr lang="en-US" dirty="0" err="1"/>
              <a:t>Beweise</a:t>
            </a:r>
            <a:r>
              <a:rPr lang="en-US" dirty="0"/>
              <a:t> </a:t>
            </a:r>
            <a:r>
              <a:rPr lang="en-US" dirty="0" err="1"/>
              <a:t>finden</a:t>
            </a:r>
            <a:r>
              <a:rPr lang="en-US" dirty="0"/>
              <a:t>;</a:t>
            </a:r>
            <a:endParaRPr lang="ru-RU" dirty="0"/>
          </a:p>
          <a:p>
            <a:r>
              <a:rPr lang="en-US" dirty="0"/>
              <a:t>7.erschließen</a:t>
            </a:r>
            <a:endParaRPr lang="ru-RU" dirty="0"/>
          </a:p>
          <a:p>
            <a:endParaRPr lang="ru-RU" dirty="0"/>
          </a:p>
        </p:txBody>
      </p:sp>
    </p:spTree>
    <p:extLst>
      <p:ext uri="{BB962C8B-B14F-4D97-AF65-F5344CB8AC3E}">
        <p14:creationId xmlns:p14="http://schemas.microsoft.com/office/powerpoint/2010/main" val="3027698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Berlin  und Hamburg</a:t>
            </a:r>
            <a:endParaRPr lang="ru-RU" dirty="0"/>
          </a:p>
        </p:txBody>
      </p:sp>
      <p:sp>
        <p:nvSpPr>
          <p:cNvPr id="3" name="Объект 2"/>
          <p:cNvSpPr>
            <a:spLocks noGrp="1"/>
          </p:cNvSpPr>
          <p:nvPr>
            <p:ph idx="1"/>
          </p:nvPr>
        </p:nvSpPr>
        <p:spPr/>
        <p:txBody>
          <a:bodyPr>
            <a:normAutofit/>
          </a:bodyPr>
          <a:lstStyle/>
          <a:p>
            <a:r>
              <a:rPr lang="en-US" dirty="0"/>
              <a:t>1.Berlin und Hamburg </a:t>
            </a:r>
            <a:r>
              <a:rPr lang="en-US" dirty="0" err="1"/>
              <a:t>sind</a:t>
            </a:r>
            <a:r>
              <a:rPr lang="en-US" dirty="0"/>
              <a:t> </a:t>
            </a:r>
            <a:r>
              <a:rPr lang="en-US" dirty="0" err="1"/>
              <a:t>Städte</a:t>
            </a:r>
            <a:r>
              <a:rPr lang="en-US" dirty="0"/>
              <a:t>, die man </a:t>
            </a:r>
            <a:r>
              <a:rPr lang="en-US" dirty="0" err="1"/>
              <a:t>besuchen</a:t>
            </a:r>
            <a:r>
              <a:rPr lang="en-US" dirty="0"/>
              <a:t> </a:t>
            </a:r>
            <a:r>
              <a:rPr lang="en-US" dirty="0" err="1"/>
              <a:t>sollte</a:t>
            </a:r>
            <a:r>
              <a:rPr lang="en-US" dirty="0"/>
              <a:t>.</a:t>
            </a:r>
            <a:endParaRPr lang="ru-RU" dirty="0"/>
          </a:p>
          <a:p>
            <a:r>
              <a:rPr lang="en-US" dirty="0" smtClean="0"/>
              <a:t>. </a:t>
            </a:r>
            <a:endParaRPr lang="ru-RU" dirty="0"/>
          </a:p>
          <a:p>
            <a:r>
              <a:rPr lang="en-US" dirty="0"/>
              <a:t>Berlin </a:t>
            </a:r>
            <a:r>
              <a:rPr lang="en-US" dirty="0" err="1"/>
              <a:t>wird</a:t>
            </a:r>
            <a:r>
              <a:rPr lang="en-US" dirty="0"/>
              <a:t> </a:t>
            </a:r>
            <a:r>
              <a:rPr lang="en-US" dirty="0" err="1"/>
              <a:t>als</a:t>
            </a:r>
            <a:r>
              <a:rPr lang="en-US" dirty="0"/>
              <a:t> </a:t>
            </a:r>
            <a:r>
              <a:rPr lang="en-US" dirty="0" err="1"/>
              <a:t>großes</a:t>
            </a:r>
            <a:r>
              <a:rPr lang="en-US" dirty="0"/>
              <a:t> "</a:t>
            </a:r>
            <a:r>
              <a:rPr lang="en-US" dirty="0" err="1"/>
              <a:t>Geschichtsbuch</a:t>
            </a:r>
            <a:r>
              <a:rPr lang="en-US" dirty="0"/>
              <a:t> in Stein" </a:t>
            </a:r>
            <a:r>
              <a:rPr lang="en-US" dirty="0" err="1"/>
              <a:t>bezeichnet</a:t>
            </a:r>
            <a:r>
              <a:rPr lang="en-US" dirty="0"/>
              <a:t>. </a:t>
            </a:r>
            <a:r>
              <a:rPr lang="en-US" dirty="0" err="1"/>
              <a:t>Es</a:t>
            </a:r>
            <a:r>
              <a:rPr lang="en-US" dirty="0"/>
              <a:t> </a:t>
            </a:r>
            <a:r>
              <a:rPr lang="en-US" dirty="0" err="1"/>
              <a:t>gibt</a:t>
            </a:r>
            <a:r>
              <a:rPr lang="en-US" dirty="0"/>
              <a:t> </a:t>
            </a:r>
            <a:r>
              <a:rPr lang="en-US" dirty="0" err="1"/>
              <a:t>mehr</a:t>
            </a:r>
            <a:r>
              <a:rPr lang="en-US" dirty="0"/>
              <a:t> </a:t>
            </a:r>
            <a:r>
              <a:rPr lang="en-US" dirty="0" err="1"/>
              <a:t>als</a:t>
            </a:r>
            <a:r>
              <a:rPr lang="en-US" dirty="0"/>
              <a:t> 130 </a:t>
            </a:r>
            <a:r>
              <a:rPr lang="en-US" dirty="0" err="1"/>
              <a:t>Museen</a:t>
            </a:r>
            <a:r>
              <a:rPr lang="en-US" dirty="0"/>
              <a:t>. Die </a:t>
            </a:r>
            <a:r>
              <a:rPr lang="en-US" dirty="0" err="1"/>
              <a:t>größten</a:t>
            </a:r>
            <a:r>
              <a:rPr lang="en-US" dirty="0"/>
              <a:t> </a:t>
            </a:r>
            <a:r>
              <a:rPr lang="en-US" dirty="0" err="1"/>
              <a:t>museumszentren</a:t>
            </a:r>
            <a:r>
              <a:rPr lang="en-US" dirty="0"/>
              <a:t> </a:t>
            </a:r>
            <a:r>
              <a:rPr lang="en-US" dirty="0" err="1"/>
              <a:t>sind</a:t>
            </a:r>
            <a:r>
              <a:rPr lang="en-US" dirty="0"/>
              <a:t> die </a:t>
            </a:r>
            <a:r>
              <a:rPr lang="en-US" dirty="0" err="1"/>
              <a:t>Museumsinsel</a:t>
            </a:r>
            <a:r>
              <a:rPr lang="en-US" dirty="0"/>
              <a:t>, das </a:t>
            </a:r>
            <a:r>
              <a:rPr lang="en-US" dirty="0" err="1"/>
              <a:t>Schloss</a:t>
            </a:r>
            <a:r>
              <a:rPr lang="en-US" dirty="0"/>
              <a:t> </a:t>
            </a:r>
            <a:r>
              <a:rPr lang="en-US" dirty="0" err="1"/>
              <a:t>Charlottenburg</a:t>
            </a:r>
            <a:r>
              <a:rPr lang="en-US" dirty="0"/>
              <a:t> und </a:t>
            </a:r>
            <a:r>
              <a:rPr lang="en-US" dirty="0" err="1"/>
              <a:t>Umgebung</a:t>
            </a:r>
            <a:r>
              <a:rPr lang="en-US" dirty="0"/>
              <a:t>, die </a:t>
            </a:r>
            <a:r>
              <a:rPr lang="en-US" dirty="0" err="1"/>
              <a:t>Museen</a:t>
            </a:r>
            <a:r>
              <a:rPr lang="en-US" dirty="0"/>
              <a:t> in </a:t>
            </a:r>
            <a:r>
              <a:rPr lang="en-US" dirty="0" err="1"/>
              <a:t>Dahlem</a:t>
            </a:r>
            <a:r>
              <a:rPr lang="en-US" dirty="0"/>
              <a:t> und das </a:t>
            </a:r>
            <a:r>
              <a:rPr lang="en-US" dirty="0" err="1"/>
              <a:t>Kulturzentrum</a:t>
            </a:r>
            <a:r>
              <a:rPr lang="en-US" dirty="0"/>
              <a:t> in </a:t>
            </a:r>
            <a:r>
              <a:rPr lang="en-US" dirty="0" err="1"/>
              <a:t>Tiergarten</a:t>
            </a:r>
            <a:r>
              <a:rPr lang="en-US" dirty="0"/>
              <a:t>.</a:t>
            </a:r>
            <a:endParaRPr lang="ru-RU" dirty="0"/>
          </a:p>
          <a:p>
            <a:r>
              <a:rPr lang="en-US" dirty="0"/>
              <a:t>Berlin </a:t>
            </a:r>
            <a:r>
              <a:rPr lang="en-US" dirty="0" err="1"/>
              <a:t>ist</a:t>
            </a:r>
            <a:r>
              <a:rPr lang="en-US" dirty="0"/>
              <a:t> </a:t>
            </a:r>
            <a:r>
              <a:rPr lang="en-US" dirty="0" err="1"/>
              <a:t>berühmt</a:t>
            </a:r>
            <a:r>
              <a:rPr lang="en-US" dirty="0"/>
              <a:t> </a:t>
            </a:r>
            <a:r>
              <a:rPr lang="en-US" dirty="0" err="1"/>
              <a:t>für</a:t>
            </a:r>
            <a:r>
              <a:rPr lang="en-US" dirty="0"/>
              <a:t> seine </a:t>
            </a:r>
            <a:r>
              <a:rPr lang="en-US" dirty="0" err="1"/>
              <a:t>Architektur</a:t>
            </a:r>
            <a:r>
              <a:rPr lang="en-US" dirty="0"/>
              <a:t> </a:t>
            </a:r>
            <a:r>
              <a:rPr lang="en-US" dirty="0" err="1"/>
              <a:t>aus</a:t>
            </a:r>
            <a:r>
              <a:rPr lang="en-US" dirty="0"/>
              <a:t> </a:t>
            </a:r>
            <a:r>
              <a:rPr lang="en-US" dirty="0" err="1"/>
              <a:t>verschiedenen</a:t>
            </a:r>
            <a:r>
              <a:rPr lang="en-US" dirty="0"/>
              <a:t> </a:t>
            </a:r>
            <a:r>
              <a:rPr lang="en-US" dirty="0" err="1"/>
              <a:t>Epochen</a:t>
            </a:r>
            <a:r>
              <a:rPr lang="en-US" dirty="0"/>
              <a:t>, </a:t>
            </a:r>
            <a:r>
              <a:rPr lang="en-US" dirty="0" err="1"/>
              <a:t>unter</a:t>
            </a:r>
            <a:r>
              <a:rPr lang="en-US" dirty="0"/>
              <a:t> </a:t>
            </a:r>
            <a:r>
              <a:rPr lang="en-US" dirty="0" err="1"/>
              <a:t>seinen</a:t>
            </a:r>
            <a:r>
              <a:rPr lang="en-US" dirty="0"/>
              <a:t> </a:t>
            </a:r>
            <a:r>
              <a:rPr lang="en-US" dirty="0" err="1"/>
              <a:t>Sehenswürdigkeiten</a:t>
            </a:r>
            <a:r>
              <a:rPr lang="en-US" dirty="0"/>
              <a:t> –</a:t>
            </a:r>
            <a:endParaRPr lang="ru-RU" dirty="0"/>
          </a:p>
          <a:p>
            <a:endParaRPr lang="ru-RU" dirty="0"/>
          </a:p>
        </p:txBody>
      </p:sp>
      <p:pic>
        <p:nvPicPr>
          <p:cNvPr id="4" name="Рисунок 3" descr="hello_html_m3b18173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1141" y="5072063"/>
            <a:ext cx="4230220" cy="2209800"/>
          </a:xfrm>
          <a:prstGeom prst="rect">
            <a:avLst/>
          </a:prstGeom>
          <a:noFill/>
          <a:ln>
            <a:noFill/>
          </a:ln>
        </p:spPr>
      </p:pic>
    </p:spTree>
    <p:extLst>
      <p:ext uri="{BB962C8B-B14F-4D97-AF65-F5344CB8AC3E}">
        <p14:creationId xmlns:p14="http://schemas.microsoft.com/office/powerpoint/2010/main" val="268447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dirty="0"/>
              <a:t>. </a:t>
            </a:r>
            <a:r>
              <a:rPr lang="en-US" dirty="0" err="1"/>
              <a:t>Museumsinsel</a:t>
            </a:r>
            <a:r>
              <a:rPr lang="en-US" dirty="0"/>
              <a:t> </a:t>
            </a:r>
            <a:r>
              <a:rPr lang="en-US" dirty="0" err="1"/>
              <a:t>Charlottenburg</a:t>
            </a:r>
            <a:r>
              <a:rPr lang="en-US" dirty="0"/>
              <a:t>, </a:t>
            </a:r>
            <a:r>
              <a:rPr lang="en-US" dirty="0" err="1"/>
              <a:t>Reichstagsgebäude</a:t>
            </a:r>
            <a:endParaRPr lang="ru-RU" dirty="0"/>
          </a:p>
          <a:p>
            <a:r>
              <a:rPr lang="en-US" dirty="0" err="1"/>
              <a:t>mit</a:t>
            </a:r>
            <a:r>
              <a:rPr lang="en-US" dirty="0"/>
              <a:t> </a:t>
            </a:r>
            <a:r>
              <a:rPr lang="en-US" dirty="0" err="1"/>
              <a:t>einer</a:t>
            </a:r>
            <a:r>
              <a:rPr lang="en-US" dirty="0"/>
              <a:t> </a:t>
            </a:r>
            <a:r>
              <a:rPr lang="en-US" dirty="0" err="1"/>
              <a:t>Glaskuppel</a:t>
            </a:r>
            <a:r>
              <a:rPr lang="en-US" dirty="0"/>
              <a:t>, die den </a:t>
            </a:r>
            <a:r>
              <a:rPr lang="en-US" dirty="0" err="1"/>
              <a:t>Sitzungssaal</a:t>
            </a:r>
            <a:r>
              <a:rPr lang="en-US" dirty="0"/>
              <a:t>, das </a:t>
            </a:r>
            <a:r>
              <a:rPr lang="en-US" dirty="0" err="1"/>
              <a:t>Brandenburger</a:t>
            </a:r>
            <a:r>
              <a:rPr lang="en-US" dirty="0"/>
              <a:t> Tor und das </a:t>
            </a:r>
            <a:r>
              <a:rPr lang="en-US" dirty="0" err="1"/>
              <a:t>Bundeskanzleramt</a:t>
            </a:r>
            <a:r>
              <a:rPr lang="en-US" dirty="0"/>
              <a:t> </a:t>
            </a:r>
            <a:r>
              <a:rPr lang="en-US" dirty="0" err="1"/>
              <a:t>überdeckt</a:t>
            </a:r>
            <a:r>
              <a:rPr lang="en-US" dirty="0"/>
              <a:t>, </a:t>
            </a:r>
            <a:r>
              <a:rPr lang="en-US" dirty="0" err="1"/>
              <a:t>ist</a:t>
            </a:r>
            <a:r>
              <a:rPr lang="en-US" dirty="0"/>
              <a:t> der </a:t>
            </a:r>
            <a:r>
              <a:rPr lang="en-US" dirty="0" err="1"/>
              <a:t>Arbeitsort</a:t>
            </a:r>
            <a:r>
              <a:rPr lang="en-US" dirty="0"/>
              <a:t> der </a:t>
            </a:r>
            <a:r>
              <a:rPr lang="en-US" dirty="0" err="1"/>
              <a:t>Bundeskanzlerin</a:t>
            </a:r>
            <a:r>
              <a:rPr lang="en-US" dirty="0"/>
              <a:t> </a:t>
            </a:r>
            <a:r>
              <a:rPr lang="en-US" dirty="0" err="1"/>
              <a:t>eines</a:t>
            </a:r>
            <a:r>
              <a:rPr lang="en-US" dirty="0"/>
              <a:t> der </a:t>
            </a:r>
            <a:r>
              <a:rPr lang="en-US" dirty="0" err="1"/>
              <a:t>beeindruckenden</a:t>
            </a:r>
            <a:r>
              <a:rPr lang="en-US" dirty="0"/>
              <a:t> </a:t>
            </a:r>
            <a:r>
              <a:rPr lang="en-US" dirty="0" err="1"/>
              <a:t>Beispiele</a:t>
            </a:r>
            <a:r>
              <a:rPr lang="en-US" dirty="0"/>
              <a:t> </a:t>
            </a:r>
            <a:r>
              <a:rPr lang="en-US" dirty="0" err="1"/>
              <a:t>moderner</a:t>
            </a:r>
            <a:r>
              <a:rPr lang="en-US" dirty="0"/>
              <a:t> </a:t>
            </a:r>
            <a:r>
              <a:rPr lang="en-US" dirty="0" err="1"/>
              <a:t>Architektur</a:t>
            </a:r>
            <a:r>
              <a:rPr lang="en-US" dirty="0"/>
              <a:t>.</a:t>
            </a:r>
            <a:endParaRPr lang="ru-RU" dirty="0"/>
          </a:p>
          <a:p>
            <a:endParaRPr lang="ru-RU" dirty="0"/>
          </a:p>
        </p:txBody>
      </p:sp>
      <p:sp>
        <p:nvSpPr>
          <p:cNvPr id="4" name="Заголовок 3"/>
          <p:cNvSpPr>
            <a:spLocks noGrp="1"/>
          </p:cNvSpPr>
          <p:nvPr>
            <p:ph type="title"/>
          </p:nvPr>
        </p:nvSpPr>
        <p:spPr/>
        <p:txBody>
          <a:bodyPr/>
          <a:lstStyle/>
          <a:p>
            <a:r>
              <a:rPr lang="en-US" dirty="0" err="1" smtClean="0"/>
              <a:t>Sehenswurdigkeiten</a:t>
            </a:r>
            <a:endParaRPr lang="ru-RU" dirty="0"/>
          </a:p>
        </p:txBody>
      </p:sp>
    </p:spTree>
    <p:extLst>
      <p:ext uri="{BB962C8B-B14F-4D97-AF65-F5344CB8AC3E}">
        <p14:creationId xmlns:p14="http://schemas.microsoft.com/office/powerpoint/2010/main" val="350176388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1364</Words>
  <Application>Microsoft Office PowerPoint</Application>
  <PresentationFormat>Широкоэкранный</PresentationFormat>
  <Paragraphs>84</Paragraphs>
  <Slides>22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Calibri</vt:lpstr>
      <vt:lpstr>Calibri Light</vt:lpstr>
      <vt:lpstr>Тема Office</vt:lpstr>
      <vt:lpstr>Исследовательский проект «Чем привлекает Германия людей со всего света?» </vt:lpstr>
      <vt:lpstr>Содержание</vt:lpstr>
      <vt:lpstr>Презентация PowerPoint</vt:lpstr>
      <vt:lpstr>Tourismus</vt:lpstr>
      <vt:lpstr>Was zieht Deutschland Menschen aus der  ganzen Welt  an?</vt:lpstr>
      <vt:lpstr>Schoene  Orte</vt:lpstr>
      <vt:lpstr>Aufgaben</vt:lpstr>
      <vt:lpstr>Berlin  und Hamburg</vt:lpstr>
      <vt:lpstr>Sehenswurdigkeiten</vt:lpstr>
      <vt:lpstr>Unter den Linden</vt:lpstr>
      <vt:lpstr>Berliner Zoo</vt:lpstr>
      <vt:lpstr>Hafenstadt</vt:lpstr>
      <vt:lpstr>Was ist eine "Romantische Straße"?</vt:lpstr>
      <vt:lpstr>Die Inseln Rügen und Mainau. Was sind Sie attraktiv?</vt:lpstr>
      <vt:lpstr>Mainau.</vt:lpstr>
      <vt:lpstr>Oktoberfest</vt:lpstr>
      <vt:lpstr>Europa-Park .</vt:lpstr>
      <vt:lpstr>Вывод</vt:lpstr>
      <vt:lpstr>Лист  опроса</vt:lpstr>
      <vt:lpstr>Schluss:</vt:lpstr>
      <vt:lpstr>Schlußfolgerung.</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Исследовательский проект «Чем привлекает Германия людей со всего света?»</dc:title>
  <dc:creator>Ученик</dc:creator>
  <cp:lastModifiedBy>asus</cp:lastModifiedBy>
  <cp:revision>21</cp:revision>
  <dcterms:created xsi:type="dcterms:W3CDTF">2020-01-31T03:13:57Z</dcterms:created>
  <dcterms:modified xsi:type="dcterms:W3CDTF">2020-07-24T09:14:31Z</dcterms:modified>
</cp:coreProperties>
</file>