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80" r:id="rId2"/>
    <p:sldId id="270" r:id="rId3"/>
    <p:sldId id="258" r:id="rId4"/>
    <p:sldId id="257" r:id="rId5"/>
    <p:sldId id="259" r:id="rId6"/>
    <p:sldId id="274" r:id="rId7"/>
    <p:sldId id="275" r:id="rId8"/>
    <p:sldId id="261" r:id="rId9"/>
    <p:sldId id="262" r:id="rId10"/>
    <p:sldId id="276" r:id="rId11"/>
    <p:sldId id="263" r:id="rId12"/>
    <p:sldId id="264" r:id="rId13"/>
    <p:sldId id="27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6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1" autoAdjust="0"/>
    <p:restoredTop sz="94660"/>
  </p:normalViewPr>
  <p:slideViewPr>
    <p:cSldViewPr snapToGrid="0" showGuides="1">
      <p:cViewPr varScale="1">
        <p:scale>
          <a:sx n="40" d="100"/>
          <a:sy n="40" d="100"/>
        </p:scale>
        <p:origin x="54" y="258"/>
      </p:cViewPr>
      <p:guideLst>
        <p:guide orient="horz" pos="2137"/>
        <p:guide pos="36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537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85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808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2083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574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068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08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524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18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32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15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51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78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59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09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42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377234F-E7AA-4D7A-8363-17C8B706C1AE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0020F-3199-4FF6-B205-8CE187514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536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7734" y="452717"/>
            <a:ext cx="8621004" cy="4504294"/>
          </a:xfrm>
        </p:spPr>
        <p:txBody>
          <a:bodyPr/>
          <a:lstStyle/>
          <a:p>
            <a:pPr algn="ctr"/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Расшивка</a:t>
            </a:r>
            <a:r>
              <a:rPr lang="en-US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одежде старообрядцев:</a:t>
            </a:r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возможности </a:t>
            </a:r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современного применения</a:t>
            </a: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7733" y="4533089"/>
            <a:ext cx="9131450" cy="171531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Учитель: Батурина Лариса Григорьевна,</a:t>
            </a:r>
          </a:p>
          <a:p>
            <a:pPr mar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МБОУ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Бичурская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СОШ№1.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31" y="0"/>
            <a:ext cx="122540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4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14" y="452718"/>
            <a:ext cx="7722120" cy="140053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при работе с детьми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8714" y="1673158"/>
            <a:ext cx="7721139" cy="4575242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слайдовой презентации поможет сделать мастер-класс ярким, запоминающимся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Пользуйтесь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наглядным материалом. Детям трудно усваивать новую информацию, оторванную от изображения.</a:t>
            </a: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наглядности рекомендуется использовать расшитые  образцы, выполненные в представленной технике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Четко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излагайте порядок действий для изготовления образца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Используйте индивидуальный подход к каждому ребенку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1-2 -минутный перерыв в середине занятия с использованием игровых моментов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233166"/>
            <a:ext cx="122540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5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5719" y="505838"/>
            <a:ext cx="7675115" cy="642026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безопасной работы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5719" y="1147864"/>
            <a:ext cx="7674134" cy="5448879"/>
          </a:xfrm>
        </p:spPr>
        <p:txBody>
          <a:bodyPr>
            <a:normAutofit lnSpcReduction="10000"/>
          </a:bodyPr>
          <a:lstStyle/>
          <a:p>
            <a:pPr lvl="0" algn="just"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Иглы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булавки, наперсток, сантиметровую ленту, ножницы надо хранить в специальной рабочей шкатулке с крышкой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 игла временно не нужна, например, при подготовке нитки, рисунка и т.д., ее следует вколоть в игольницу;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Нельзя пользоваться ржавой иглой;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Ножницы должны лежать с сомкнутыми лезвиями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Санитарно-гигиенические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</a:p>
          <a:p>
            <a:pPr lvl="0" algn="just">
              <a:buFont typeface="Wingdings" panose="05000000000000000000" pitchFamily="2" charset="2"/>
              <a:buChar char="§"/>
              <a:tabLst>
                <a:tab pos="-540385" algn="l"/>
              </a:tabLs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Нельзя перекусывать нитку зубами: от этого портится их эмаль, кроме того, натянутой ниткой можно поранить 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губы;</a:t>
            </a:r>
            <a:endParaRPr lang="en-US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§"/>
              <a:tabLst>
                <a:tab pos="-540385" algn="l"/>
              </a:tabLst>
            </a:pP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Рекомендуется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делать перерывы в работе не реже чем через каждые 1,5 ч, так как при долгом занятии вышивкой утомляются глаза, устают пальцы (занятия вышивкой можно чередовать с другими видами работ: подбором ниток, выбором и подготовкой узора и т.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Font typeface="+mj-lt"/>
              <a:buAutoNum type="arabicPeriod"/>
            </a:pPr>
            <a:endParaRPr lang="ru-RU" sz="1400" dirty="0"/>
          </a:p>
          <a:p>
            <a:pPr marL="0" indent="0">
              <a:lnSpc>
                <a:spcPct val="150000"/>
              </a:lnSpc>
              <a:buNone/>
            </a:pPr>
            <a:endParaRPr lang="ru-RU" sz="32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63664" y="2818618"/>
            <a:ext cx="6858001" cy="122076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143" l="3714" r="93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43728" y="4409728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87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5719" y="452718"/>
            <a:ext cx="7675115" cy="140053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Технология расшивки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1163" y="1118571"/>
            <a:ext cx="1468544" cy="1550780"/>
          </a:xfrm>
          <a:prstGeom prst="rect">
            <a:avLst/>
          </a:prstGeom>
        </p:spPr>
      </p:pic>
      <p:pic>
        <p:nvPicPr>
          <p:cNvPr id="5" name="Рисунок 4" descr="C:\Users\User\Desktop\Saved Pictures\IMG_20200212_125015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177" y="2430292"/>
            <a:ext cx="1204477" cy="1324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726" y="3507578"/>
            <a:ext cx="1095762" cy="1307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User\Desktop\Saved Pictures\IMG_20200212_125241 (3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64" y="4561092"/>
            <a:ext cx="1109227" cy="1331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User\Desktop\Saved Pictures\IMG_20200212_125448 (2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98" y="1360009"/>
            <a:ext cx="1267612" cy="1309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72" y="2476225"/>
            <a:ext cx="1223583" cy="12787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496" y="3485156"/>
            <a:ext cx="1185001" cy="1330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63664" y="2818618"/>
            <a:ext cx="6858001" cy="1220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2051" y="4371861"/>
            <a:ext cx="1591194" cy="172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9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13" y="452718"/>
            <a:ext cx="8877551" cy="6820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52245" y="1744614"/>
            <a:ext cx="5339331" cy="533164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Шаблоны для расшивки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10610" y="2862716"/>
            <a:ext cx="3158002" cy="2267909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23371" y="1587466"/>
            <a:ext cx="4182894" cy="598911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Готовые закладки для книг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518326" y="2902343"/>
            <a:ext cx="2920237" cy="2188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312" y="0"/>
            <a:ext cx="122540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5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42065" cy="2899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258516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311" y="600891"/>
            <a:ext cx="8580620" cy="5982789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ретрансляция педагогического опыта – в течение занятия познакомить учителей с техникой выполнения расшивки, научить приёмам её выполнения на шаблоне закладки для книг  и раскрыть возможности применения в работе с детьми</a:t>
            </a:r>
            <a:r>
              <a:rPr lang="ru-RU" sz="7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70000"/>
              </a:lnSpc>
              <a:buNone/>
            </a:pPr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lvl="0" algn="just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ru-RU" sz="7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условий для профессионального общения, самореализации и стимулирования роста творческого потенциала педагогов;</a:t>
            </a:r>
          </a:p>
          <a:p>
            <a:pPr lvl="0" algn="just">
              <a:lnSpc>
                <a:spcPct val="170000"/>
              </a:lnSpc>
              <a:buFont typeface="Symbol" panose="05050102010706020507" pitchFamily="18" charset="2"/>
              <a:buChar char=""/>
            </a:pPr>
            <a:r>
              <a:rPr lang="ru-RU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профессионального мастерства и квалификации участников;</a:t>
            </a:r>
          </a:p>
          <a:p>
            <a:pPr lvl="0" algn="just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ru-RU" sz="7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педагогов с особенностями выполнения расшивки, показать возможности её применения при изготовлении сувениров;</a:t>
            </a:r>
          </a:p>
          <a:p>
            <a:pPr lvl="0" algn="just">
              <a:lnSpc>
                <a:spcPct val="170000"/>
              </a:lnSpc>
              <a:buFont typeface="Symbol" panose="05050102010706020507" pitchFamily="18" charset="2"/>
              <a:buChar char=""/>
            </a:pPr>
            <a:r>
              <a:rPr lang="ru-RU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обучить технике выполнения   расшивки и приёмам самоконтроля;</a:t>
            </a:r>
          </a:p>
          <a:p>
            <a:pPr lvl="0" algn="just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ru-RU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воображение, фантазию, интерес к   культуре старообрядцев и творческой деятельности.</a:t>
            </a:r>
          </a:p>
          <a:p>
            <a:pPr algn="just">
              <a:lnSpc>
                <a:spcPct val="150000"/>
              </a:lnSpc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010" y="0"/>
            <a:ext cx="122540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7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9143" y="452718"/>
            <a:ext cx="7111691" cy="140053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b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3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5718" y="1648918"/>
            <a:ext cx="8192347" cy="4599481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Орнамент эпохи палеолита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63664" y="2818618"/>
            <a:ext cx="6858001" cy="1220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683" y="4961200"/>
            <a:ext cx="2840982" cy="13107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786" y="2645605"/>
            <a:ext cx="2670279" cy="17131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0334" y="2739822"/>
            <a:ext cx="3377477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8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5222" y="953589"/>
            <a:ext cx="7246240" cy="718047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0630" y="2194560"/>
            <a:ext cx="8252307" cy="3871448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Русский орнамент 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– XVI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веков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63664" y="2818618"/>
            <a:ext cx="6858001" cy="12207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338" y="3487346"/>
            <a:ext cx="2438400" cy="1876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975" y="4130284"/>
            <a:ext cx="2476500" cy="1847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7618" y="3076109"/>
            <a:ext cx="18478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8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5719" y="966651"/>
            <a:ext cx="7675115" cy="966651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 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5719" y="1672046"/>
            <a:ext cx="8911874" cy="501590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51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Вышивка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XVIII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веков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63664" y="2818618"/>
            <a:ext cx="6858001" cy="1220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010" y="3566704"/>
            <a:ext cx="1685925" cy="2705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934" y="2899954"/>
            <a:ext cx="2981325" cy="1533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573" y="2974880"/>
            <a:ext cx="22669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9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1147" y="1018903"/>
            <a:ext cx="7839687" cy="80948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45" y="0"/>
            <a:ext cx="1225402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404" y="3638001"/>
            <a:ext cx="2005758" cy="22740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871" y="2315603"/>
            <a:ext cx="2487384" cy="1835055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211147" y="2052918"/>
            <a:ext cx="7838706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Вышивка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XIX – XX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041" y="3046767"/>
            <a:ext cx="2584928" cy="17740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5864" y="3638001"/>
            <a:ext cx="1847248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1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5986" y="951814"/>
            <a:ext cx="7784848" cy="59348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5986" y="2140085"/>
            <a:ext cx="7783867" cy="41083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Вологотское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кружево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84" y="0"/>
            <a:ext cx="1225402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966" y="4132904"/>
            <a:ext cx="2158171" cy="21154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087" y="3102963"/>
            <a:ext cx="2103302" cy="21825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715" y="2949495"/>
            <a:ext cx="2139881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1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5719" y="836579"/>
            <a:ext cx="7675115" cy="583659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7889" y="1750423"/>
            <a:ext cx="7431964" cy="4830259"/>
          </a:xfrm>
        </p:spPr>
        <p:txBody>
          <a:bodyPr>
            <a:normAutofit/>
          </a:bodyPr>
          <a:lstStyle/>
          <a:p>
            <a:pPr marL="0" marR="359410" indent="0" algn="ctr">
              <a:lnSpc>
                <a:spcPct val="150000"/>
              </a:lnSpc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Расшивка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59410" indent="0" algn="just">
              <a:lnSpc>
                <a:spcPct val="150000"/>
              </a:lnSpc>
              <a:buNone/>
            </a:pP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 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плетение из ниток определенным способом, традиционный вид декоративного народного искусства. Она  выполняется в  форме  прямоугольников разного цвета. Нитки для расшивки подбирали контрастного цвета относительно цвета сорочки. </a:t>
            </a:r>
          </a:p>
          <a:p>
            <a:pPr marL="0" marR="359410" indent="0" algn="just">
              <a:lnSpc>
                <a:spcPct val="150000"/>
              </a:lnSpc>
              <a:buNone/>
            </a:pP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Расшивка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подчеркивала конструкцию рубахи</a:t>
            </a:r>
            <a:r>
              <a:rPr lang="ru-RU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359410" indent="0" algn="just">
              <a:lnSpc>
                <a:spcPct val="150000"/>
              </a:lnSpc>
              <a:buNone/>
            </a:pPr>
            <a:r>
              <a:rPr lang="ru-RU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Практическое назначение </a:t>
            </a:r>
            <a:r>
              <a:rPr lang="ru-RU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расшивки</a:t>
            </a:r>
          </a:p>
          <a:p>
            <a:pPr marL="0" marR="359410" indent="0" algn="just">
              <a:lnSpc>
                <a:spcPct val="150000"/>
              </a:lnSpc>
              <a:buNone/>
            </a:pPr>
            <a:r>
              <a:rPr lang="ru-RU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 соединение рукава с чехликом.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63664" y="2818618"/>
            <a:ext cx="6858001" cy="1220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51214">
            <a:off x="8169753" y="4603695"/>
            <a:ext cx="1911844" cy="1842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09669">
            <a:off x="9891027" y="2622499"/>
            <a:ext cx="1811482" cy="1909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929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5" y="1016828"/>
            <a:ext cx="8895879" cy="836419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5720" y="2036127"/>
            <a:ext cx="6389458" cy="4365920"/>
          </a:xfrm>
        </p:spPr>
        <p:txBody>
          <a:bodyPr>
            <a:normAutofit fontScale="92500"/>
          </a:bodyPr>
          <a:lstStyle/>
          <a:p>
            <a:pPr marL="0" marR="359410" indent="0">
              <a:lnSpc>
                <a:spcPct val="150000"/>
              </a:lnSpc>
              <a:buNone/>
              <a:tabLst>
                <a:tab pos="450215" algn="l"/>
              </a:tabLst>
            </a:pP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 </a:t>
            </a:r>
            <a:r>
              <a:rPr lang="ru-RU" sz="2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выполнения расшивки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использовали хлопчатобумажные швейные нитки, гарус (польск.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от нем. </a:t>
            </a:r>
            <a:r>
              <a:rPr lang="en-US" sz="2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Haar</a:t>
            </a:r>
            <a:r>
              <a:rPr lang="ru-RU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 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волос, шерсть)</a:t>
            </a:r>
            <a:r>
              <a:rPr lang="ru-RU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 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 шерстяной или хлопчатобумажной пряжи, получившей название от города </a:t>
            </a:r>
            <a:r>
              <a:rPr lang="ru-RU" sz="2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Аррас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 Франции, где первоначально ее и вырабатывали.</a:t>
            </a:r>
            <a:endParaRPr lang="ru-RU" sz="2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59410" indent="0" algn="just">
              <a:lnSpc>
                <a:spcPct val="150000"/>
              </a:lnSpc>
              <a:buNone/>
              <a:tabLst>
                <a:tab pos="450215" algn="l"/>
              </a:tabLst>
            </a:pP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 начале 60-х годов прошлого века стали использовать хлопчатобумажное и шелковое мулине.</a:t>
            </a:r>
            <a:endParaRPr lang="ru-RU" sz="2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63664" y="2818618"/>
            <a:ext cx="6858001" cy="1220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700" y="4488302"/>
            <a:ext cx="1983906" cy="1913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AutoShape 2" descr="Картинки по запросу &quot;гарус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Картинки по запросу &quot;гарус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1977" y="2036127"/>
            <a:ext cx="1903750" cy="1903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12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727</TotalTime>
  <Words>158</Words>
  <Application>Microsoft Office PowerPoint</Application>
  <PresentationFormat>Широкоэкранный</PresentationFormat>
  <Paragraphs>53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Monotype Corsiva</vt:lpstr>
      <vt:lpstr>Symbol</vt:lpstr>
      <vt:lpstr>Times New Roman</vt:lpstr>
      <vt:lpstr>Wingdings</vt:lpstr>
      <vt:lpstr>Wingdings 3</vt:lpstr>
      <vt:lpstr>Ион</vt:lpstr>
      <vt:lpstr> Мастер-класс Расшивка в одежде старообрядцев: возможности современного применения</vt:lpstr>
      <vt:lpstr> </vt:lpstr>
      <vt:lpstr>               Историческая справка   </vt:lpstr>
      <vt:lpstr>Историческая справка</vt:lpstr>
      <vt:lpstr> Историческая справка  </vt:lpstr>
      <vt:lpstr>Историческая справка</vt:lpstr>
      <vt:lpstr>Историческая справка</vt:lpstr>
      <vt:lpstr>Историческая справка</vt:lpstr>
      <vt:lpstr>Материалы</vt:lpstr>
      <vt:lpstr>Методические рекомендации при работе с детьми</vt:lpstr>
      <vt:lpstr>Правила безопасной работы</vt:lpstr>
      <vt:lpstr>Технология расшивки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71</cp:revision>
  <dcterms:created xsi:type="dcterms:W3CDTF">2020-03-09T00:08:09Z</dcterms:created>
  <dcterms:modified xsi:type="dcterms:W3CDTF">2020-07-29T07:57:00Z</dcterms:modified>
</cp:coreProperties>
</file>