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73" r:id="rId2"/>
    <p:sldId id="274" r:id="rId3"/>
    <p:sldId id="276" r:id="rId4"/>
    <p:sldId id="269" r:id="rId5"/>
    <p:sldId id="258" r:id="rId6"/>
    <p:sldId id="259" r:id="rId7"/>
    <p:sldId id="264" r:id="rId8"/>
    <p:sldId id="261" r:id="rId9"/>
    <p:sldId id="263" r:id="rId10"/>
    <p:sldId id="262" r:id="rId11"/>
    <p:sldId id="268" r:id="rId12"/>
    <p:sldId id="277" r:id="rId13"/>
    <p:sldId id="260" r:id="rId14"/>
    <p:sldId id="267" r:id="rId15"/>
    <p:sldId id="266" r:id="rId16"/>
    <p:sldId id="270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0B301D-DC39-4EAD-BCB9-D25A00384C31}">
          <p14:sldIdLst>
            <p14:sldId id="273"/>
            <p14:sldId id="274"/>
          </p14:sldIdLst>
        </p14:section>
        <p14:section name="Раздел без заголовка" id="{698AACE8-EE9C-4370-A55D-FF3FC457B34B}">
          <p14:sldIdLst>
            <p14:sldId id="276"/>
            <p14:sldId id="269"/>
            <p14:sldId id="258"/>
            <p14:sldId id="259"/>
            <p14:sldId id="264"/>
            <p14:sldId id="261"/>
            <p14:sldId id="263"/>
            <p14:sldId id="262"/>
            <p14:sldId id="268"/>
            <p14:sldId id="277"/>
            <p14:sldId id="260"/>
            <p14:sldId id="267"/>
            <p14:sldId id="266"/>
            <p14:sldId id="270"/>
            <p14:sldId id="26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ла Николаевна" initials="А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AEBF1-9BA0-4013-BB4E-AA4724B237A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8F993-1367-45C1-9ECF-7D3E17E1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F993-1367-45C1-9ECF-7D3E17E13D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2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2648660-9144-4890-96A7-628467F12C7B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3362EB-1FB5-4E45-AFE3-1728B0D3378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87966" cy="5811172"/>
          </a:xfrm>
        </p:spPr>
        <p:txBody>
          <a:bodyPr/>
          <a:lstStyle/>
          <a:p>
            <a:r>
              <a:rPr lang="ru-RU" dirty="0" smtClean="0"/>
              <a:t>Решение задач на прямую и обратную пропорциональность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1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2870572" cy="2516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0" y="2398513"/>
            <a:ext cx="8896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Для строительства спортивного комплекса «Гладиатор» 6 тракторов расчистили место для стройки за 400мин. За какое время 8 тракторов расчистили бы место для стройки 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519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5616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Строители возводили 6 этажей дома за 8 месяцев Сколько этажей  в новом  доме, если после возведения фундамента его строили 2 года?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593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тракторов----- 400мин</a:t>
            </a:r>
          </a:p>
          <a:p>
            <a:r>
              <a:rPr lang="ru-RU" dirty="0" smtClean="0"/>
              <a:t>8 тракторов ---х мин</a:t>
            </a:r>
          </a:p>
          <a:p>
            <a:r>
              <a:rPr lang="ru-RU" dirty="0" smtClean="0"/>
              <a:t>Обратная зависимость</a:t>
            </a:r>
          </a:p>
          <a:p>
            <a:endParaRPr lang="ru-RU" dirty="0" smtClean="0"/>
          </a:p>
          <a:p>
            <a:r>
              <a:rPr lang="ru-RU" dirty="0" smtClean="0"/>
              <a:t>6:8 = х : 400</a:t>
            </a:r>
          </a:p>
          <a:p>
            <a:r>
              <a:rPr lang="ru-RU" dirty="0"/>
              <a:t> </a:t>
            </a:r>
            <a:r>
              <a:rPr lang="ru-RU" dirty="0" smtClean="0"/>
              <a:t> 8х = 6* 400</a:t>
            </a:r>
          </a:p>
          <a:p>
            <a:r>
              <a:rPr lang="ru-RU" dirty="0" smtClean="0"/>
              <a:t>Х = 300</a:t>
            </a:r>
          </a:p>
          <a:p>
            <a:r>
              <a:rPr lang="ru-RU" dirty="0" smtClean="0"/>
              <a:t>Ответ: 300 мин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6 этажей ---8 месяцев</a:t>
            </a:r>
          </a:p>
          <a:p>
            <a:r>
              <a:rPr lang="ru-RU" dirty="0" smtClean="0"/>
              <a:t>Х этажей – 24месяца</a:t>
            </a:r>
          </a:p>
          <a:p>
            <a:r>
              <a:rPr lang="ru-RU" dirty="0" smtClean="0"/>
              <a:t>Прямая зависимость</a:t>
            </a:r>
          </a:p>
          <a:p>
            <a:endParaRPr lang="ru-RU" dirty="0" smtClean="0"/>
          </a:p>
          <a:p>
            <a:r>
              <a:rPr lang="ru-RU" dirty="0" smtClean="0"/>
              <a:t>6:х = 8: 24</a:t>
            </a:r>
          </a:p>
          <a:p>
            <a:r>
              <a:rPr lang="ru-RU" dirty="0" smtClean="0"/>
              <a:t>8 х=6*24</a:t>
            </a:r>
          </a:p>
          <a:p>
            <a:r>
              <a:rPr lang="ru-RU" dirty="0" smtClean="0"/>
              <a:t>Х = 18</a:t>
            </a:r>
          </a:p>
          <a:p>
            <a:r>
              <a:rPr lang="ru-RU" dirty="0" smtClean="0"/>
              <a:t>Ответ: 18 этажей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55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1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82"/>
          <p:cNvSpPr>
            <a:spLocks noChangeArrowheads="1"/>
          </p:cNvSpPr>
          <p:nvPr/>
        </p:nvSpPr>
        <p:spPr bwMode="auto">
          <a:xfrm>
            <a:off x="323850" y="0"/>
            <a:ext cx="8569325" cy="3789363"/>
          </a:xfrm>
          <a:prstGeom prst="cloudCallout">
            <a:avLst>
              <a:gd name="adj1" fmla="val -43310"/>
              <a:gd name="adj2" fmla="val 48829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663300"/>
                </a:solidFill>
                <a:latin typeface="Times New Roman" pitchFamily="18" charset="0"/>
              </a:rPr>
              <a:t>Готовя варенье, на 2 кг  слив  кладут  3 кг  сахара.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Сколько надо кг сахара, чтобы сварить 5 кг слив?   </a:t>
            </a:r>
            <a:endParaRPr lang="ru-RU" altLang="ru-RU" sz="32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grpSp>
        <p:nvGrpSpPr>
          <p:cNvPr id="7" name="Group 256"/>
          <p:cNvGrpSpPr>
            <a:grpSpLocks/>
          </p:cNvGrpSpPr>
          <p:nvPr/>
        </p:nvGrpSpPr>
        <p:grpSpPr bwMode="auto">
          <a:xfrm>
            <a:off x="2800529" y="4687703"/>
            <a:ext cx="1877386" cy="1998288"/>
            <a:chOff x="3923" y="2024"/>
            <a:chExt cx="1628" cy="1555"/>
          </a:xfrm>
        </p:grpSpPr>
        <p:sp>
          <p:nvSpPr>
            <p:cNvPr id="8" name="Freeform 48"/>
            <p:cNvSpPr>
              <a:spLocks/>
            </p:cNvSpPr>
            <p:nvPr/>
          </p:nvSpPr>
          <p:spPr bwMode="auto">
            <a:xfrm rot="18377116" flipH="1">
              <a:off x="4164" y="2229"/>
              <a:ext cx="277" cy="275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 flipH="1">
              <a:off x="3923" y="2024"/>
              <a:ext cx="1512" cy="1359"/>
              <a:chOff x="3408" y="1344"/>
              <a:chExt cx="1512" cy="1359"/>
            </a:xfrm>
          </p:grpSpPr>
          <p:grpSp>
            <p:nvGrpSpPr>
              <p:cNvPr id="27" name="Group 55"/>
              <p:cNvGrpSpPr>
                <a:grpSpLocks/>
              </p:cNvGrpSpPr>
              <p:nvPr/>
            </p:nvGrpSpPr>
            <p:grpSpPr bwMode="auto">
              <a:xfrm>
                <a:off x="3408" y="1344"/>
                <a:ext cx="1499" cy="1359"/>
                <a:chOff x="503" y="1425"/>
                <a:chExt cx="2250" cy="1784"/>
              </a:xfrm>
            </p:grpSpPr>
            <p:sp>
              <p:nvSpPr>
                <p:cNvPr id="124" name="Freeform 56" descr="Циновка"/>
                <p:cNvSpPr>
                  <a:spLocks/>
                </p:cNvSpPr>
                <p:nvPr/>
              </p:nvSpPr>
              <p:spPr bwMode="auto">
                <a:xfrm>
                  <a:off x="536" y="2160"/>
                  <a:ext cx="2192" cy="1049"/>
                </a:xfrm>
                <a:custGeom>
                  <a:avLst/>
                  <a:gdLst>
                    <a:gd name="T0" fmla="*/ 0 w 2192"/>
                    <a:gd name="T1" fmla="*/ 0 h 1049"/>
                    <a:gd name="T2" fmla="*/ 120 w 2192"/>
                    <a:gd name="T3" fmla="*/ 568 h 1049"/>
                    <a:gd name="T4" fmla="*/ 376 w 2192"/>
                    <a:gd name="T5" fmla="*/ 840 h 1049"/>
                    <a:gd name="T6" fmla="*/ 752 w 2192"/>
                    <a:gd name="T7" fmla="*/ 1016 h 1049"/>
                    <a:gd name="T8" fmla="*/ 1184 w 2192"/>
                    <a:gd name="T9" fmla="*/ 1040 h 1049"/>
                    <a:gd name="T10" fmla="*/ 1592 w 2192"/>
                    <a:gd name="T11" fmla="*/ 960 h 1049"/>
                    <a:gd name="T12" fmla="*/ 1920 w 2192"/>
                    <a:gd name="T13" fmla="*/ 752 h 1049"/>
                    <a:gd name="T14" fmla="*/ 2152 w 2192"/>
                    <a:gd name="T15" fmla="*/ 296 h 1049"/>
                    <a:gd name="T16" fmla="*/ 2160 w 2192"/>
                    <a:gd name="T17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92" h="1049">
                      <a:moveTo>
                        <a:pt x="0" y="0"/>
                      </a:moveTo>
                      <a:cubicBezTo>
                        <a:pt x="28" y="214"/>
                        <a:pt x="57" y="428"/>
                        <a:pt x="120" y="568"/>
                      </a:cubicBezTo>
                      <a:cubicBezTo>
                        <a:pt x="183" y="708"/>
                        <a:pt x="271" y="765"/>
                        <a:pt x="376" y="840"/>
                      </a:cubicBezTo>
                      <a:cubicBezTo>
                        <a:pt x="481" y="915"/>
                        <a:pt x="617" y="983"/>
                        <a:pt x="752" y="1016"/>
                      </a:cubicBezTo>
                      <a:cubicBezTo>
                        <a:pt x="887" y="1049"/>
                        <a:pt x="1044" y="1049"/>
                        <a:pt x="1184" y="1040"/>
                      </a:cubicBezTo>
                      <a:cubicBezTo>
                        <a:pt x="1324" y="1031"/>
                        <a:pt x="1469" y="1008"/>
                        <a:pt x="1592" y="960"/>
                      </a:cubicBezTo>
                      <a:cubicBezTo>
                        <a:pt x="1715" y="912"/>
                        <a:pt x="1827" y="863"/>
                        <a:pt x="1920" y="752"/>
                      </a:cubicBezTo>
                      <a:cubicBezTo>
                        <a:pt x="2013" y="641"/>
                        <a:pt x="2112" y="421"/>
                        <a:pt x="2152" y="296"/>
                      </a:cubicBezTo>
                      <a:cubicBezTo>
                        <a:pt x="2192" y="171"/>
                        <a:pt x="2176" y="85"/>
                        <a:pt x="2160" y="0"/>
                      </a:cubicBezTo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57" descr="Папирус"/>
                <p:cNvSpPr>
                  <a:spLocks/>
                </p:cNvSpPr>
                <p:nvPr/>
              </p:nvSpPr>
              <p:spPr bwMode="auto">
                <a:xfrm>
                  <a:off x="521" y="1929"/>
                  <a:ext cx="2232" cy="463"/>
                </a:xfrm>
                <a:custGeom>
                  <a:avLst/>
                  <a:gdLst>
                    <a:gd name="T0" fmla="*/ 15 w 2232"/>
                    <a:gd name="T1" fmla="*/ 223 h 463"/>
                    <a:gd name="T2" fmla="*/ 431 w 2232"/>
                    <a:gd name="T3" fmla="*/ 423 h 463"/>
                    <a:gd name="T4" fmla="*/ 1023 w 2232"/>
                    <a:gd name="T5" fmla="*/ 447 h 463"/>
                    <a:gd name="T6" fmla="*/ 1687 w 2232"/>
                    <a:gd name="T7" fmla="*/ 431 h 463"/>
                    <a:gd name="T8" fmla="*/ 2215 w 2232"/>
                    <a:gd name="T9" fmla="*/ 255 h 463"/>
                    <a:gd name="T10" fmla="*/ 1791 w 2232"/>
                    <a:gd name="T11" fmla="*/ 39 h 463"/>
                    <a:gd name="T12" fmla="*/ 1111 w 2232"/>
                    <a:gd name="T13" fmla="*/ 23 h 463"/>
                    <a:gd name="T14" fmla="*/ 343 w 2232"/>
                    <a:gd name="T15" fmla="*/ 55 h 463"/>
                    <a:gd name="T16" fmla="*/ 15 w 2232"/>
                    <a:gd name="T17" fmla="*/ 22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2" h="463">
                      <a:moveTo>
                        <a:pt x="15" y="223"/>
                      </a:moveTo>
                      <a:cubicBezTo>
                        <a:pt x="30" y="284"/>
                        <a:pt x="263" y="386"/>
                        <a:pt x="431" y="423"/>
                      </a:cubicBezTo>
                      <a:cubicBezTo>
                        <a:pt x="599" y="460"/>
                        <a:pt x="814" y="446"/>
                        <a:pt x="1023" y="447"/>
                      </a:cubicBezTo>
                      <a:cubicBezTo>
                        <a:pt x="1232" y="448"/>
                        <a:pt x="1488" y="463"/>
                        <a:pt x="1687" y="431"/>
                      </a:cubicBezTo>
                      <a:cubicBezTo>
                        <a:pt x="1886" y="399"/>
                        <a:pt x="2198" y="320"/>
                        <a:pt x="2215" y="255"/>
                      </a:cubicBezTo>
                      <a:cubicBezTo>
                        <a:pt x="2232" y="190"/>
                        <a:pt x="1975" y="78"/>
                        <a:pt x="1791" y="39"/>
                      </a:cubicBezTo>
                      <a:cubicBezTo>
                        <a:pt x="1607" y="0"/>
                        <a:pt x="1352" y="20"/>
                        <a:pt x="1111" y="23"/>
                      </a:cubicBezTo>
                      <a:cubicBezTo>
                        <a:pt x="870" y="26"/>
                        <a:pt x="528" y="23"/>
                        <a:pt x="343" y="55"/>
                      </a:cubicBezTo>
                      <a:cubicBezTo>
                        <a:pt x="158" y="87"/>
                        <a:pt x="0" y="162"/>
                        <a:pt x="15" y="223"/>
                      </a:cubicBezTo>
                      <a:close/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6" name="Group 58"/>
                <p:cNvGrpSpPr>
                  <a:grpSpLocks/>
                </p:cNvGrpSpPr>
                <p:nvPr/>
              </p:nvGrpSpPr>
              <p:grpSpPr bwMode="auto">
                <a:xfrm>
                  <a:off x="503" y="1425"/>
                  <a:ext cx="2228" cy="829"/>
                  <a:chOff x="503" y="1425"/>
                  <a:chExt cx="2228" cy="829"/>
                </a:xfrm>
              </p:grpSpPr>
              <p:sp>
                <p:nvSpPr>
                  <p:cNvPr id="127" name="Freeform 59"/>
                  <p:cNvSpPr>
                    <a:spLocks/>
                  </p:cNvSpPr>
                  <p:nvPr/>
                </p:nvSpPr>
                <p:spPr bwMode="auto">
                  <a:xfrm rot="5135648">
                    <a:off x="2397" y="1960"/>
                    <a:ext cx="309" cy="81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2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503" y="1425"/>
                    <a:ext cx="2228" cy="829"/>
                    <a:chOff x="503" y="1425"/>
                    <a:chExt cx="2348" cy="829"/>
                  </a:xfrm>
                </p:grpSpPr>
                <p:sp>
                  <p:nvSpPr>
                    <p:cNvPr id="129" name="Freeform 61"/>
                    <p:cNvSpPr>
                      <a:spLocks/>
                    </p:cNvSpPr>
                    <p:nvPr/>
                  </p:nvSpPr>
                  <p:spPr bwMode="auto">
                    <a:xfrm rot="-1024559">
                      <a:off x="513" y="2038"/>
                      <a:ext cx="323" cy="77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62"/>
                    <p:cNvSpPr>
                      <a:spLocks/>
                    </p:cNvSpPr>
                    <p:nvPr/>
                  </p:nvSpPr>
                  <p:spPr bwMode="auto">
                    <a:xfrm rot="-1024559">
                      <a:off x="597" y="1933"/>
                      <a:ext cx="317" cy="95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" name="Freeform 63"/>
                    <p:cNvSpPr>
                      <a:spLocks/>
                    </p:cNvSpPr>
                    <p:nvPr/>
                  </p:nvSpPr>
                  <p:spPr bwMode="auto">
                    <a:xfrm rot="-590344">
                      <a:off x="672" y="1846"/>
                      <a:ext cx="317" cy="95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32" name="Group 64"/>
                    <p:cNvGrpSpPr>
                      <a:grpSpLocks/>
                    </p:cNvGrpSpPr>
                    <p:nvPr/>
                  </p:nvGrpSpPr>
                  <p:grpSpPr bwMode="auto">
                    <a:xfrm rot="319568">
                      <a:off x="787" y="1646"/>
                      <a:ext cx="523" cy="215"/>
                      <a:chOff x="500" y="1699"/>
                      <a:chExt cx="660" cy="284"/>
                    </a:xfrm>
                  </p:grpSpPr>
                  <p:sp>
                    <p:nvSpPr>
                      <p:cNvPr id="152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4" name="Freeform 67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33" name="Group 68"/>
                    <p:cNvGrpSpPr>
                      <a:grpSpLocks/>
                    </p:cNvGrpSpPr>
                    <p:nvPr/>
                  </p:nvGrpSpPr>
                  <p:grpSpPr bwMode="auto">
                    <a:xfrm rot="1402697">
                      <a:off x="1144" y="1524"/>
                      <a:ext cx="523" cy="215"/>
                      <a:chOff x="500" y="1699"/>
                      <a:chExt cx="660" cy="284"/>
                    </a:xfrm>
                  </p:grpSpPr>
                  <p:sp>
                    <p:nvSpPr>
                      <p:cNvPr id="149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0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1" name="Freeform 71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34" name="Group 72"/>
                    <p:cNvGrpSpPr>
                      <a:grpSpLocks/>
                    </p:cNvGrpSpPr>
                    <p:nvPr/>
                  </p:nvGrpSpPr>
                  <p:grpSpPr bwMode="auto">
                    <a:xfrm rot="2233139">
                      <a:off x="1529" y="1489"/>
                      <a:ext cx="500" cy="225"/>
                      <a:chOff x="500" y="1699"/>
                      <a:chExt cx="660" cy="284"/>
                    </a:xfrm>
                  </p:grpSpPr>
                  <p:sp>
                    <p:nvSpPr>
                      <p:cNvPr id="146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7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8" name="Freeform 75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35" name="Group 76"/>
                    <p:cNvGrpSpPr>
                      <a:grpSpLocks/>
                    </p:cNvGrpSpPr>
                    <p:nvPr/>
                  </p:nvGrpSpPr>
                  <p:grpSpPr bwMode="auto">
                    <a:xfrm rot="3226440">
                      <a:off x="1882" y="1562"/>
                      <a:ext cx="500" cy="225"/>
                      <a:chOff x="500" y="1699"/>
                      <a:chExt cx="660" cy="284"/>
                    </a:xfrm>
                  </p:grpSpPr>
                  <p:sp>
                    <p:nvSpPr>
                      <p:cNvPr id="143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4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5" name="Freeform 79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36" name="Group 80"/>
                    <p:cNvGrpSpPr>
                      <a:grpSpLocks/>
                    </p:cNvGrpSpPr>
                    <p:nvPr/>
                  </p:nvGrpSpPr>
                  <p:grpSpPr bwMode="auto">
                    <a:xfrm rot="4068615">
                      <a:off x="2210" y="1726"/>
                      <a:ext cx="500" cy="225"/>
                      <a:chOff x="500" y="1699"/>
                      <a:chExt cx="660" cy="284"/>
                    </a:xfrm>
                  </p:grpSpPr>
                  <p:sp>
                    <p:nvSpPr>
                      <p:cNvPr id="140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2" name="Freeform 83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37" name="Freeform 84"/>
                    <p:cNvSpPr>
                      <a:spLocks/>
                    </p:cNvSpPr>
                    <p:nvPr/>
                  </p:nvSpPr>
                  <p:spPr bwMode="auto">
                    <a:xfrm rot="5135648">
                      <a:off x="2576" y="2029"/>
                      <a:ext cx="303" cy="100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8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2706" y="2014"/>
                      <a:ext cx="145" cy="221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503" y="2112"/>
                      <a:ext cx="228" cy="142"/>
                    </a:xfrm>
                    <a:custGeom>
                      <a:avLst/>
                      <a:gdLst>
                        <a:gd name="T0" fmla="*/ 145 w 228"/>
                        <a:gd name="T1" fmla="*/ 96 h 142"/>
                        <a:gd name="T2" fmla="*/ 25 w 228"/>
                        <a:gd name="T3" fmla="*/ 136 h 142"/>
                        <a:gd name="T4" fmla="*/ 7 w 228"/>
                        <a:gd name="T5" fmla="*/ 61 h 142"/>
                        <a:gd name="T6" fmla="*/ 66 w 228"/>
                        <a:gd name="T7" fmla="*/ 53 h 142"/>
                        <a:gd name="T8" fmla="*/ 150 w 228"/>
                        <a:gd name="T9" fmla="*/ 88 h 142"/>
                        <a:gd name="T10" fmla="*/ 207 w 228"/>
                        <a:gd name="T11" fmla="*/ 60 h 142"/>
                        <a:gd name="T12" fmla="*/ 228 w 228"/>
                        <a:gd name="T13" fmla="*/ 0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8" h="142">
                          <a:moveTo>
                            <a:pt x="145" y="96"/>
                          </a:moveTo>
                          <a:cubicBezTo>
                            <a:pt x="126" y="103"/>
                            <a:pt x="48" y="142"/>
                            <a:pt x="25" y="136"/>
                          </a:cubicBezTo>
                          <a:cubicBezTo>
                            <a:pt x="2" y="130"/>
                            <a:pt x="0" y="75"/>
                            <a:pt x="7" y="61"/>
                          </a:cubicBezTo>
                          <a:cubicBezTo>
                            <a:pt x="14" y="47"/>
                            <a:pt x="42" y="48"/>
                            <a:pt x="66" y="53"/>
                          </a:cubicBezTo>
                          <a:cubicBezTo>
                            <a:pt x="89" y="58"/>
                            <a:pt x="126" y="85"/>
                            <a:pt x="150" y="88"/>
                          </a:cubicBezTo>
                          <a:cubicBezTo>
                            <a:pt x="173" y="89"/>
                            <a:pt x="194" y="74"/>
                            <a:pt x="207" y="60"/>
                          </a:cubicBezTo>
                          <a:cubicBezTo>
                            <a:pt x="221" y="46"/>
                            <a:pt x="224" y="12"/>
                            <a:pt x="228" y="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8" name="Freeform 87"/>
              <p:cNvSpPr>
                <a:spLocks/>
              </p:cNvSpPr>
              <p:nvPr/>
            </p:nvSpPr>
            <p:spPr bwMode="auto">
              <a:xfrm rot="11753484">
                <a:off x="4428" y="2072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88"/>
              <p:cNvSpPr>
                <a:spLocks/>
              </p:cNvSpPr>
              <p:nvPr/>
            </p:nvSpPr>
            <p:spPr bwMode="auto">
              <a:xfrm rot="11504759">
                <a:off x="4323" y="2088"/>
                <a:ext cx="158" cy="30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89"/>
              <p:cNvSpPr>
                <a:spLocks/>
              </p:cNvSpPr>
              <p:nvPr/>
            </p:nvSpPr>
            <p:spPr bwMode="auto">
              <a:xfrm rot="12712262">
                <a:off x="4522" y="2031"/>
                <a:ext cx="114" cy="45"/>
              </a:xfrm>
              <a:custGeom>
                <a:avLst/>
                <a:gdLst>
                  <a:gd name="T0" fmla="*/ 145 w 228"/>
                  <a:gd name="T1" fmla="*/ 96 h 142"/>
                  <a:gd name="T2" fmla="*/ 25 w 228"/>
                  <a:gd name="T3" fmla="*/ 136 h 142"/>
                  <a:gd name="T4" fmla="*/ 7 w 228"/>
                  <a:gd name="T5" fmla="*/ 61 h 142"/>
                  <a:gd name="T6" fmla="*/ 66 w 228"/>
                  <a:gd name="T7" fmla="*/ 53 h 142"/>
                  <a:gd name="T8" fmla="*/ 150 w 228"/>
                  <a:gd name="T9" fmla="*/ 88 h 142"/>
                  <a:gd name="T10" fmla="*/ 207 w 228"/>
                  <a:gd name="T11" fmla="*/ 60 h 142"/>
                  <a:gd name="T12" fmla="*/ 228 w 228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42">
                    <a:moveTo>
                      <a:pt x="145" y="96"/>
                    </a:moveTo>
                    <a:cubicBezTo>
                      <a:pt x="126" y="103"/>
                      <a:pt x="48" y="142"/>
                      <a:pt x="25" y="136"/>
                    </a:cubicBezTo>
                    <a:cubicBezTo>
                      <a:pt x="2" y="130"/>
                      <a:pt x="0" y="75"/>
                      <a:pt x="7" y="61"/>
                    </a:cubicBezTo>
                    <a:cubicBezTo>
                      <a:pt x="14" y="47"/>
                      <a:pt x="42" y="48"/>
                      <a:pt x="66" y="53"/>
                    </a:cubicBezTo>
                    <a:cubicBezTo>
                      <a:pt x="89" y="58"/>
                      <a:pt x="126" y="85"/>
                      <a:pt x="150" y="88"/>
                    </a:cubicBezTo>
                    <a:cubicBezTo>
                      <a:pt x="173" y="89"/>
                      <a:pt x="194" y="74"/>
                      <a:pt x="207" y="60"/>
                    </a:cubicBezTo>
                    <a:cubicBezTo>
                      <a:pt x="221" y="46"/>
                      <a:pt x="224" y="12"/>
                      <a:pt x="228" y="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90"/>
              <p:cNvGrpSpPr>
                <a:grpSpLocks/>
              </p:cNvGrpSpPr>
              <p:nvPr/>
            </p:nvGrpSpPr>
            <p:grpSpPr bwMode="auto">
              <a:xfrm rot="12498145">
                <a:off x="3689" y="2087"/>
                <a:ext cx="248" cy="72"/>
                <a:chOff x="500" y="1699"/>
                <a:chExt cx="660" cy="284"/>
              </a:xfrm>
            </p:grpSpPr>
            <p:sp>
              <p:nvSpPr>
                <p:cNvPr id="121" name="Freeform 91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92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93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" name="Freeform 94"/>
              <p:cNvSpPr>
                <a:spLocks/>
              </p:cNvSpPr>
              <p:nvPr/>
            </p:nvSpPr>
            <p:spPr bwMode="auto">
              <a:xfrm rot="11753484">
                <a:off x="4470" y="2056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" name="Group 95"/>
              <p:cNvGrpSpPr>
                <a:grpSpLocks/>
              </p:cNvGrpSpPr>
              <p:nvPr/>
            </p:nvGrpSpPr>
            <p:grpSpPr bwMode="auto">
              <a:xfrm>
                <a:off x="3427" y="1932"/>
                <a:ext cx="1493" cy="234"/>
                <a:chOff x="446" y="3281"/>
                <a:chExt cx="1786" cy="265"/>
              </a:xfrm>
            </p:grpSpPr>
            <p:sp>
              <p:nvSpPr>
                <p:cNvPr id="80" name="Freeform 96"/>
                <p:cNvSpPr>
                  <a:spLocks/>
                </p:cNvSpPr>
                <p:nvPr/>
              </p:nvSpPr>
              <p:spPr bwMode="auto">
                <a:xfrm rot="11536453">
                  <a:off x="1585" y="3450"/>
                  <a:ext cx="192" cy="2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1" name="Group 97"/>
                <p:cNvGrpSpPr>
                  <a:grpSpLocks/>
                </p:cNvGrpSpPr>
                <p:nvPr/>
              </p:nvGrpSpPr>
              <p:grpSpPr bwMode="auto">
                <a:xfrm rot="11478807">
                  <a:off x="1326" y="3451"/>
                  <a:ext cx="311" cy="77"/>
                  <a:chOff x="500" y="1699"/>
                  <a:chExt cx="660" cy="284"/>
                </a:xfrm>
              </p:grpSpPr>
              <p:sp>
                <p:nvSpPr>
                  <p:cNvPr id="118" name="Freeform 9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Freeform 9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Freeform 10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" name="Group 101"/>
                <p:cNvGrpSpPr>
                  <a:grpSpLocks/>
                </p:cNvGrpSpPr>
                <p:nvPr/>
              </p:nvGrpSpPr>
              <p:grpSpPr bwMode="auto">
                <a:xfrm rot="11832990">
                  <a:off x="1122" y="3464"/>
                  <a:ext cx="311" cy="77"/>
                  <a:chOff x="500" y="1699"/>
                  <a:chExt cx="660" cy="284"/>
                </a:xfrm>
              </p:grpSpPr>
              <p:sp>
                <p:nvSpPr>
                  <p:cNvPr id="115" name="Freeform 10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6" name="Freeform 10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Freeform 10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" name="Group 105"/>
                <p:cNvGrpSpPr>
                  <a:grpSpLocks/>
                </p:cNvGrpSpPr>
                <p:nvPr/>
              </p:nvGrpSpPr>
              <p:grpSpPr bwMode="auto">
                <a:xfrm rot="12324179">
                  <a:off x="940" y="3465"/>
                  <a:ext cx="297" cy="81"/>
                  <a:chOff x="500" y="1699"/>
                  <a:chExt cx="660" cy="284"/>
                </a:xfrm>
              </p:grpSpPr>
              <p:sp>
                <p:nvSpPr>
                  <p:cNvPr id="112" name="Freeform 106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Freeform 107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Freeform 108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" name="Group 109"/>
                <p:cNvGrpSpPr>
                  <a:grpSpLocks/>
                </p:cNvGrpSpPr>
                <p:nvPr/>
              </p:nvGrpSpPr>
              <p:grpSpPr bwMode="auto">
                <a:xfrm rot="253299">
                  <a:off x="446" y="3314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99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109" name="Freeform 111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112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Freeform 113"/>
                    <p:cNvSpPr>
                      <a:spLocks/>
                    </p:cNvSpPr>
                    <p:nvPr/>
                  </p:nvSpPr>
                  <p:spPr bwMode="auto">
                    <a:xfrm rot="79432229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101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103" name="Freeform 116"/>
                      <p:cNvSpPr>
                        <a:spLocks/>
                      </p:cNvSpPr>
                      <p:nvPr/>
                    </p:nvSpPr>
                    <p:spPr bwMode="auto">
                      <a:xfrm rot="78998013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04" name="Group 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106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7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8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 rot="1530283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05" name="Freeform 121"/>
                      <p:cNvSpPr>
                        <a:spLocks/>
                      </p:cNvSpPr>
                      <p:nvPr/>
                    </p:nvSpPr>
                    <p:spPr bwMode="auto">
                      <a:xfrm rot="15935647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2" name="Freeform 122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5" name="Group 123"/>
                <p:cNvGrpSpPr>
                  <a:grpSpLocks/>
                </p:cNvGrpSpPr>
                <p:nvPr/>
              </p:nvGrpSpPr>
              <p:grpSpPr bwMode="auto">
                <a:xfrm rot="-2514992">
                  <a:off x="1814" y="3281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86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96" name="Freeform 125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7" name="Freeform 126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127"/>
                    <p:cNvSpPr>
                      <a:spLocks/>
                    </p:cNvSpPr>
                    <p:nvPr/>
                  </p:nvSpPr>
                  <p:spPr bwMode="auto">
                    <a:xfrm rot="79432229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7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88" name="Group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90" name="Freeform 130"/>
                      <p:cNvSpPr>
                        <a:spLocks/>
                      </p:cNvSpPr>
                      <p:nvPr/>
                    </p:nvSpPr>
                    <p:spPr bwMode="auto">
                      <a:xfrm rot="78998013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91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93" name="Freeform 132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4" name="Freeform 133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5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 rot="1530283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92" name="Freeform 135"/>
                      <p:cNvSpPr>
                        <a:spLocks/>
                      </p:cNvSpPr>
                      <p:nvPr/>
                    </p:nvSpPr>
                    <p:spPr bwMode="auto">
                      <a:xfrm rot="15935647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9" name="Freeform 136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4" name="Freeform 137"/>
              <p:cNvSpPr>
                <a:spLocks/>
              </p:cNvSpPr>
              <p:nvPr/>
            </p:nvSpPr>
            <p:spPr bwMode="auto">
              <a:xfrm rot="11753484">
                <a:off x="4428" y="2072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38"/>
              <p:cNvSpPr>
                <a:spLocks/>
              </p:cNvSpPr>
              <p:nvPr/>
            </p:nvSpPr>
            <p:spPr bwMode="auto">
              <a:xfrm rot="11504759">
                <a:off x="4323" y="2088"/>
                <a:ext cx="158" cy="30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9"/>
              <p:cNvSpPr>
                <a:spLocks/>
              </p:cNvSpPr>
              <p:nvPr/>
            </p:nvSpPr>
            <p:spPr bwMode="auto">
              <a:xfrm rot="12712262">
                <a:off x="4522" y="2031"/>
                <a:ext cx="114" cy="45"/>
              </a:xfrm>
              <a:custGeom>
                <a:avLst/>
                <a:gdLst>
                  <a:gd name="T0" fmla="*/ 145 w 228"/>
                  <a:gd name="T1" fmla="*/ 96 h 142"/>
                  <a:gd name="T2" fmla="*/ 25 w 228"/>
                  <a:gd name="T3" fmla="*/ 136 h 142"/>
                  <a:gd name="T4" fmla="*/ 7 w 228"/>
                  <a:gd name="T5" fmla="*/ 61 h 142"/>
                  <a:gd name="T6" fmla="*/ 66 w 228"/>
                  <a:gd name="T7" fmla="*/ 53 h 142"/>
                  <a:gd name="T8" fmla="*/ 150 w 228"/>
                  <a:gd name="T9" fmla="*/ 88 h 142"/>
                  <a:gd name="T10" fmla="*/ 207 w 228"/>
                  <a:gd name="T11" fmla="*/ 60 h 142"/>
                  <a:gd name="T12" fmla="*/ 228 w 228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42">
                    <a:moveTo>
                      <a:pt x="145" y="96"/>
                    </a:moveTo>
                    <a:cubicBezTo>
                      <a:pt x="126" y="103"/>
                      <a:pt x="48" y="142"/>
                      <a:pt x="25" y="136"/>
                    </a:cubicBezTo>
                    <a:cubicBezTo>
                      <a:pt x="2" y="130"/>
                      <a:pt x="0" y="75"/>
                      <a:pt x="7" y="61"/>
                    </a:cubicBezTo>
                    <a:cubicBezTo>
                      <a:pt x="14" y="47"/>
                      <a:pt x="42" y="48"/>
                      <a:pt x="66" y="53"/>
                    </a:cubicBezTo>
                    <a:cubicBezTo>
                      <a:pt x="89" y="58"/>
                      <a:pt x="126" y="85"/>
                      <a:pt x="150" y="88"/>
                    </a:cubicBezTo>
                    <a:cubicBezTo>
                      <a:pt x="173" y="89"/>
                      <a:pt x="194" y="74"/>
                      <a:pt x="207" y="60"/>
                    </a:cubicBezTo>
                    <a:cubicBezTo>
                      <a:pt x="221" y="46"/>
                      <a:pt x="224" y="12"/>
                      <a:pt x="228" y="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40"/>
              <p:cNvSpPr>
                <a:spLocks/>
              </p:cNvSpPr>
              <p:nvPr/>
            </p:nvSpPr>
            <p:spPr bwMode="auto">
              <a:xfrm rot="11753484">
                <a:off x="4470" y="2056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8" name="Group 141"/>
              <p:cNvGrpSpPr>
                <a:grpSpLocks/>
              </p:cNvGrpSpPr>
              <p:nvPr/>
            </p:nvGrpSpPr>
            <p:grpSpPr bwMode="auto">
              <a:xfrm>
                <a:off x="3427" y="1932"/>
                <a:ext cx="1493" cy="234"/>
                <a:chOff x="446" y="3281"/>
                <a:chExt cx="1786" cy="265"/>
              </a:xfrm>
            </p:grpSpPr>
            <p:sp>
              <p:nvSpPr>
                <p:cNvPr id="39" name="Freeform 142"/>
                <p:cNvSpPr>
                  <a:spLocks/>
                </p:cNvSpPr>
                <p:nvPr/>
              </p:nvSpPr>
              <p:spPr bwMode="auto">
                <a:xfrm rot="11536453">
                  <a:off x="1585" y="3450"/>
                  <a:ext cx="192" cy="2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0" name="Group 143"/>
                <p:cNvGrpSpPr>
                  <a:grpSpLocks/>
                </p:cNvGrpSpPr>
                <p:nvPr/>
              </p:nvGrpSpPr>
              <p:grpSpPr bwMode="auto">
                <a:xfrm rot="11478807">
                  <a:off x="1326" y="3451"/>
                  <a:ext cx="311" cy="77"/>
                  <a:chOff x="500" y="1699"/>
                  <a:chExt cx="660" cy="284"/>
                </a:xfrm>
              </p:grpSpPr>
              <p:sp>
                <p:nvSpPr>
                  <p:cNvPr id="77" name="Freeform 14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147"/>
                <p:cNvGrpSpPr>
                  <a:grpSpLocks/>
                </p:cNvGrpSpPr>
                <p:nvPr/>
              </p:nvGrpSpPr>
              <p:grpSpPr bwMode="auto">
                <a:xfrm rot="11832990">
                  <a:off x="1122" y="3464"/>
                  <a:ext cx="311" cy="77"/>
                  <a:chOff x="500" y="1699"/>
                  <a:chExt cx="660" cy="284"/>
                </a:xfrm>
              </p:grpSpPr>
              <p:sp>
                <p:nvSpPr>
                  <p:cNvPr id="74" name="Freeform 14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Freeform 14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" name="Freeform 15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Group 151"/>
                <p:cNvGrpSpPr>
                  <a:grpSpLocks/>
                </p:cNvGrpSpPr>
                <p:nvPr/>
              </p:nvGrpSpPr>
              <p:grpSpPr bwMode="auto">
                <a:xfrm rot="12324179">
                  <a:off x="940" y="3465"/>
                  <a:ext cx="297" cy="81"/>
                  <a:chOff x="500" y="1699"/>
                  <a:chExt cx="660" cy="284"/>
                </a:xfrm>
              </p:grpSpPr>
              <p:sp>
                <p:nvSpPr>
                  <p:cNvPr id="71" name="Freeform 15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15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15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" name="Group 155"/>
                <p:cNvGrpSpPr>
                  <a:grpSpLocks/>
                </p:cNvGrpSpPr>
                <p:nvPr/>
              </p:nvGrpSpPr>
              <p:grpSpPr bwMode="auto">
                <a:xfrm rot="253299">
                  <a:off x="446" y="3314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58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68" name="Freeform 157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" name="Freeform 158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59"/>
                    <p:cNvSpPr>
                      <a:spLocks/>
                    </p:cNvSpPr>
                    <p:nvPr/>
                  </p:nvSpPr>
                  <p:spPr bwMode="auto">
                    <a:xfrm rot="79432229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60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62" name="Freeform 162"/>
                      <p:cNvSpPr>
                        <a:spLocks/>
                      </p:cNvSpPr>
                      <p:nvPr/>
                    </p:nvSpPr>
                    <p:spPr bwMode="auto">
                      <a:xfrm rot="78998013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63" name="Group 1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65" name="Freeform 164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6" name="Freeform 165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7" name="Freeform 166"/>
                        <p:cNvSpPr>
                          <a:spLocks/>
                        </p:cNvSpPr>
                        <p:nvPr/>
                      </p:nvSpPr>
                      <p:spPr bwMode="auto">
                        <a:xfrm rot="1530283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64" name="Freeform 167"/>
                      <p:cNvSpPr>
                        <a:spLocks/>
                      </p:cNvSpPr>
                      <p:nvPr/>
                    </p:nvSpPr>
                    <p:spPr bwMode="auto">
                      <a:xfrm rot="15935647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1" name="Freeform 16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4" name="Group 169"/>
                <p:cNvGrpSpPr>
                  <a:grpSpLocks/>
                </p:cNvGrpSpPr>
                <p:nvPr/>
              </p:nvGrpSpPr>
              <p:grpSpPr bwMode="auto">
                <a:xfrm rot="-2514992">
                  <a:off x="1814" y="3281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4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55" name="Freeform 171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" name="Freeform 172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" name="Freeform 173"/>
                    <p:cNvSpPr>
                      <a:spLocks/>
                    </p:cNvSpPr>
                    <p:nvPr/>
                  </p:nvSpPr>
                  <p:spPr bwMode="auto">
                    <a:xfrm rot="79432229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47" name="Group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49" name="Freeform 176"/>
                      <p:cNvSpPr>
                        <a:spLocks/>
                      </p:cNvSpPr>
                      <p:nvPr/>
                    </p:nvSpPr>
                    <p:spPr bwMode="auto">
                      <a:xfrm rot="78998013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50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52" name="Freeform 178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3" name="Freeform 179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" name="Freeform 180"/>
                        <p:cNvSpPr>
                          <a:spLocks/>
                        </p:cNvSpPr>
                        <p:nvPr/>
                      </p:nvSpPr>
                      <p:spPr bwMode="auto">
                        <a:xfrm rot="1530283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51" name="Freeform 181"/>
                      <p:cNvSpPr>
                        <a:spLocks/>
                      </p:cNvSpPr>
                      <p:nvPr/>
                    </p:nvSpPr>
                    <p:spPr bwMode="auto">
                      <a:xfrm rot="15935647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8" name="Freeform 182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0" name="Freeform 209"/>
            <p:cNvSpPr>
              <a:spLocks/>
            </p:cNvSpPr>
            <p:nvPr/>
          </p:nvSpPr>
          <p:spPr bwMode="auto">
            <a:xfrm rot="18377116" flipH="1">
              <a:off x="4013" y="2479"/>
              <a:ext cx="277" cy="275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21"/>
            <p:cNvSpPr>
              <a:spLocks/>
            </p:cNvSpPr>
            <p:nvPr/>
          </p:nvSpPr>
          <p:spPr bwMode="auto">
            <a:xfrm rot="20194498" flipH="1">
              <a:off x="4241" y="2569"/>
              <a:ext cx="240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40"/>
            <p:cNvSpPr>
              <a:spLocks/>
            </p:cNvSpPr>
            <p:nvPr/>
          </p:nvSpPr>
          <p:spPr bwMode="auto">
            <a:xfrm rot="6694498" flipH="1">
              <a:off x="4150" y="2342"/>
              <a:ext cx="240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1"/>
            <p:cNvSpPr>
              <a:spLocks/>
            </p:cNvSpPr>
            <p:nvPr/>
          </p:nvSpPr>
          <p:spPr bwMode="auto">
            <a:xfrm rot="18600595" flipH="1">
              <a:off x="4489" y="2502"/>
              <a:ext cx="288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2"/>
            <p:cNvSpPr>
              <a:spLocks/>
            </p:cNvSpPr>
            <p:nvPr/>
          </p:nvSpPr>
          <p:spPr bwMode="auto">
            <a:xfrm rot="18377116" flipH="1">
              <a:off x="4346" y="2418"/>
              <a:ext cx="240" cy="267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43"/>
            <p:cNvSpPr>
              <a:spLocks/>
            </p:cNvSpPr>
            <p:nvPr/>
          </p:nvSpPr>
          <p:spPr bwMode="auto">
            <a:xfrm rot="20194498" flipH="1">
              <a:off x="5012" y="2341"/>
              <a:ext cx="288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44"/>
            <p:cNvSpPr>
              <a:spLocks/>
            </p:cNvSpPr>
            <p:nvPr/>
          </p:nvSpPr>
          <p:spPr bwMode="auto">
            <a:xfrm rot="18377116" flipH="1">
              <a:off x="5162" y="2464"/>
              <a:ext cx="240" cy="267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45"/>
            <p:cNvSpPr>
              <a:spLocks/>
            </p:cNvSpPr>
            <p:nvPr/>
          </p:nvSpPr>
          <p:spPr bwMode="auto">
            <a:xfrm rot="7988996" flipH="1">
              <a:off x="4716" y="2502"/>
              <a:ext cx="288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46"/>
            <p:cNvSpPr>
              <a:spLocks/>
            </p:cNvSpPr>
            <p:nvPr/>
          </p:nvSpPr>
          <p:spPr bwMode="auto">
            <a:xfrm rot="6115219" flipH="1">
              <a:off x="4935" y="2554"/>
              <a:ext cx="240" cy="267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47"/>
            <p:cNvSpPr>
              <a:spLocks/>
            </p:cNvSpPr>
            <p:nvPr/>
          </p:nvSpPr>
          <p:spPr bwMode="auto">
            <a:xfrm rot="20194498" flipH="1">
              <a:off x="4377" y="2296"/>
              <a:ext cx="288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48"/>
            <p:cNvSpPr>
              <a:spLocks/>
            </p:cNvSpPr>
            <p:nvPr/>
          </p:nvSpPr>
          <p:spPr bwMode="auto">
            <a:xfrm rot="18377116" flipH="1">
              <a:off x="4618" y="2373"/>
              <a:ext cx="240" cy="267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49"/>
            <p:cNvSpPr>
              <a:spLocks/>
            </p:cNvSpPr>
            <p:nvPr/>
          </p:nvSpPr>
          <p:spPr bwMode="auto">
            <a:xfrm rot="17313731" flipH="1">
              <a:off x="4852" y="2411"/>
              <a:ext cx="288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50"/>
            <p:cNvSpPr>
              <a:spLocks/>
            </p:cNvSpPr>
            <p:nvPr/>
          </p:nvSpPr>
          <p:spPr bwMode="auto">
            <a:xfrm rot="15503775" flipH="1">
              <a:off x="4754" y="2282"/>
              <a:ext cx="240" cy="267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52"/>
            <p:cNvSpPr>
              <a:spLocks/>
            </p:cNvSpPr>
            <p:nvPr/>
          </p:nvSpPr>
          <p:spPr bwMode="auto">
            <a:xfrm rot="19296768" flipH="1">
              <a:off x="4513" y="2568"/>
              <a:ext cx="288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53"/>
            <p:cNvSpPr>
              <a:spLocks/>
            </p:cNvSpPr>
            <p:nvPr/>
          </p:nvSpPr>
          <p:spPr bwMode="auto">
            <a:xfrm rot="18377116" flipH="1">
              <a:off x="5253" y="3144"/>
              <a:ext cx="240" cy="267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54"/>
            <p:cNvSpPr>
              <a:spLocks/>
            </p:cNvSpPr>
            <p:nvPr/>
          </p:nvSpPr>
          <p:spPr bwMode="auto">
            <a:xfrm rot="20194498" flipH="1">
              <a:off x="5057" y="3248"/>
              <a:ext cx="288" cy="240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5"/>
            <p:cNvSpPr>
              <a:spLocks/>
            </p:cNvSpPr>
            <p:nvPr/>
          </p:nvSpPr>
          <p:spPr bwMode="auto">
            <a:xfrm rot="18377116" flipH="1">
              <a:off x="5298" y="3325"/>
              <a:ext cx="240" cy="267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" name="AutoShape 283"/>
          <p:cNvSpPr>
            <a:spLocks noChangeArrowheads="1"/>
          </p:cNvSpPr>
          <p:nvPr/>
        </p:nvSpPr>
        <p:spPr bwMode="auto">
          <a:xfrm>
            <a:off x="6011863" y="3068638"/>
            <a:ext cx="2881312" cy="914400"/>
          </a:xfrm>
          <a:prstGeom prst="roundRect">
            <a:avLst>
              <a:gd name="adj" fmla="val 16667"/>
            </a:avLst>
          </a:prstGeom>
          <a:solidFill>
            <a:srgbClr val="FFE1FB"/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7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/>
              </a:rPr>
              <a:t>2 : 3</a:t>
            </a:r>
          </a:p>
        </p:txBody>
      </p:sp>
      <p:grpSp>
        <p:nvGrpSpPr>
          <p:cNvPr id="156" name="Group 261"/>
          <p:cNvGrpSpPr>
            <a:grpSpLocks/>
          </p:cNvGrpSpPr>
          <p:nvPr/>
        </p:nvGrpSpPr>
        <p:grpSpPr bwMode="auto">
          <a:xfrm>
            <a:off x="4739900" y="4409947"/>
            <a:ext cx="1527175" cy="2284413"/>
            <a:chOff x="2013" y="954"/>
            <a:chExt cx="546" cy="786"/>
          </a:xfrm>
        </p:grpSpPr>
        <p:grpSp>
          <p:nvGrpSpPr>
            <p:cNvPr id="157" name="Group 262"/>
            <p:cNvGrpSpPr>
              <a:grpSpLocks/>
            </p:cNvGrpSpPr>
            <p:nvPr/>
          </p:nvGrpSpPr>
          <p:grpSpPr bwMode="auto">
            <a:xfrm>
              <a:off x="2057" y="954"/>
              <a:ext cx="479" cy="786"/>
              <a:chOff x="657" y="1298"/>
              <a:chExt cx="1951" cy="2722"/>
            </a:xfrm>
          </p:grpSpPr>
          <p:grpSp>
            <p:nvGrpSpPr>
              <p:cNvPr id="159" name="Group 263"/>
              <p:cNvGrpSpPr>
                <a:grpSpLocks/>
              </p:cNvGrpSpPr>
              <p:nvPr/>
            </p:nvGrpSpPr>
            <p:grpSpPr bwMode="auto">
              <a:xfrm>
                <a:off x="657" y="1298"/>
                <a:ext cx="1951" cy="2722"/>
                <a:chOff x="657" y="1298"/>
                <a:chExt cx="1951" cy="2722"/>
              </a:xfrm>
            </p:grpSpPr>
            <p:sp>
              <p:nvSpPr>
                <p:cNvPr id="162" name="Freeform 264" descr="Циновка"/>
                <p:cNvSpPr>
                  <a:spLocks/>
                </p:cNvSpPr>
                <p:nvPr/>
              </p:nvSpPr>
              <p:spPr bwMode="auto">
                <a:xfrm>
                  <a:off x="657" y="1752"/>
                  <a:ext cx="1951" cy="2268"/>
                </a:xfrm>
                <a:custGeom>
                  <a:avLst/>
                  <a:gdLst>
                    <a:gd name="T0" fmla="*/ 930 w 2162"/>
                    <a:gd name="T1" fmla="*/ 15 h 2699"/>
                    <a:gd name="T2" fmla="*/ 431 w 2162"/>
                    <a:gd name="T3" fmla="*/ 197 h 2699"/>
                    <a:gd name="T4" fmla="*/ 68 w 2162"/>
                    <a:gd name="T5" fmla="*/ 469 h 2699"/>
                    <a:gd name="T6" fmla="*/ 23 w 2162"/>
                    <a:gd name="T7" fmla="*/ 1467 h 2699"/>
                    <a:gd name="T8" fmla="*/ 113 w 2162"/>
                    <a:gd name="T9" fmla="*/ 2283 h 2699"/>
                    <a:gd name="T10" fmla="*/ 204 w 2162"/>
                    <a:gd name="T11" fmla="*/ 2601 h 2699"/>
                    <a:gd name="T12" fmla="*/ 476 w 2162"/>
                    <a:gd name="T13" fmla="*/ 2646 h 2699"/>
                    <a:gd name="T14" fmla="*/ 1066 w 2162"/>
                    <a:gd name="T15" fmla="*/ 2646 h 2699"/>
                    <a:gd name="T16" fmla="*/ 1610 w 2162"/>
                    <a:gd name="T17" fmla="*/ 2691 h 2699"/>
                    <a:gd name="T18" fmla="*/ 1973 w 2162"/>
                    <a:gd name="T19" fmla="*/ 2646 h 2699"/>
                    <a:gd name="T20" fmla="*/ 2064 w 2162"/>
                    <a:gd name="T21" fmla="*/ 2374 h 2699"/>
                    <a:gd name="T22" fmla="*/ 2109 w 2162"/>
                    <a:gd name="T23" fmla="*/ 1739 h 2699"/>
                    <a:gd name="T24" fmla="*/ 2155 w 2162"/>
                    <a:gd name="T25" fmla="*/ 1557 h 2699"/>
                    <a:gd name="T26" fmla="*/ 2109 w 2162"/>
                    <a:gd name="T27" fmla="*/ 1194 h 2699"/>
                    <a:gd name="T28" fmla="*/ 2109 w 2162"/>
                    <a:gd name="T29" fmla="*/ 741 h 2699"/>
                    <a:gd name="T30" fmla="*/ 2109 w 2162"/>
                    <a:gd name="T31" fmla="*/ 333 h 2699"/>
                    <a:gd name="T32" fmla="*/ 1792 w 2162"/>
                    <a:gd name="T33" fmla="*/ 106 h 2699"/>
                    <a:gd name="T34" fmla="*/ 930 w 2162"/>
                    <a:gd name="T35" fmla="*/ 15 h 2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2" h="2699">
                      <a:moveTo>
                        <a:pt x="930" y="15"/>
                      </a:moveTo>
                      <a:cubicBezTo>
                        <a:pt x="703" y="30"/>
                        <a:pt x="575" y="121"/>
                        <a:pt x="431" y="197"/>
                      </a:cubicBezTo>
                      <a:cubicBezTo>
                        <a:pt x="287" y="273"/>
                        <a:pt x="136" y="257"/>
                        <a:pt x="68" y="469"/>
                      </a:cubicBezTo>
                      <a:cubicBezTo>
                        <a:pt x="0" y="681"/>
                        <a:pt x="16" y="1165"/>
                        <a:pt x="23" y="1467"/>
                      </a:cubicBezTo>
                      <a:cubicBezTo>
                        <a:pt x="30" y="1769"/>
                        <a:pt x="83" y="2094"/>
                        <a:pt x="113" y="2283"/>
                      </a:cubicBezTo>
                      <a:cubicBezTo>
                        <a:pt x="143" y="2472"/>
                        <a:pt x="144" y="2541"/>
                        <a:pt x="204" y="2601"/>
                      </a:cubicBezTo>
                      <a:cubicBezTo>
                        <a:pt x="264" y="2661"/>
                        <a:pt x="332" y="2639"/>
                        <a:pt x="476" y="2646"/>
                      </a:cubicBezTo>
                      <a:cubicBezTo>
                        <a:pt x="620" y="2653"/>
                        <a:pt x="877" y="2639"/>
                        <a:pt x="1066" y="2646"/>
                      </a:cubicBezTo>
                      <a:cubicBezTo>
                        <a:pt x="1255" y="2653"/>
                        <a:pt x="1459" y="2691"/>
                        <a:pt x="1610" y="2691"/>
                      </a:cubicBezTo>
                      <a:cubicBezTo>
                        <a:pt x="1761" y="2691"/>
                        <a:pt x="1897" y="2699"/>
                        <a:pt x="1973" y="2646"/>
                      </a:cubicBezTo>
                      <a:cubicBezTo>
                        <a:pt x="2049" y="2593"/>
                        <a:pt x="2041" y="2525"/>
                        <a:pt x="2064" y="2374"/>
                      </a:cubicBezTo>
                      <a:cubicBezTo>
                        <a:pt x="2087" y="2223"/>
                        <a:pt x="2094" y="1875"/>
                        <a:pt x="2109" y="1739"/>
                      </a:cubicBezTo>
                      <a:cubicBezTo>
                        <a:pt x="2124" y="1603"/>
                        <a:pt x="2155" y="1648"/>
                        <a:pt x="2155" y="1557"/>
                      </a:cubicBezTo>
                      <a:cubicBezTo>
                        <a:pt x="2155" y="1466"/>
                        <a:pt x="2117" y="1330"/>
                        <a:pt x="2109" y="1194"/>
                      </a:cubicBezTo>
                      <a:cubicBezTo>
                        <a:pt x="2101" y="1058"/>
                        <a:pt x="2109" y="884"/>
                        <a:pt x="2109" y="741"/>
                      </a:cubicBezTo>
                      <a:cubicBezTo>
                        <a:pt x="2109" y="598"/>
                        <a:pt x="2162" y="439"/>
                        <a:pt x="2109" y="333"/>
                      </a:cubicBezTo>
                      <a:cubicBezTo>
                        <a:pt x="2056" y="227"/>
                        <a:pt x="1988" y="159"/>
                        <a:pt x="1792" y="106"/>
                      </a:cubicBezTo>
                      <a:cubicBezTo>
                        <a:pt x="1596" y="53"/>
                        <a:pt x="1157" y="0"/>
                        <a:pt x="930" y="15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" name="Freeform 265" descr="Циновка"/>
                <p:cNvSpPr>
                  <a:spLocks/>
                </p:cNvSpPr>
                <p:nvPr/>
              </p:nvSpPr>
              <p:spPr bwMode="auto">
                <a:xfrm>
                  <a:off x="1111" y="1298"/>
                  <a:ext cx="590" cy="499"/>
                </a:xfrm>
                <a:custGeom>
                  <a:avLst/>
                  <a:gdLst>
                    <a:gd name="T0" fmla="*/ 318 w 590"/>
                    <a:gd name="T1" fmla="*/ 499 h 499"/>
                    <a:gd name="T2" fmla="*/ 0 w 590"/>
                    <a:gd name="T3" fmla="*/ 272 h 499"/>
                    <a:gd name="T4" fmla="*/ 45 w 590"/>
                    <a:gd name="T5" fmla="*/ 227 h 499"/>
                    <a:gd name="T6" fmla="*/ 136 w 590"/>
                    <a:gd name="T7" fmla="*/ 227 h 499"/>
                    <a:gd name="T8" fmla="*/ 136 w 590"/>
                    <a:gd name="T9" fmla="*/ 136 h 499"/>
                    <a:gd name="T10" fmla="*/ 227 w 590"/>
                    <a:gd name="T11" fmla="*/ 182 h 499"/>
                    <a:gd name="T12" fmla="*/ 91 w 590"/>
                    <a:gd name="T13" fmla="*/ 91 h 499"/>
                    <a:gd name="T14" fmla="*/ 136 w 590"/>
                    <a:gd name="T15" fmla="*/ 46 h 499"/>
                    <a:gd name="T16" fmla="*/ 181 w 590"/>
                    <a:gd name="T17" fmla="*/ 91 h 499"/>
                    <a:gd name="T18" fmla="*/ 181 w 590"/>
                    <a:gd name="T19" fmla="*/ 182 h 499"/>
                    <a:gd name="T20" fmla="*/ 181 w 590"/>
                    <a:gd name="T21" fmla="*/ 91 h 499"/>
                    <a:gd name="T22" fmla="*/ 227 w 590"/>
                    <a:gd name="T23" fmla="*/ 0 h 499"/>
                    <a:gd name="T24" fmla="*/ 272 w 590"/>
                    <a:gd name="T25" fmla="*/ 46 h 499"/>
                    <a:gd name="T26" fmla="*/ 227 w 590"/>
                    <a:gd name="T27" fmla="*/ 136 h 499"/>
                    <a:gd name="T28" fmla="*/ 318 w 590"/>
                    <a:gd name="T29" fmla="*/ 136 h 499"/>
                    <a:gd name="T30" fmla="*/ 318 w 590"/>
                    <a:gd name="T31" fmla="*/ 227 h 499"/>
                    <a:gd name="T32" fmla="*/ 408 w 590"/>
                    <a:gd name="T33" fmla="*/ 0 h 499"/>
                    <a:gd name="T34" fmla="*/ 408 w 590"/>
                    <a:gd name="T35" fmla="*/ 136 h 499"/>
                    <a:gd name="T36" fmla="*/ 499 w 590"/>
                    <a:gd name="T37" fmla="*/ 182 h 499"/>
                    <a:gd name="T38" fmla="*/ 454 w 590"/>
                    <a:gd name="T39" fmla="*/ 272 h 499"/>
                    <a:gd name="T40" fmla="*/ 590 w 590"/>
                    <a:gd name="T41" fmla="*/ 363 h 499"/>
                    <a:gd name="T42" fmla="*/ 590 w 590"/>
                    <a:gd name="T43" fmla="*/ 499 h 499"/>
                    <a:gd name="T44" fmla="*/ 318 w 590"/>
                    <a:gd name="T45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90" h="499">
                      <a:moveTo>
                        <a:pt x="318" y="499"/>
                      </a:moveTo>
                      <a:lnTo>
                        <a:pt x="0" y="272"/>
                      </a:lnTo>
                      <a:lnTo>
                        <a:pt x="45" y="227"/>
                      </a:lnTo>
                      <a:lnTo>
                        <a:pt x="136" y="227"/>
                      </a:lnTo>
                      <a:lnTo>
                        <a:pt x="136" y="136"/>
                      </a:lnTo>
                      <a:lnTo>
                        <a:pt x="227" y="182"/>
                      </a:lnTo>
                      <a:lnTo>
                        <a:pt x="91" y="91"/>
                      </a:lnTo>
                      <a:lnTo>
                        <a:pt x="136" y="46"/>
                      </a:lnTo>
                      <a:lnTo>
                        <a:pt x="181" y="91"/>
                      </a:lnTo>
                      <a:lnTo>
                        <a:pt x="181" y="182"/>
                      </a:lnTo>
                      <a:lnTo>
                        <a:pt x="181" y="91"/>
                      </a:lnTo>
                      <a:lnTo>
                        <a:pt x="227" y="0"/>
                      </a:lnTo>
                      <a:lnTo>
                        <a:pt x="272" y="46"/>
                      </a:lnTo>
                      <a:lnTo>
                        <a:pt x="227" y="136"/>
                      </a:lnTo>
                      <a:lnTo>
                        <a:pt x="318" y="136"/>
                      </a:lnTo>
                      <a:lnTo>
                        <a:pt x="318" y="227"/>
                      </a:lnTo>
                      <a:lnTo>
                        <a:pt x="408" y="0"/>
                      </a:lnTo>
                      <a:lnTo>
                        <a:pt x="408" y="136"/>
                      </a:lnTo>
                      <a:lnTo>
                        <a:pt x="499" y="182"/>
                      </a:lnTo>
                      <a:lnTo>
                        <a:pt x="454" y="272"/>
                      </a:lnTo>
                      <a:lnTo>
                        <a:pt x="590" y="363"/>
                      </a:lnTo>
                      <a:lnTo>
                        <a:pt x="590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0" name="Freeform 266"/>
              <p:cNvSpPr>
                <a:spLocks/>
              </p:cNvSpPr>
              <p:nvPr/>
            </p:nvSpPr>
            <p:spPr bwMode="auto">
              <a:xfrm>
                <a:off x="1383" y="1767"/>
                <a:ext cx="499" cy="1028"/>
              </a:xfrm>
              <a:custGeom>
                <a:avLst/>
                <a:gdLst>
                  <a:gd name="T0" fmla="*/ 46 w 499"/>
                  <a:gd name="T1" fmla="*/ 30 h 1028"/>
                  <a:gd name="T2" fmla="*/ 318 w 499"/>
                  <a:gd name="T3" fmla="*/ 30 h 1028"/>
                  <a:gd name="T4" fmla="*/ 0 w 499"/>
                  <a:gd name="T5" fmla="*/ 30 h 1028"/>
                  <a:gd name="T6" fmla="*/ 318 w 499"/>
                  <a:gd name="T7" fmla="*/ 30 h 1028"/>
                  <a:gd name="T8" fmla="*/ 408 w 499"/>
                  <a:gd name="T9" fmla="*/ 212 h 1028"/>
                  <a:gd name="T10" fmla="*/ 318 w 499"/>
                  <a:gd name="T11" fmla="*/ 348 h 1028"/>
                  <a:gd name="T12" fmla="*/ 318 w 499"/>
                  <a:gd name="T13" fmla="*/ 620 h 1028"/>
                  <a:gd name="T14" fmla="*/ 499 w 499"/>
                  <a:gd name="T15" fmla="*/ 937 h 1028"/>
                  <a:gd name="T16" fmla="*/ 318 w 499"/>
                  <a:gd name="T17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9" h="1028">
                    <a:moveTo>
                      <a:pt x="46" y="30"/>
                    </a:moveTo>
                    <a:cubicBezTo>
                      <a:pt x="186" y="30"/>
                      <a:pt x="326" y="30"/>
                      <a:pt x="318" y="30"/>
                    </a:cubicBezTo>
                    <a:cubicBezTo>
                      <a:pt x="310" y="30"/>
                      <a:pt x="0" y="30"/>
                      <a:pt x="0" y="30"/>
                    </a:cubicBezTo>
                    <a:cubicBezTo>
                      <a:pt x="0" y="30"/>
                      <a:pt x="250" y="0"/>
                      <a:pt x="318" y="30"/>
                    </a:cubicBezTo>
                    <a:cubicBezTo>
                      <a:pt x="386" y="60"/>
                      <a:pt x="408" y="159"/>
                      <a:pt x="408" y="212"/>
                    </a:cubicBezTo>
                    <a:cubicBezTo>
                      <a:pt x="408" y="265"/>
                      <a:pt x="333" y="280"/>
                      <a:pt x="318" y="348"/>
                    </a:cubicBezTo>
                    <a:cubicBezTo>
                      <a:pt x="303" y="416"/>
                      <a:pt x="288" y="522"/>
                      <a:pt x="318" y="620"/>
                    </a:cubicBezTo>
                    <a:cubicBezTo>
                      <a:pt x="348" y="718"/>
                      <a:pt x="499" y="869"/>
                      <a:pt x="499" y="937"/>
                    </a:cubicBezTo>
                    <a:cubicBezTo>
                      <a:pt x="499" y="1005"/>
                      <a:pt x="348" y="1013"/>
                      <a:pt x="318" y="102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67"/>
              <p:cNvSpPr>
                <a:spLocks/>
              </p:cNvSpPr>
              <p:nvPr/>
            </p:nvSpPr>
            <p:spPr bwMode="auto">
              <a:xfrm>
                <a:off x="1360" y="1759"/>
                <a:ext cx="318" cy="356"/>
              </a:xfrm>
              <a:custGeom>
                <a:avLst/>
                <a:gdLst>
                  <a:gd name="T0" fmla="*/ 295 w 318"/>
                  <a:gd name="T1" fmla="*/ 38 h 356"/>
                  <a:gd name="T2" fmla="*/ 114 w 318"/>
                  <a:gd name="T3" fmla="*/ 129 h 356"/>
                  <a:gd name="T4" fmla="*/ 23 w 318"/>
                  <a:gd name="T5" fmla="*/ 265 h 356"/>
                  <a:gd name="T6" fmla="*/ 23 w 318"/>
                  <a:gd name="T7" fmla="*/ 356 h 356"/>
                  <a:gd name="T8" fmla="*/ 159 w 318"/>
                  <a:gd name="T9" fmla="*/ 265 h 356"/>
                  <a:gd name="T10" fmla="*/ 250 w 318"/>
                  <a:gd name="T11" fmla="*/ 38 h 356"/>
                  <a:gd name="T12" fmla="*/ 295 w 318"/>
                  <a:gd name="T13" fmla="*/ 3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356">
                    <a:moveTo>
                      <a:pt x="295" y="38"/>
                    </a:moveTo>
                    <a:cubicBezTo>
                      <a:pt x="272" y="53"/>
                      <a:pt x="159" y="91"/>
                      <a:pt x="114" y="129"/>
                    </a:cubicBezTo>
                    <a:cubicBezTo>
                      <a:pt x="69" y="167"/>
                      <a:pt x="38" y="227"/>
                      <a:pt x="23" y="265"/>
                    </a:cubicBezTo>
                    <a:cubicBezTo>
                      <a:pt x="8" y="303"/>
                      <a:pt x="0" y="356"/>
                      <a:pt x="23" y="356"/>
                    </a:cubicBezTo>
                    <a:cubicBezTo>
                      <a:pt x="46" y="356"/>
                      <a:pt x="121" y="318"/>
                      <a:pt x="159" y="265"/>
                    </a:cubicBezTo>
                    <a:cubicBezTo>
                      <a:pt x="197" y="212"/>
                      <a:pt x="227" y="76"/>
                      <a:pt x="250" y="38"/>
                    </a:cubicBezTo>
                    <a:cubicBezTo>
                      <a:pt x="273" y="0"/>
                      <a:pt x="318" y="23"/>
                      <a:pt x="295" y="38"/>
                    </a:cubicBez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8" name="Text Box 268"/>
            <p:cNvSpPr txBox="1">
              <a:spLocks noChangeArrowheads="1"/>
            </p:cNvSpPr>
            <p:nvPr/>
          </p:nvSpPr>
          <p:spPr bwMode="auto">
            <a:xfrm>
              <a:off x="2013" y="1307"/>
              <a:ext cx="54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 b="1">
                  <a:cs typeface="Arial" charset="0"/>
                </a:rPr>
                <a:t> САХАР</a:t>
              </a:r>
            </a:p>
          </p:txBody>
        </p:sp>
      </p:grpSp>
      <p:grpSp>
        <p:nvGrpSpPr>
          <p:cNvPr id="164" name="Group 257"/>
          <p:cNvGrpSpPr>
            <a:grpSpLocks/>
          </p:cNvGrpSpPr>
          <p:nvPr/>
        </p:nvGrpSpPr>
        <p:grpSpPr bwMode="auto">
          <a:xfrm>
            <a:off x="1802654" y="5092626"/>
            <a:ext cx="931862" cy="1325563"/>
            <a:chOff x="4656" y="2256"/>
            <a:chExt cx="587" cy="835"/>
          </a:xfrm>
        </p:grpSpPr>
        <p:sp>
          <p:nvSpPr>
            <p:cNvPr id="165" name="Freeform 258"/>
            <p:cNvSpPr>
              <a:spLocks/>
            </p:cNvSpPr>
            <p:nvPr/>
          </p:nvSpPr>
          <p:spPr bwMode="auto">
            <a:xfrm>
              <a:off x="4704" y="2283"/>
              <a:ext cx="522" cy="808"/>
            </a:xfrm>
            <a:custGeom>
              <a:avLst/>
              <a:gdLst>
                <a:gd name="T0" fmla="*/ 272 w 522"/>
                <a:gd name="T1" fmla="*/ 804 h 808"/>
                <a:gd name="T2" fmla="*/ 98 w 522"/>
                <a:gd name="T3" fmla="*/ 798 h 808"/>
                <a:gd name="T4" fmla="*/ 20 w 522"/>
                <a:gd name="T5" fmla="*/ 744 h 808"/>
                <a:gd name="T6" fmla="*/ 2 w 522"/>
                <a:gd name="T7" fmla="*/ 576 h 808"/>
                <a:gd name="T8" fmla="*/ 20 w 522"/>
                <a:gd name="T9" fmla="*/ 270 h 808"/>
                <a:gd name="T10" fmla="*/ 122 w 522"/>
                <a:gd name="T11" fmla="*/ 204 h 808"/>
                <a:gd name="T12" fmla="*/ 164 w 522"/>
                <a:gd name="T13" fmla="*/ 162 h 808"/>
                <a:gd name="T14" fmla="*/ 104 w 522"/>
                <a:gd name="T15" fmla="*/ 108 h 808"/>
                <a:gd name="T16" fmla="*/ 80 w 522"/>
                <a:gd name="T17" fmla="*/ 48 h 808"/>
                <a:gd name="T18" fmla="*/ 158 w 522"/>
                <a:gd name="T19" fmla="*/ 6 h 808"/>
                <a:gd name="T20" fmla="*/ 315 w 522"/>
                <a:gd name="T21" fmla="*/ 12 h 808"/>
                <a:gd name="T22" fmla="*/ 422 w 522"/>
                <a:gd name="T23" fmla="*/ 42 h 808"/>
                <a:gd name="T24" fmla="*/ 422 w 522"/>
                <a:gd name="T25" fmla="*/ 90 h 808"/>
                <a:gd name="T26" fmla="*/ 356 w 522"/>
                <a:gd name="T27" fmla="*/ 162 h 808"/>
                <a:gd name="T28" fmla="*/ 392 w 522"/>
                <a:gd name="T29" fmla="*/ 204 h 808"/>
                <a:gd name="T30" fmla="*/ 494 w 522"/>
                <a:gd name="T31" fmla="*/ 240 h 808"/>
                <a:gd name="T32" fmla="*/ 518 w 522"/>
                <a:gd name="T33" fmla="*/ 432 h 808"/>
                <a:gd name="T34" fmla="*/ 519 w 522"/>
                <a:gd name="T35" fmla="*/ 564 h 808"/>
                <a:gd name="T36" fmla="*/ 502 w 522"/>
                <a:gd name="T37" fmla="*/ 750 h 808"/>
                <a:gd name="T38" fmla="*/ 434 w 522"/>
                <a:gd name="T39" fmla="*/ 798 h 808"/>
                <a:gd name="T40" fmla="*/ 284 w 522"/>
                <a:gd name="T41" fmla="*/ 8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Oval 259"/>
            <p:cNvSpPr>
              <a:spLocks noChangeArrowheads="1"/>
            </p:cNvSpPr>
            <p:nvPr/>
          </p:nvSpPr>
          <p:spPr bwMode="auto">
            <a:xfrm>
              <a:off x="4793" y="2256"/>
              <a:ext cx="336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Text Box 260"/>
            <p:cNvSpPr txBox="1">
              <a:spLocks noChangeArrowheads="1"/>
            </p:cNvSpPr>
            <p:nvPr/>
          </p:nvSpPr>
          <p:spPr bwMode="auto">
            <a:xfrm>
              <a:off x="4656" y="2544"/>
              <a:ext cx="5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  <a:r>
                <a:rPr lang="ru-RU" alt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кг</a:t>
              </a:r>
            </a:p>
          </p:txBody>
        </p:sp>
      </p:grpSp>
      <p:grpSp>
        <p:nvGrpSpPr>
          <p:cNvPr id="168" name="Group 261"/>
          <p:cNvGrpSpPr>
            <a:grpSpLocks/>
          </p:cNvGrpSpPr>
          <p:nvPr/>
        </p:nvGrpSpPr>
        <p:grpSpPr bwMode="auto">
          <a:xfrm>
            <a:off x="6117823" y="4533054"/>
            <a:ext cx="1527175" cy="2284413"/>
            <a:chOff x="2013" y="954"/>
            <a:chExt cx="546" cy="786"/>
          </a:xfrm>
        </p:grpSpPr>
        <p:grpSp>
          <p:nvGrpSpPr>
            <p:cNvPr id="169" name="Group 262"/>
            <p:cNvGrpSpPr>
              <a:grpSpLocks/>
            </p:cNvGrpSpPr>
            <p:nvPr/>
          </p:nvGrpSpPr>
          <p:grpSpPr bwMode="auto">
            <a:xfrm>
              <a:off x="2057" y="954"/>
              <a:ext cx="479" cy="786"/>
              <a:chOff x="657" y="1298"/>
              <a:chExt cx="1951" cy="2722"/>
            </a:xfrm>
          </p:grpSpPr>
          <p:grpSp>
            <p:nvGrpSpPr>
              <p:cNvPr id="171" name="Group 263"/>
              <p:cNvGrpSpPr>
                <a:grpSpLocks/>
              </p:cNvGrpSpPr>
              <p:nvPr/>
            </p:nvGrpSpPr>
            <p:grpSpPr bwMode="auto">
              <a:xfrm>
                <a:off x="657" y="1298"/>
                <a:ext cx="1951" cy="2722"/>
                <a:chOff x="657" y="1298"/>
                <a:chExt cx="1951" cy="2722"/>
              </a:xfrm>
            </p:grpSpPr>
            <p:sp>
              <p:nvSpPr>
                <p:cNvPr id="174" name="Freeform 264" descr="Циновка"/>
                <p:cNvSpPr>
                  <a:spLocks/>
                </p:cNvSpPr>
                <p:nvPr/>
              </p:nvSpPr>
              <p:spPr bwMode="auto">
                <a:xfrm>
                  <a:off x="657" y="1752"/>
                  <a:ext cx="1951" cy="2268"/>
                </a:xfrm>
                <a:custGeom>
                  <a:avLst/>
                  <a:gdLst>
                    <a:gd name="T0" fmla="*/ 930 w 2162"/>
                    <a:gd name="T1" fmla="*/ 15 h 2699"/>
                    <a:gd name="T2" fmla="*/ 431 w 2162"/>
                    <a:gd name="T3" fmla="*/ 197 h 2699"/>
                    <a:gd name="T4" fmla="*/ 68 w 2162"/>
                    <a:gd name="T5" fmla="*/ 469 h 2699"/>
                    <a:gd name="T6" fmla="*/ 23 w 2162"/>
                    <a:gd name="T7" fmla="*/ 1467 h 2699"/>
                    <a:gd name="T8" fmla="*/ 113 w 2162"/>
                    <a:gd name="T9" fmla="*/ 2283 h 2699"/>
                    <a:gd name="T10" fmla="*/ 204 w 2162"/>
                    <a:gd name="T11" fmla="*/ 2601 h 2699"/>
                    <a:gd name="T12" fmla="*/ 476 w 2162"/>
                    <a:gd name="T13" fmla="*/ 2646 h 2699"/>
                    <a:gd name="T14" fmla="*/ 1066 w 2162"/>
                    <a:gd name="T15" fmla="*/ 2646 h 2699"/>
                    <a:gd name="T16" fmla="*/ 1610 w 2162"/>
                    <a:gd name="T17" fmla="*/ 2691 h 2699"/>
                    <a:gd name="T18" fmla="*/ 1973 w 2162"/>
                    <a:gd name="T19" fmla="*/ 2646 h 2699"/>
                    <a:gd name="T20" fmla="*/ 2064 w 2162"/>
                    <a:gd name="T21" fmla="*/ 2374 h 2699"/>
                    <a:gd name="T22" fmla="*/ 2109 w 2162"/>
                    <a:gd name="T23" fmla="*/ 1739 h 2699"/>
                    <a:gd name="T24" fmla="*/ 2155 w 2162"/>
                    <a:gd name="T25" fmla="*/ 1557 h 2699"/>
                    <a:gd name="T26" fmla="*/ 2109 w 2162"/>
                    <a:gd name="T27" fmla="*/ 1194 h 2699"/>
                    <a:gd name="T28" fmla="*/ 2109 w 2162"/>
                    <a:gd name="T29" fmla="*/ 741 h 2699"/>
                    <a:gd name="T30" fmla="*/ 2109 w 2162"/>
                    <a:gd name="T31" fmla="*/ 333 h 2699"/>
                    <a:gd name="T32" fmla="*/ 1792 w 2162"/>
                    <a:gd name="T33" fmla="*/ 106 h 2699"/>
                    <a:gd name="T34" fmla="*/ 930 w 2162"/>
                    <a:gd name="T35" fmla="*/ 15 h 2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2" h="2699">
                      <a:moveTo>
                        <a:pt x="930" y="15"/>
                      </a:moveTo>
                      <a:cubicBezTo>
                        <a:pt x="703" y="30"/>
                        <a:pt x="575" y="121"/>
                        <a:pt x="431" y="197"/>
                      </a:cubicBezTo>
                      <a:cubicBezTo>
                        <a:pt x="287" y="273"/>
                        <a:pt x="136" y="257"/>
                        <a:pt x="68" y="469"/>
                      </a:cubicBezTo>
                      <a:cubicBezTo>
                        <a:pt x="0" y="681"/>
                        <a:pt x="16" y="1165"/>
                        <a:pt x="23" y="1467"/>
                      </a:cubicBezTo>
                      <a:cubicBezTo>
                        <a:pt x="30" y="1769"/>
                        <a:pt x="83" y="2094"/>
                        <a:pt x="113" y="2283"/>
                      </a:cubicBezTo>
                      <a:cubicBezTo>
                        <a:pt x="143" y="2472"/>
                        <a:pt x="144" y="2541"/>
                        <a:pt x="204" y="2601"/>
                      </a:cubicBezTo>
                      <a:cubicBezTo>
                        <a:pt x="264" y="2661"/>
                        <a:pt x="332" y="2639"/>
                        <a:pt x="476" y="2646"/>
                      </a:cubicBezTo>
                      <a:cubicBezTo>
                        <a:pt x="620" y="2653"/>
                        <a:pt x="877" y="2639"/>
                        <a:pt x="1066" y="2646"/>
                      </a:cubicBezTo>
                      <a:cubicBezTo>
                        <a:pt x="1255" y="2653"/>
                        <a:pt x="1459" y="2691"/>
                        <a:pt x="1610" y="2691"/>
                      </a:cubicBezTo>
                      <a:cubicBezTo>
                        <a:pt x="1761" y="2691"/>
                        <a:pt x="1897" y="2699"/>
                        <a:pt x="1973" y="2646"/>
                      </a:cubicBezTo>
                      <a:cubicBezTo>
                        <a:pt x="2049" y="2593"/>
                        <a:pt x="2041" y="2525"/>
                        <a:pt x="2064" y="2374"/>
                      </a:cubicBezTo>
                      <a:cubicBezTo>
                        <a:pt x="2087" y="2223"/>
                        <a:pt x="2094" y="1875"/>
                        <a:pt x="2109" y="1739"/>
                      </a:cubicBezTo>
                      <a:cubicBezTo>
                        <a:pt x="2124" y="1603"/>
                        <a:pt x="2155" y="1648"/>
                        <a:pt x="2155" y="1557"/>
                      </a:cubicBezTo>
                      <a:cubicBezTo>
                        <a:pt x="2155" y="1466"/>
                        <a:pt x="2117" y="1330"/>
                        <a:pt x="2109" y="1194"/>
                      </a:cubicBezTo>
                      <a:cubicBezTo>
                        <a:pt x="2101" y="1058"/>
                        <a:pt x="2109" y="884"/>
                        <a:pt x="2109" y="741"/>
                      </a:cubicBezTo>
                      <a:cubicBezTo>
                        <a:pt x="2109" y="598"/>
                        <a:pt x="2162" y="439"/>
                        <a:pt x="2109" y="333"/>
                      </a:cubicBezTo>
                      <a:cubicBezTo>
                        <a:pt x="2056" y="227"/>
                        <a:pt x="1988" y="159"/>
                        <a:pt x="1792" y="106"/>
                      </a:cubicBezTo>
                      <a:cubicBezTo>
                        <a:pt x="1596" y="53"/>
                        <a:pt x="1157" y="0"/>
                        <a:pt x="930" y="15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265" descr="Циновка"/>
                <p:cNvSpPr>
                  <a:spLocks/>
                </p:cNvSpPr>
                <p:nvPr/>
              </p:nvSpPr>
              <p:spPr bwMode="auto">
                <a:xfrm>
                  <a:off x="1111" y="1298"/>
                  <a:ext cx="590" cy="499"/>
                </a:xfrm>
                <a:custGeom>
                  <a:avLst/>
                  <a:gdLst>
                    <a:gd name="T0" fmla="*/ 318 w 590"/>
                    <a:gd name="T1" fmla="*/ 499 h 499"/>
                    <a:gd name="T2" fmla="*/ 0 w 590"/>
                    <a:gd name="T3" fmla="*/ 272 h 499"/>
                    <a:gd name="T4" fmla="*/ 45 w 590"/>
                    <a:gd name="T5" fmla="*/ 227 h 499"/>
                    <a:gd name="T6" fmla="*/ 136 w 590"/>
                    <a:gd name="T7" fmla="*/ 227 h 499"/>
                    <a:gd name="T8" fmla="*/ 136 w 590"/>
                    <a:gd name="T9" fmla="*/ 136 h 499"/>
                    <a:gd name="T10" fmla="*/ 227 w 590"/>
                    <a:gd name="T11" fmla="*/ 182 h 499"/>
                    <a:gd name="T12" fmla="*/ 91 w 590"/>
                    <a:gd name="T13" fmla="*/ 91 h 499"/>
                    <a:gd name="T14" fmla="*/ 136 w 590"/>
                    <a:gd name="T15" fmla="*/ 46 h 499"/>
                    <a:gd name="T16" fmla="*/ 181 w 590"/>
                    <a:gd name="T17" fmla="*/ 91 h 499"/>
                    <a:gd name="T18" fmla="*/ 181 w 590"/>
                    <a:gd name="T19" fmla="*/ 182 h 499"/>
                    <a:gd name="T20" fmla="*/ 181 w 590"/>
                    <a:gd name="T21" fmla="*/ 91 h 499"/>
                    <a:gd name="T22" fmla="*/ 227 w 590"/>
                    <a:gd name="T23" fmla="*/ 0 h 499"/>
                    <a:gd name="T24" fmla="*/ 272 w 590"/>
                    <a:gd name="T25" fmla="*/ 46 h 499"/>
                    <a:gd name="T26" fmla="*/ 227 w 590"/>
                    <a:gd name="T27" fmla="*/ 136 h 499"/>
                    <a:gd name="T28" fmla="*/ 318 w 590"/>
                    <a:gd name="T29" fmla="*/ 136 h 499"/>
                    <a:gd name="T30" fmla="*/ 318 w 590"/>
                    <a:gd name="T31" fmla="*/ 227 h 499"/>
                    <a:gd name="T32" fmla="*/ 408 w 590"/>
                    <a:gd name="T33" fmla="*/ 0 h 499"/>
                    <a:gd name="T34" fmla="*/ 408 w 590"/>
                    <a:gd name="T35" fmla="*/ 136 h 499"/>
                    <a:gd name="T36" fmla="*/ 499 w 590"/>
                    <a:gd name="T37" fmla="*/ 182 h 499"/>
                    <a:gd name="T38" fmla="*/ 454 w 590"/>
                    <a:gd name="T39" fmla="*/ 272 h 499"/>
                    <a:gd name="T40" fmla="*/ 590 w 590"/>
                    <a:gd name="T41" fmla="*/ 363 h 499"/>
                    <a:gd name="T42" fmla="*/ 590 w 590"/>
                    <a:gd name="T43" fmla="*/ 499 h 499"/>
                    <a:gd name="T44" fmla="*/ 318 w 590"/>
                    <a:gd name="T45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90" h="499">
                      <a:moveTo>
                        <a:pt x="318" y="499"/>
                      </a:moveTo>
                      <a:lnTo>
                        <a:pt x="0" y="272"/>
                      </a:lnTo>
                      <a:lnTo>
                        <a:pt x="45" y="227"/>
                      </a:lnTo>
                      <a:lnTo>
                        <a:pt x="136" y="227"/>
                      </a:lnTo>
                      <a:lnTo>
                        <a:pt x="136" y="136"/>
                      </a:lnTo>
                      <a:lnTo>
                        <a:pt x="227" y="182"/>
                      </a:lnTo>
                      <a:lnTo>
                        <a:pt x="91" y="91"/>
                      </a:lnTo>
                      <a:lnTo>
                        <a:pt x="136" y="46"/>
                      </a:lnTo>
                      <a:lnTo>
                        <a:pt x="181" y="91"/>
                      </a:lnTo>
                      <a:lnTo>
                        <a:pt x="181" y="182"/>
                      </a:lnTo>
                      <a:lnTo>
                        <a:pt x="181" y="91"/>
                      </a:lnTo>
                      <a:lnTo>
                        <a:pt x="227" y="0"/>
                      </a:lnTo>
                      <a:lnTo>
                        <a:pt x="272" y="46"/>
                      </a:lnTo>
                      <a:lnTo>
                        <a:pt x="227" y="136"/>
                      </a:lnTo>
                      <a:lnTo>
                        <a:pt x="318" y="136"/>
                      </a:lnTo>
                      <a:lnTo>
                        <a:pt x="318" y="227"/>
                      </a:lnTo>
                      <a:lnTo>
                        <a:pt x="408" y="0"/>
                      </a:lnTo>
                      <a:lnTo>
                        <a:pt x="408" y="136"/>
                      </a:lnTo>
                      <a:lnTo>
                        <a:pt x="499" y="182"/>
                      </a:lnTo>
                      <a:lnTo>
                        <a:pt x="454" y="272"/>
                      </a:lnTo>
                      <a:lnTo>
                        <a:pt x="590" y="363"/>
                      </a:lnTo>
                      <a:lnTo>
                        <a:pt x="590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2" name="Freeform 266"/>
              <p:cNvSpPr>
                <a:spLocks/>
              </p:cNvSpPr>
              <p:nvPr/>
            </p:nvSpPr>
            <p:spPr bwMode="auto">
              <a:xfrm>
                <a:off x="1383" y="1767"/>
                <a:ext cx="499" cy="1028"/>
              </a:xfrm>
              <a:custGeom>
                <a:avLst/>
                <a:gdLst>
                  <a:gd name="T0" fmla="*/ 46 w 499"/>
                  <a:gd name="T1" fmla="*/ 30 h 1028"/>
                  <a:gd name="T2" fmla="*/ 318 w 499"/>
                  <a:gd name="T3" fmla="*/ 30 h 1028"/>
                  <a:gd name="T4" fmla="*/ 0 w 499"/>
                  <a:gd name="T5" fmla="*/ 30 h 1028"/>
                  <a:gd name="T6" fmla="*/ 318 w 499"/>
                  <a:gd name="T7" fmla="*/ 30 h 1028"/>
                  <a:gd name="T8" fmla="*/ 408 w 499"/>
                  <a:gd name="T9" fmla="*/ 212 h 1028"/>
                  <a:gd name="T10" fmla="*/ 318 w 499"/>
                  <a:gd name="T11" fmla="*/ 348 h 1028"/>
                  <a:gd name="T12" fmla="*/ 318 w 499"/>
                  <a:gd name="T13" fmla="*/ 620 h 1028"/>
                  <a:gd name="T14" fmla="*/ 499 w 499"/>
                  <a:gd name="T15" fmla="*/ 937 h 1028"/>
                  <a:gd name="T16" fmla="*/ 318 w 499"/>
                  <a:gd name="T17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9" h="1028">
                    <a:moveTo>
                      <a:pt x="46" y="30"/>
                    </a:moveTo>
                    <a:cubicBezTo>
                      <a:pt x="186" y="30"/>
                      <a:pt x="326" y="30"/>
                      <a:pt x="318" y="30"/>
                    </a:cubicBezTo>
                    <a:cubicBezTo>
                      <a:pt x="310" y="30"/>
                      <a:pt x="0" y="30"/>
                      <a:pt x="0" y="30"/>
                    </a:cubicBezTo>
                    <a:cubicBezTo>
                      <a:pt x="0" y="30"/>
                      <a:pt x="250" y="0"/>
                      <a:pt x="318" y="30"/>
                    </a:cubicBezTo>
                    <a:cubicBezTo>
                      <a:pt x="386" y="60"/>
                      <a:pt x="408" y="159"/>
                      <a:pt x="408" y="212"/>
                    </a:cubicBezTo>
                    <a:cubicBezTo>
                      <a:pt x="408" y="265"/>
                      <a:pt x="333" y="280"/>
                      <a:pt x="318" y="348"/>
                    </a:cubicBezTo>
                    <a:cubicBezTo>
                      <a:pt x="303" y="416"/>
                      <a:pt x="288" y="522"/>
                      <a:pt x="318" y="620"/>
                    </a:cubicBezTo>
                    <a:cubicBezTo>
                      <a:pt x="348" y="718"/>
                      <a:pt x="499" y="869"/>
                      <a:pt x="499" y="937"/>
                    </a:cubicBezTo>
                    <a:cubicBezTo>
                      <a:pt x="499" y="1005"/>
                      <a:pt x="348" y="1013"/>
                      <a:pt x="318" y="102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67"/>
              <p:cNvSpPr>
                <a:spLocks/>
              </p:cNvSpPr>
              <p:nvPr/>
            </p:nvSpPr>
            <p:spPr bwMode="auto">
              <a:xfrm>
                <a:off x="1360" y="1759"/>
                <a:ext cx="318" cy="356"/>
              </a:xfrm>
              <a:custGeom>
                <a:avLst/>
                <a:gdLst>
                  <a:gd name="T0" fmla="*/ 295 w 318"/>
                  <a:gd name="T1" fmla="*/ 38 h 356"/>
                  <a:gd name="T2" fmla="*/ 114 w 318"/>
                  <a:gd name="T3" fmla="*/ 129 h 356"/>
                  <a:gd name="T4" fmla="*/ 23 w 318"/>
                  <a:gd name="T5" fmla="*/ 265 h 356"/>
                  <a:gd name="T6" fmla="*/ 23 w 318"/>
                  <a:gd name="T7" fmla="*/ 356 h 356"/>
                  <a:gd name="T8" fmla="*/ 159 w 318"/>
                  <a:gd name="T9" fmla="*/ 265 h 356"/>
                  <a:gd name="T10" fmla="*/ 250 w 318"/>
                  <a:gd name="T11" fmla="*/ 38 h 356"/>
                  <a:gd name="T12" fmla="*/ 295 w 318"/>
                  <a:gd name="T13" fmla="*/ 3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356">
                    <a:moveTo>
                      <a:pt x="295" y="38"/>
                    </a:moveTo>
                    <a:cubicBezTo>
                      <a:pt x="272" y="53"/>
                      <a:pt x="159" y="91"/>
                      <a:pt x="114" y="129"/>
                    </a:cubicBezTo>
                    <a:cubicBezTo>
                      <a:pt x="69" y="167"/>
                      <a:pt x="38" y="227"/>
                      <a:pt x="23" y="265"/>
                    </a:cubicBezTo>
                    <a:cubicBezTo>
                      <a:pt x="8" y="303"/>
                      <a:pt x="0" y="356"/>
                      <a:pt x="23" y="356"/>
                    </a:cubicBezTo>
                    <a:cubicBezTo>
                      <a:pt x="46" y="356"/>
                      <a:pt x="121" y="318"/>
                      <a:pt x="159" y="265"/>
                    </a:cubicBezTo>
                    <a:cubicBezTo>
                      <a:pt x="197" y="212"/>
                      <a:pt x="227" y="76"/>
                      <a:pt x="250" y="38"/>
                    </a:cubicBezTo>
                    <a:cubicBezTo>
                      <a:pt x="273" y="0"/>
                      <a:pt x="318" y="23"/>
                      <a:pt x="295" y="38"/>
                    </a:cubicBez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0" name="Text Box 268"/>
            <p:cNvSpPr txBox="1">
              <a:spLocks noChangeArrowheads="1"/>
            </p:cNvSpPr>
            <p:nvPr/>
          </p:nvSpPr>
          <p:spPr bwMode="auto">
            <a:xfrm>
              <a:off x="2013" y="1307"/>
              <a:ext cx="54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 b="1" dirty="0">
                  <a:cs typeface="Arial" charset="0"/>
                </a:rPr>
                <a:t> САХАР</a:t>
              </a:r>
            </a:p>
          </p:txBody>
        </p:sp>
      </p:grpSp>
      <p:grpSp>
        <p:nvGrpSpPr>
          <p:cNvPr id="176" name="Group 277"/>
          <p:cNvGrpSpPr>
            <a:grpSpLocks/>
          </p:cNvGrpSpPr>
          <p:nvPr/>
        </p:nvGrpSpPr>
        <p:grpSpPr bwMode="auto">
          <a:xfrm>
            <a:off x="7812088" y="4797425"/>
            <a:ext cx="936625" cy="1657350"/>
            <a:chOff x="3984" y="2006"/>
            <a:chExt cx="682" cy="1133"/>
          </a:xfrm>
        </p:grpSpPr>
        <p:sp>
          <p:nvSpPr>
            <p:cNvPr id="177" name="Freeform 278"/>
            <p:cNvSpPr>
              <a:spLocks/>
            </p:cNvSpPr>
            <p:nvPr/>
          </p:nvSpPr>
          <p:spPr bwMode="auto">
            <a:xfrm>
              <a:off x="3994" y="2006"/>
              <a:ext cx="672" cy="1133"/>
            </a:xfrm>
            <a:custGeom>
              <a:avLst/>
              <a:gdLst>
                <a:gd name="T0" fmla="*/ 272 w 522"/>
                <a:gd name="T1" fmla="*/ 804 h 808"/>
                <a:gd name="T2" fmla="*/ 98 w 522"/>
                <a:gd name="T3" fmla="*/ 798 h 808"/>
                <a:gd name="T4" fmla="*/ 20 w 522"/>
                <a:gd name="T5" fmla="*/ 744 h 808"/>
                <a:gd name="T6" fmla="*/ 2 w 522"/>
                <a:gd name="T7" fmla="*/ 576 h 808"/>
                <a:gd name="T8" fmla="*/ 20 w 522"/>
                <a:gd name="T9" fmla="*/ 270 h 808"/>
                <a:gd name="T10" fmla="*/ 122 w 522"/>
                <a:gd name="T11" fmla="*/ 204 h 808"/>
                <a:gd name="T12" fmla="*/ 164 w 522"/>
                <a:gd name="T13" fmla="*/ 162 h 808"/>
                <a:gd name="T14" fmla="*/ 104 w 522"/>
                <a:gd name="T15" fmla="*/ 108 h 808"/>
                <a:gd name="T16" fmla="*/ 80 w 522"/>
                <a:gd name="T17" fmla="*/ 48 h 808"/>
                <a:gd name="T18" fmla="*/ 158 w 522"/>
                <a:gd name="T19" fmla="*/ 6 h 808"/>
                <a:gd name="T20" fmla="*/ 315 w 522"/>
                <a:gd name="T21" fmla="*/ 12 h 808"/>
                <a:gd name="T22" fmla="*/ 422 w 522"/>
                <a:gd name="T23" fmla="*/ 42 h 808"/>
                <a:gd name="T24" fmla="*/ 422 w 522"/>
                <a:gd name="T25" fmla="*/ 90 h 808"/>
                <a:gd name="T26" fmla="*/ 356 w 522"/>
                <a:gd name="T27" fmla="*/ 162 h 808"/>
                <a:gd name="T28" fmla="*/ 392 w 522"/>
                <a:gd name="T29" fmla="*/ 204 h 808"/>
                <a:gd name="T30" fmla="*/ 494 w 522"/>
                <a:gd name="T31" fmla="*/ 240 h 808"/>
                <a:gd name="T32" fmla="*/ 518 w 522"/>
                <a:gd name="T33" fmla="*/ 432 h 808"/>
                <a:gd name="T34" fmla="*/ 519 w 522"/>
                <a:gd name="T35" fmla="*/ 564 h 808"/>
                <a:gd name="T36" fmla="*/ 502 w 522"/>
                <a:gd name="T37" fmla="*/ 750 h 808"/>
                <a:gd name="T38" fmla="*/ 434 w 522"/>
                <a:gd name="T39" fmla="*/ 798 h 808"/>
                <a:gd name="T40" fmla="*/ 284 w 522"/>
                <a:gd name="T41" fmla="*/ 8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Oval 279"/>
            <p:cNvSpPr>
              <a:spLocks noChangeArrowheads="1"/>
            </p:cNvSpPr>
            <p:nvPr/>
          </p:nvSpPr>
          <p:spPr bwMode="auto">
            <a:xfrm>
              <a:off x="4080" y="2016"/>
              <a:ext cx="480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Text Box 280"/>
            <p:cNvSpPr txBox="1">
              <a:spLocks noChangeArrowheads="1"/>
            </p:cNvSpPr>
            <p:nvPr/>
          </p:nvSpPr>
          <p:spPr bwMode="auto">
            <a:xfrm>
              <a:off x="3984" y="2403"/>
              <a:ext cx="68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3кг</a:t>
              </a:r>
              <a:endParaRPr lang="ru-RU" alt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8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5544616" cy="457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100г черной смородины содержится 0,25 г витамина  С Определите содержание витамина С в 0,5 кг черной смородины Сколько суточных доз витамина С для взрослого человека заменяет 1кг черной смородины, если одна доза – составляет 0,05 г ?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40639"/>
            <a:ext cx="4153372" cy="28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11971"/>
            <a:ext cx="5040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Капуста при засолке теряет 20% своего веса  Достаточно ли купить 6 кг свежей капусты, чтобы получилось 5 кг квашеной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5184"/>
            <a:ext cx="1524000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40" y="4005064"/>
            <a:ext cx="3946128" cy="26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7809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орпор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33801"/>
            <a:ext cx="7047519" cy="53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594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260649"/>
                <a:ext cx="8640960" cy="58655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6600" dirty="0" smtClean="0"/>
                  <a:t>   Решите уравнения</a:t>
                </a:r>
              </a:p>
              <a:p>
                <a:pPr marL="0" indent="0">
                  <a:buNone/>
                </a:pPr>
                <a:endParaRPr lang="ru-RU" sz="6600" dirty="0"/>
              </a:p>
              <a:p>
                <a:pPr marL="0" indent="0" algn="ctr">
                  <a:buNone/>
                </a:pPr>
                <a:r>
                  <a:rPr lang="ru-RU" sz="4400" dirty="0" smtClean="0"/>
                  <a:t>    2:5=Х:20                   8:14=Х:35</a:t>
                </a:r>
              </a:p>
              <a:p>
                <a:pPr marL="0" indent="0" algn="ctr">
                  <a:buNone/>
                </a:pPr>
                <a:r>
                  <a:rPr lang="ru-RU" sz="4400" dirty="0" smtClean="0"/>
                  <a:t>Х:10=18:6                 6:Х=3:7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400" i="1" spc="-10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i="1" spc="-100">
                            <a:latin typeface="Cambria Math"/>
                          </a:rPr>
                          <m:t>5х </m:t>
                        </m:r>
                      </m:num>
                      <m:den>
                        <m:r>
                          <a:rPr lang="ru-RU" sz="4400" i="1" spc="-10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4400" spc="-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pc="-100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i="1" spc="-100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4400" i="1" spc="-100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4400" b="0" spc="-100" dirty="0" smtClean="0"/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pc="-10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i="1" spc="-100">
                            <a:latin typeface="Cambria Math"/>
                          </a:rPr>
                          <m:t>5 </m:t>
                        </m:r>
                      </m:num>
                      <m:den>
                        <m:r>
                          <a:rPr lang="ru-RU" sz="4400" b="0" i="1" spc="-10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4400" spc="-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pc="-100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i="1" spc="-100" dirty="0">
                            <a:latin typeface="Cambria Math"/>
                          </a:rPr>
                          <m:t>2</m:t>
                        </m:r>
                        <m:r>
                          <a:rPr lang="ru-RU" sz="4400" b="0" i="1" spc="-100" dirty="0" smtClean="0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sz="4400" i="1" spc="-100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4400" b="0" spc="-100" dirty="0" smtClean="0"/>
              </a:p>
              <a:p>
                <a:pPr marL="0" indent="0" algn="ctr">
                  <a:buNone/>
                </a:pPr>
                <a:endParaRPr lang="ru-RU" sz="4400" u="sng" spc="-100" dirty="0" smtClean="0"/>
              </a:p>
              <a:p>
                <a:pPr marL="0" indent="0">
                  <a:buNone/>
                </a:pPr>
                <a:endParaRPr lang="ru-RU" sz="4400" u="sng" spc="-100" dirty="0" smtClean="0"/>
              </a:p>
              <a:p>
                <a:pPr marL="0" indent="0">
                  <a:buNone/>
                </a:pPr>
                <a:endParaRPr lang="ru-RU" sz="4400" spc="-1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260649"/>
                <a:ext cx="8640960" cy="5865514"/>
              </a:xfrm>
              <a:blipFill rotWithShape="1">
                <a:blip r:embed="rId3"/>
                <a:stretch>
                  <a:fillRect t="-3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66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       Проверь себя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 rot="191450">
            <a:off x="715629" y="22768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х=8      х=30     х=1,6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9650" y="50159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18373">
            <a:off x="3439741" y="4920804"/>
            <a:ext cx="4883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Х=20   х=14     х=1,25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36401" y="479691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6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48478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alibri"/>
              </a:rPr>
              <a:t>Слово пропорция происходит от латинского слова  </a:t>
            </a:r>
            <a:r>
              <a:rPr kumimoji="0" lang="ru-RU" alt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alibri"/>
              </a:rPr>
              <a:t>proportion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alibri"/>
              </a:rPr>
              <a:t>, означающее вообще соразмерность, выравненность частей (определенное соотношение частей между собой).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76672"/>
            <a:ext cx="876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Историческая  справка</a:t>
            </a:r>
            <a:endParaRPr lang="ru-RU" sz="4800" dirty="0"/>
          </a:p>
        </p:txBody>
      </p:sp>
      <p:pic>
        <p:nvPicPr>
          <p:cNvPr id="7" name="Picture 5" descr="145804_html_7d2fc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" y="4347106"/>
            <a:ext cx="3308350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84491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/>
              <a:t>Косцы. В жаркий день 6 косцов выпили бочонок кваса за 8 часов. Нужно узнать, сколько косцов за 3 часа выпьют такой же бочонок кваса. </a:t>
            </a:r>
          </a:p>
          <a:p>
            <a:r>
              <a:rPr lang="ru-RU" altLang="ru-RU" b="1" i="1" dirty="0" smtClean="0"/>
              <a:t>    </a:t>
            </a:r>
          </a:p>
          <a:p>
            <a:endParaRPr lang="ru-RU" altLang="ru-RU" b="1" i="1" dirty="0"/>
          </a:p>
          <a:p>
            <a:endParaRPr lang="ru-RU" altLang="ru-RU" b="1" i="1" dirty="0" smtClean="0"/>
          </a:p>
          <a:p>
            <a:endParaRPr lang="ru-RU" altLang="ru-RU" b="1" i="1" dirty="0"/>
          </a:p>
          <a:p>
            <a:endParaRPr lang="ru-RU" altLang="ru-RU" b="1" i="1" dirty="0" smtClean="0"/>
          </a:p>
          <a:p>
            <a:endParaRPr lang="ru-RU" altLang="ru-RU" b="1" i="1" dirty="0" smtClean="0"/>
          </a:p>
          <a:p>
            <a:endParaRPr lang="ru-RU" altLang="ru-RU" b="1" i="1" dirty="0"/>
          </a:p>
          <a:p>
            <a:r>
              <a:rPr lang="ru-RU" altLang="ru-RU" b="1" i="1" dirty="0" smtClean="0"/>
              <a:t>  Решение</a:t>
            </a:r>
          </a:p>
          <a:p>
            <a:r>
              <a:rPr lang="ru-RU" altLang="ru-RU" b="1" i="1" dirty="0" smtClean="0"/>
              <a:t>Обозначим неизвестное количество косцов буквой х. Запишем:</a:t>
            </a:r>
          </a:p>
          <a:p>
            <a:pPr algn="ctr"/>
            <a:r>
              <a:rPr lang="ru-RU" altLang="ru-RU" b="1" i="1" dirty="0" smtClean="0"/>
              <a:t>  6 косцов   8 часов</a:t>
            </a:r>
          </a:p>
          <a:p>
            <a:pPr algn="ctr"/>
            <a:r>
              <a:rPr lang="ru-RU" altLang="ru-RU" b="1" i="1" dirty="0" smtClean="0"/>
              <a:t>Х косцов   3 часа</a:t>
            </a:r>
          </a:p>
          <a:p>
            <a:r>
              <a:rPr lang="ru-RU" altLang="ru-RU" b="1" i="1" dirty="0" smtClean="0"/>
              <a:t>Составим пропорцию: </a:t>
            </a:r>
          </a:p>
          <a:p>
            <a:pPr algn="ctr"/>
            <a:r>
              <a:rPr lang="ru-RU" altLang="ru-RU" b="1" i="1" dirty="0" smtClean="0"/>
              <a:t>Х</a:t>
            </a:r>
            <a:r>
              <a:rPr lang="en-US" altLang="ru-RU" b="1" i="1" dirty="0" smtClean="0"/>
              <a:t>/6=8/3</a:t>
            </a:r>
          </a:p>
          <a:p>
            <a:pPr algn="ctr"/>
            <a:r>
              <a:rPr lang="en-US" altLang="ru-RU" b="1" i="1" dirty="0" smtClean="0"/>
              <a:t>3</a:t>
            </a:r>
            <a:r>
              <a:rPr lang="ru-RU" altLang="ru-RU" b="1" i="1" dirty="0" smtClean="0"/>
              <a:t>х=48</a:t>
            </a:r>
          </a:p>
          <a:p>
            <a:pPr algn="ctr"/>
            <a:r>
              <a:rPr lang="ru-RU" altLang="ru-RU" b="1" i="1" dirty="0" smtClean="0"/>
              <a:t>Х=16</a:t>
            </a:r>
          </a:p>
          <a:p>
            <a:r>
              <a:rPr lang="ru-RU" altLang="ru-RU" b="1" i="1" dirty="0" smtClean="0"/>
              <a:t>Следовательно, 16 косцов за 3 часа выпьют такой же бочонок кваса.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1"/>
            <a:ext cx="4139952" cy="6669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5141"/>
            <a:ext cx="3816424" cy="16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3320" y="59018"/>
            <a:ext cx="59411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из «Арифметики» . . Магницкого </a:t>
            </a:r>
            <a:endParaRPr lang="ru-RU" sz="2800" dirty="0"/>
          </a:p>
          <a:p>
            <a:r>
              <a:rPr lang="ru-RU" sz="2800" dirty="0"/>
              <a:t>Некий господин позвал плотника и велел двор построить. Дал ему 20 человек работников и спросил, во сколько дней построят они ему двор. Плотник ответил: в 30 дней. А господину надобно в 5 дней построить, и ради того спросил он плотника: сколько человек тебе надо иметь, дабы с ними ты построил двор в 5 дней; и плотник, недоумевая, спрашивает тебя, арифметик: сколько человек ему надо нанять, чтобы построить двор в 5 дней? </a:t>
            </a:r>
          </a:p>
        </p:txBody>
      </p:sp>
      <p:sp>
        <p:nvSpPr>
          <p:cNvPr id="4" name="AutoShape 2" descr="http://library.mpgu.edu/v-pomosch-chitatelyu/iz-fonda-redkoi-knigi/kollekcii-fonda-redkih-izdanii/2/arifmetika-leontiya-magnickogo-4"/>
          <p:cNvSpPr>
            <a:spLocks noChangeAspect="1" noChangeArrowheads="1"/>
          </p:cNvSpPr>
          <p:nvPr/>
        </p:nvSpPr>
        <p:spPr bwMode="auto">
          <a:xfrm>
            <a:off x="0" y="-1690153"/>
            <a:ext cx="2447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library.mpgu.edu/v-pomosch-chitatelyu/iz-fonda-redkoi-knigi/kollekcii-fonda-redkih-izdanii/2/arifmetika-leontiya-magnickogo-4"/>
          <p:cNvSpPr>
            <a:spLocks noChangeAspect="1" noChangeArrowheads="1"/>
          </p:cNvSpPr>
          <p:nvPr/>
        </p:nvSpPr>
        <p:spPr bwMode="auto">
          <a:xfrm>
            <a:off x="298124" y="-1638300"/>
            <a:ext cx="2447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386">
            <a:off x="102889" y="111352"/>
            <a:ext cx="2265709" cy="1636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" y="2630449"/>
            <a:ext cx="2540000" cy="41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9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23553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Взяли 560 человек солдат корма на 7 месяцев, а приказано им на службе быть 10 месяцев; и захотели людей от себя убавить, чтобы корма хватило на 10 месяцев. Спрашивается сколько человек надо убавить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" y="2564904"/>
            <a:ext cx="7258699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3" y="0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4248" cy="4252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4196" y="4396462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Парфенон. Древнегреческий храм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58" y="4252654"/>
            <a:ext cx="3465542" cy="25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2043</TotalTime>
  <Words>478</Words>
  <Application>Microsoft Office PowerPoint</Application>
  <PresentationFormat>Экран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Решение задач на прямую и обратную пропорциональность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карта урока</dc:title>
  <dc:creator>Алла Николаевна</dc:creator>
  <cp:lastModifiedBy>Алла Николаевна</cp:lastModifiedBy>
  <cp:revision>48</cp:revision>
  <dcterms:created xsi:type="dcterms:W3CDTF">2014-11-24T12:02:11Z</dcterms:created>
  <dcterms:modified xsi:type="dcterms:W3CDTF">2014-11-30T19:15:30Z</dcterms:modified>
</cp:coreProperties>
</file>