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4" r:id="rId2"/>
    <p:sldId id="290" r:id="rId3"/>
    <p:sldId id="288" r:id="rId4"/>
    <p:sldId id="287" r:id="rId5"/>
    <p:sldId id="291" r:id="rId6"/>
    <p:sldId id="29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CC4F9-8A90-4A6A-86AD-B42796B3CEE3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EF9B9-1CEF-41BE-A789-425799F95ED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EF9B9-1CEF-41BE-A789-425799F95ED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F325-25D4-40E4-AE5F-1AF6D2030E69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2D56-E1E8-4154-BC25-A59C86C09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6490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F325-25D4-40E4-AE5F-1AF6D2030E69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2D56-E1E8-4154-BC25-A59C86C09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5073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F325-25D4-40E4-AE5F-1AF6D2030E69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2D56-E1E8-4154-BC25-A59C86C09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71819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1422400" y="304800"/>
            <a:ext cx="10058400" cy="579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0E5E6B-0741-497D-AF02-7FF580284D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F325-25D4-40E4-AE5F-1AF6D2030E69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2D56-E1E8-4154-BC25-A59C86C09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0490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F325-25D4-40E4-AE5F-1AF6D2030E69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2D56-E1E8-4154-BC25-A59C86C09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6154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F325-25D4-40E4-AE5F-1AF6D2030E69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2D56-E1E8-4154-BC25-A59C86C09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9494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F325-25D4-40E4-AE5F-1AF6D2030E69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2D56-E1E8-4154-BC25-A59C86C09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9602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F325-25D4-40E4-AE5F-1AF6D2030E69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2D56-E1E8-4154-BC25-A59C86C09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849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F325-25D4-40E4-AE5F-1AF6D2030E69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2D56-E1E8-4154-BC25-A59C86C09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0705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F325-25D4-40E4-AE5F-1AF6D2030E69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2D56-E1E8-4154-BC25-A59C86C09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1354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F325-25D4-40E4-AE5F-1AF6D2030E69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62D56-E1E8-4154-BC25-A59C86C09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443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F325-25D4-40E4-AE5F-1AF6D2030E69}" type="datetimeFigureOut">
              <a:rPr lang="ru-RU" smtClean="0"/>
              <a:pPr/>
              <a:t>06.11.2022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62D56-E1E8-4154-BC25-A59C86C097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962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</a:rPr>
              <a:t>МОУ </a:t>
            </a:r>
            <a:r>
              <a:rPr lang="ru-RU" sz="2800" b="1" dirty="0" err="1" smtClean="0">
                <a:solidFill>
                  <a:srgbClr val="0070C0"/>
                </a:solidFill>
              </a:rPr>
              <a:t>Детчинская</a:t>
            </a:r>
            <a:r>
              <a:rPr lang="ru-RU" sz="2800" b="1" dirty="0" smtClean="0">
                <a:solidFill>
                  <a:srgbClr val="0070C0"/>
                </a:solidFill>
              </a:rPr>
              <a:t> средняя общеобразовательная школа</a:t>
            </a:r>
            <a:br>
              <a:rPr lang="ru-RU" sz="2800" b="1" dirty="0" smtClean="0">
                <a:solidFill>
                  <a:srgbClr val="0070C0"/>
                </a:solidFill>
              </a:rPr>
            </a:br>
            <a:r>
              <a:rPr lang="ru-RU" sz="2800" b="1" dirty="0" err="1" smtClean="0">
                <a:solidFill>
                  <a:srgbClr val="0070C0"/>
                </a:solidFill>
              </a:rPr>
              <a:t>Малоярославецкий</a:t>
            </a:r>
            <a:r>
              <a:rPr lang="ru-RU" sz="2800" b="1" dirty="0" smtClean="0">
                <a:solidFill>
                  <a:srgbClr val="0070C0"/>
                </a:solidFill>
              </a:rPr>
              <a:t> район Калужская область 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dirty="0" smtClean="0"/>
              <a:t>Никонорова Любовь Аркадьевна,</a:t>
            </a:r>
          </a:p>
          <a:p>
            <a:pPr marL="0" indent="0" algn="r">
              <a:buNone/>
            </a:pPr>
            <a:r>
              <a:rPr lang="ru-RU" dirty="0" smtClean="0"/>
              <a:t>учитель математики </a:t>
            </a:r>
          </a:p>
          <a:p>
            <a:pPr marL="0" indent="0" algn="ctr">
              <a:buNone/>
            </a:pPr>
            <a:r>
              <a:rPr lang="ru-RU" dirty="0" smtClean="0"/>
              <a:t>2022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1772529"/>
            <a:ext cx="104522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/>
              <a:t>«Организация группового взаимодействия при обучении математике» </a:t>
            </a:r>
          </a:p>
          <a:p>
            <a:pPr algn="ctr"/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331110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4"/>
          <p:cNvGrpSpPr>
            <a:grpSpLocks/>
          </p:cNvGrpSpPr>
          <p:nvPr/>
        </p:nvGrpSpPr>
        <p:grpSpPr bwMode="auto">
          <a:xfrm>
            <a:off x="0" y="1"/>
            <a:ext cx="12623800" cy="7085013"/>
            <a:chOff x="1451" y="801"/>
            <a:chExt cx="2916" cy="2763"/>
          </a:xfrm>
        </p:grpSpPr>
        <p:sp>
          <p:nvSpPr>
            <p:cNvPr id="4099" name="_s1028"/>
            <p:cNvSpPr>
              <a:spLocks noChangeShapeType="1"/>
            </p:cNvSpPr>
            <p:nvPr/>
          </p:nvSpPr>
          <p:spPr bwMode="auto">
            <a:xfrm flipV="1">
              <a:off x="2909" y="1503"/>
              <a:ext cx="0" cy="34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4100" name="_s1029"/>
            <p:cNvSpPr>
              <a:spLocks noChangeArrowheads="1"/>
            </p:cNvSpPr>
            <p:nvPr/>
          </p:nvSpPr>
          <p:spPr bwMode="auto">
            <a:xfrm>
              <a:off x="2570" y="825"/>
              <a:ext cx="679" cy="679"/>
            </a:xfrm>
            <a:prstGeom prst="ellipse">
              <a:avLst/>
            </a:prstGeom>
            <a:solidFill>
              <a:srgbClr val="1A0FFF"/>
            </a:solidFill>
            <a:ln w="28575">
              <a:solidFill>
                <a:srgbClr val="0A00CE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</a:rPr>
                <a:t>преимущества </a:t>
              </a:r>
            </a:p>
          </p:txBody>
        </p:sp>
        <p:sp>
          <p:nvSpPr>
            <p:cNvPr id="4101" name="_s1030"/>
            <p:cNvSpPr>
              <a:spLocks noChangeShapeType="1"/>
            </p:cNvSpPr>
            <p:nvPr/>
          </p:nvSpPr>
          <p:spPr bwMode="auto">
            <a:xfrm flipV="1">
              <a:off x="3174" y="1759"/>
              <a:ext cx="266" cy="2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4102" name="_s1031"/>
            <p:cNvSpPr>
              <a:spLocks noChangeArrowheads="1"/>
            </p:cNvSpPr>
            <p:nvPr/>
          </p:nvSpPr>
          <p:spPr bwMode="auto">
            <a:xfrm>
              <a:off x="3366" y="1208"/>
              <a:ext cx="679" cy="679"/>
            </a:xfrm>
            <a:prstGeom prst="ellipse">
              <a:avLst/>
            </a:prstGeom>
            <a:solidFill>
              <a:srgbClr val="9966FF"/>
            </a:solidFill>
            <a:ln w="28575">
              <a:solidFill>
                <a:srgbClr val="5F0FFF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b="1" dirty="0" smtClean="0">
                  <a:solidFill>
                    <a:schemeClr val="bg1"/>
                  </a:solidFill>
                  <a:latin typeface="Tahoma" pitchFamily="34" charset="0"/>
                </a:rPr>
                <a:t>Система оценки знаний</a:t>
              </a:r>
              <a:endParaRPr lang="ru-RU" sz="2000" b="1" dirty="0">
                <a:solidFill>
                  <a:schemeClr val="bg1"/>
                </a:solidFill>
                <a:latin typeface="Tahoma" pitchFamily="34" charset="0"/>
              </a:endParaRPr>
            </a:p>
          </p:txBody>
        </p:sp>
        <p:sp>
          <p:nvSpPr>
            <p:cNvPr id="4103" name="_s1032"/>
            <p:cNvSpPr>
              <a:spLocks noChangeShapeType="1"/>
            </p:cNvSpPr>
            <p:nvPr/>
          </p:nvSpPr>
          <p:spPr bwMode="auto">
            <a:xfrm>
              <a:off x="3239" y="2258"/>
              <a:ext cx="332" cy="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4104" name="_s1033"/>
            <p:cNvSpPr>
              <a:spLocks noChangeArrowheads="1"/>
            </p:cNvSpPr>
            <p:nvPr/>
          </p:nvSpPr>
          <p:spPr bwMode="auto">
            <a:xfrm>
              <a:off x="3563" y="2069"/>
              <a:ext cx="679" cy="679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CA00CA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ru-RU" sz="2800" dirty="0"/>
            </a:p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Основные </a:t>
              </a:r>
            </a:p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принципы</a:t>
              </a:r>
            </a:p>
            <a:p>
              <a:pPr algn="ctr"/>
              <a:r>
                <a:rPr lang="ru-RU" sz="2800" b="1" dirty="0" smtClean="0">
                  <a:solidFill>
                    <a:schemeClr val="bg1"/>
                  </a:solidFill>
                </a:rPr>
                <a:t>работы</a:t>
              </a:r>
              <a:endParaRPr lang="ru-RU" sz="2800" dirty="0">
                <a:solidFill>
                  <a:schemeClr val="bg1"/>
                </a:solidFill>
              </a:endParaRPr>
            </a:p>
          </p:txBody>
        </p:sp>
        <p:sp>
          <p:nvSpPr>
            <p:cNvPr id="4105" name="_s1034"/>
            <p:cNvSpPr>
              <a:spLocks noChangeShapeType="1"/>
            </p:cNvSpPr>
            <p:nvPr/>
          </p:nvSpPr>
          <p:spPr bwMode="auto">
            <a:xfrm>
              <a:off x="3056" y="2487"/>
              <a:ext cx="148" cy="30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4106" name="_s1035"/>
            <p:cNvSpPr>
              <a:spLocks noChangeArrowheads="1"/>
            </p:cNvSpPr>
            <p:nvPr/>
          </p:nvSpPr>
          <p:spPr bwMode="auto">
            <a:xfrm>
              <a:off x="3013" y="2760"/>
              <a:ext cx="679" cy="679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rgbClr val="BE00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endParaRPr lang="ru-RU" sz="2000" dirty="0">
                <a:latin typeface="Arial" charset="0"/>
              </a:endParaRPr>
            </a:p>
            <a:p>
              <a:pPr algn="ctr"/>
              <a:r>
                <a:rPr lang="ru-RU" sz="2000" b="1" dirty="0">
                  <a:solidFill>
                    <a:schemeClr val="bg1"/>
                  </a:solidFill>
                  <a:latin typeface="Arial" charset="0"/>
                </a:rPr>
                <a:t> </a:t>
              </a:r>
              <a:r>
                <a:rPr lang="ru-RU" sz="2400" b="1" dirty="0" smtClean="0">
                  <a:solidFill>
                    <a:schemeClr val="bg1"/>
                  </a:solidFill>
                  <a:latin typeface="Arial" charset="0"/>
                </a:rPr>
                <a:t>Кейс-метод </a:t>
              </a:r>
              <a:endParaRPr lang="ru-RU" sz="2400" b="1" dirty="0">
                <a:solidFill>
                  <a:schemeClr val="bg1"/>
                </a:solidFill>
                <a:latin typeface="Arial" charset="0"/>
              </a:endParaRPr>
            </a:p>
            <a:p>
              <a:pPr algn="ctr">
                <a:lnSpc>
                  <a:spcPct val="110000"/>
                </a:lnSpc>
                <a:spcBef>
                  <a:spcPct val="20000"/>
                </a:spcBef>
              </a:pPr>
              <a:endParaRPr lang="ru-RU" sz="2000" dirty="0"/>
            </a:p>
          </p:txBody>
        </p:sp>
        <p:sp>
          <p:nvSpPr>
            <p:cNvPr id="4107" name="_s1036"/>
            <p:cNvSpPr>
              <a:spLocks noChangeShapeType="1"/>
            </p:cNvSpPr>
            <p:nvPr/>
          </p:nvSpPr>
          <p:spPr bwMode="auto">
            <a:xfrm flipH="1">
              <a:off x="2615" y="2487"/>
              <a:ext cx="147" cy="30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4108" name="_s1037"/>
            <p:cNvSpPr>
              <a:spLocks noChangeArrowheads="1"/>
            </p:cNvSpPr>
            <p:nvPr/>
          </p:nvSpPr>
          <p:spPr bwMode="auto">
            <a:xfrm>
              <a:off x="2130" y="2761"/>
              <a:ext cx="679" cy="679"/>
            </a:xfrm>
            <a:prstGeom prst="ellipse">
              <a:avLst/>
            </a:prstGeom>
            <a:solidFill>
              <a:srgbClr val="01BD0A"/>
            </a:solidFill>
            <a:ln w="28575">
              <a:solidFill>
                <a:srgbClr val="019308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Arial" charset="0"/>
                </a:rPr>
                <a:t>Умение  </a:t>
              </a:r>
            </a:p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Arial" charset="0"/>
                </a:rPr>
                <a:t>работать </a:t>
              </a:r>
            </a:p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Arial" charset="0"/>
                </a:rPr>
                <a:t> в команде</a:t>
              </a:r>
            </a:p>
          </p:txBody>
        </p:sp>
        <p:sp>
          <p:nvSpPr>
            <p:cNvPr id="4109" name="_s1038"/>
            <p:cNvSpPr>
              <a:spLocks noChangeShapeType="1"/>
            </p:cNvSpPr>
            <p:nvPr/>
          </p:nvSpPr>
          <p:spPr bwMode="auto">
            <a:xfrm flipH="1">
              <a:off x="2247" y="2257"/>
              <a:ext cx="332" cy="7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4110" name="_s1039"/>
            <p:cNvSpPr>
              <a:spLocks noChangeArrowheads="1"/>
            </p:cNvSpPr>
            <p:nvPr/>
          </p:nvSpPr>
          <p:spPr bwMode="auto">
            <a:xfrm>
              <a:off x="1578" y="2071"/>
              <a:ext cx="679" cy="679"/>
            </a:xfrm>
            <a:prstGeom prst="ellipse">
              <a:avLst/>
            </a:prstGeom>
            <a:solidFill>
              <a:srgbClr val="0399FF"/>
            </a:solidFill>
            <a:ln w="28575">
              <a:solidFill>
                <a:srgbClr val="4B595B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  <a:latin typeface="Arial" charset="0"/>
                </a:rPr>
                <a:t>недостатки</a:t>
              </a:r>
            </a:p>
            <a:p>
              <a:pPr algn="ctr"/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4111" name="_s1040"/>
            <p:cNvSpPr>
              <a:spLocks noChangeShapeType="1"/>
            </p:cNvSpPr>
            <p:nvPr/>
          </p:nvSpPr>
          <p:spPr bwMode="auto">
            <a:xfrm flipH="1" flipV="1">
              <a:off x="2378" y="1759"/>
              <a:ext cx="267" cy="2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endParaRPr lang="ru-RU"/>
            </a:p>
          </p:txBody>
        </p:sp>
        <p:sp>
          <p:nvSpPr>
            <p:cNvPr id="4112" name="_s1041"/>
            <p:cNvSpPr>
              <a:spLocks noChangeArrowheads="1"/>
            </p:cNvSpPr>
            <p:nvPr/>
          </p:nvSpPr>
          <p:spPr bwMode="auto">
            <a:xfrm>
              <a:off x="1774" y="1209"/>
              <a:ext cx="679" cy="679"/>
            </a:xfrm>
            <a:prstGeom prst="ellipse">
              <a:avLst/>
            </a:prstGeom>
            <a:solidFill>
              <a:srgbClr val="FF8C01"/>
            </a:solidFill>
            <a:ln w="28575">
              <a:solidFill>
                <a:srgbClr val="D8760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500" b="1" dirty="0" smtClean="0">
                  <a:solidFill>
                    <a:schemeClr val="bg1"/>
                  </a:solidFill>
                </a:rPr>
                <a:t>Различные виды </a:t>
              </a:r>
            </a:p>
            <a:p>
              <a:pPr algn="ctr"/>
              <a:r>
                <a:rPr lang="ru-RU" sz="2500" b="1" dirty="0" smtClean="0">
                  <a:solidFill>
                    <a:schemeClr val="bg1"/>
                  </a:solidFill>
                </a:rPr>
                <a:t>заданий</a:t>
              </a:r>
              <a:endParaRPr lang="ru-RU" sz="2500" b="1" dirty="0">
                <a:solidFill>
                  <a:schemeClr val="bg1"/>
                </a:solidFill>
              </a:endParaRPr>
            </a:p>
          </p:txBody>
        </p:sp>
        <p:sp>
          <p:nvSpPr>
            <p:cNvPr id="4113" name="_s1042"/>
            <p:cNvSpPr>
              <a:spLocks noChangeArrowheads="1"/>
            </p:cNvSpPr>
            <p:nvPr/>
          </p:nvSpPr>
          <p:spPr bwMode="auto">
            <a:xfrm>
              <a:off x="2570" y="1844"/>
              <a:ext cx="679" cy="679"/>
            </a:xfrm>
            <a:prstGeom prst="ellipse">
              <a:avLst/>
            </a:prstGeom>
            <a:solidFill>
              <a:srgbClr val="F1FD09"/>
            </a:solidFill>
            <a:ln w="28575">
              <a:solidFill>
                <a:srgbClr val="CAD40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ru-RU" sz="2800" b="1" dirty="0" smtClean="0"/>
                <a:t>Групповое</a:t>
              </a:r>
            </a:p>
            <a:p>
              <a:pPr algn="ctr"/>
              <a:r>
                <a:rPr lang="ru-RU" sz="2800" b="1" dirty="0" smtClean="0"/>
                <a:t>взаимодействие</a:t>
              </a:r>
            </a:p>
            <a:p>
              <a:pPr algn="ctr"/>
              <a:r>
                <a:rPr lang="ru-RU" sz="2800" b="1" dirty="0" smtClean="0"/>
                <a:t>на  уроке</a:t>
              </a:r>
              <a:endParaRPr lang="ru-RU" sz="28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Урок обобщения знаний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216" t="21660" r="18070" b="24996"/>
          <a:stretch>
            <a:fillRect/>
          </a:stretch>
        </p:blipFill>
        <p:spPr bwMode="auto">
          <a:xfrm>
            <a:off x="211015" y="1294883"/>
            <a:ext cx="4403188" cy="282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3792" t="22024" r="22681" b="22358"/>
          <a:stretch>
            <a:fillRect/>
          </a:stretch>
        </p:blipFill>
        <p:spPr bwMode="auto">
          <a:xfrm>
            <a:off x="6611816" y="1359390"/>
            <a:ext cx="3727828" cy="26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36345" t="22545" r="19573" b="15796"/>
          <a:stretch>
            <a:fillRect/>
          </a:stretch>
        </p:blipFill>
        <p:spPr bwMode="auto">
          <a:xfrm>
            <a:off x="2799470" y="3771439"/>
            <a:ext cx="3924886" cy="308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21210" t="4057" r="18040" b="6055"/>
          <a:stretch>
            <a:fillRect/>
          </a:stretch>
        </p:blipFill>
        <p:spPr bwMode="auto">
          <a:xfrm>
            <a:off x="7838451" y="3657600"/>
            <a:ext cx="384711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Учитель\Desktop\фото\ukVtmwW2eSs.jpg"/>
          <p:cNvPicPr>
            <a:picLocks noChangeAspect="1" noChangeArrowheads="1"/>
          </p:cNvPicPr>
          <p:nvPr/>
        </p:nvPicPr>
        <p:blipFill>
          <a:blip r:embed="rId2" cstate="print"/>
          <a:srcRect r="-439" b="29600"/>
          <a:stretch>
            <a:fillRect/>
          </a:stretch>
        </p:blipFill>
        <p:spPr bwMode="auto">
          <a:xfrm>
            <a:off x="822988" y="572056"/>
            <a:ext cx="3005981" cy="2809306"/>
          </a:xfrm>
          <a:prstGeom prst="rect">
            <a:avLst/>
          </a:prstGeom>
          <a:noFill/>
        </p:spPr>
      </p:pic>
      <p:pic>
        <p:nvPicPr>
          <p:cNvPr id="1029" name="Picture 5" descr="C:\Users\Учитель\Desktop\фото\SCL5FLTntE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05954" y="2779660"/>
            <a:ext cx="2570382" cy="3427176"/>
          </a:xfrm>
          <a:prstGeom prst="rect">
            <a:avLst/>
          </a:prstGeom>
          <a:noFill/>
        </p:spPr>
      </p:pic>
      <p:pic>
        <p:nvPicPr>
          <p:cNvPr id="1031" name="Picture 7" descr="C:\Users\Учитель\Desktop\фото\l5LVnvUcAh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07298" y="400286"/>
            <a:ext cx="2822834" cy="2949574"/>
          </a:xfrm>
          <a:prstGeom prst="rect">
            <a:avLst/>
          </a:prstGeom>
          <a:noFill/>
        </p:spPr>
      </p:pic>
      <p:pic>
        <p:nvPicPr>
          <p:cNvPr id="8" name="Picture 2" descr="C:\Users\Учитель\Desktop\фото\MTankf8_Nz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6934" y="3037168"/>
            <a:ext cx="2445671" cy="3260895"/>
          </a:xfrm>
          <a:prstGeom prst="rect">
            <a:avLst/>
          </a:prstGeom>
          <a:noFill/>
        </p:spPr>
      </p:pic>
      <p:pic>
        <p:nvPicPr>
          <p:cNvPr id="9" name="Picture 3" descr="C:\Users\Учитель\Desktop\фото\twgIR6F3G4U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90740" y="3207433"/>
            <a:ext cx="2372924" cy="31638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22400" y="304801"/>
            <a:ext cx="10058400" cy="74771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4000" b="1" dirty="0" smtClean="0"/>
              <a:t>Метод конкретных ситуаций (кейс-метод)</a:t>
            </a:r>
            <a:br>
              <a:rPr lang="ru-RU" sz="4000" b="1" dirty="0" smtClean="0"/>
            </a:br>
            <a:endParaRPr lang="ru-RU" sz="2800" b="1" dirty="0" smtClean="0">
              <a:latin typeface="Times New Roman" pitchFamily="18" charset="0"/>
            </a:endParaRP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2400" y="1557338"/>
            <a:ext cx="10058400" cy="4538662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i="1" dirty="0" smtClean="0">
                <a:latin typeface="Times New Roman" pitchFamily="18" charset="0"/>
              </a:rPr>
              <a:t>Каждая из групп, поочередно работает в определенной ролевой позиции:</a:t>
            </a:r>
            <a:r>
              <a:rPr lang="ru-RU" i="1" u="sng" dirty="0" smtClean="0">
                <a:latin typeface="Times New Roman" pitchFamily="18" charset="0"/>
              </a:rPr>
              <a:t/>
            </a:r>
            <a:br>
              <a:rPr lang="ru-RU" i="1" u="sng" dirty="0" smtClean="0">
                <a:latin typeface="Times New Roman" pitchFamily="18" charset="0"/>
              </a:rPr>
            </a:br>
            <a:endParaRPr lang="ru-RU" i="1" u="sng" dirty="0" smtClean="0"/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200" i="1" u="sng" dirty="0" smtClean="0">
                <a:latin typeface="Times New Roman" pitchFamily="18" charset="0"/>
              </a:rPr>
              <a:t>Новаторы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200" i="1" u="sng" dirty="0" smtClean="0">
                <a:latin typeface="Times New Roman" pitchFamily="18" charset="0"/>
              </a:rPr>
              <a:t>Пессимисты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200" i="1" u="sng" dirty="0" smtClean="0">
                <a:latin typeface="Times New Roman" pitchFamily="18" charset="0"/>
              </a:rPr>
              <a:t>Оптимисты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200" i="1" u="sng" dirty="0" smtClean="0">
                <a:latin typeface="Times New Roman" pitchFamily="18" charset="0"/>
              </a:rPr>
              <a:t>Эксперты</a:t>
            </a:r>
            <a:endParaRPr lang="ru-RU" sz="32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04801"/>
            <a:ext cx="11525251" cy="1431925"/>
          </a:xfrm>
        </p:spPr>
        <p:txBody>
          <a:bodyPr/>
          <a:lstStyle/>
          <a:p>
            <a:pPr algn="ctr">
              <a:defRPr/>
            </a:pPr>
            <a:r>
              <a:rPr lang="ru-RU" sz="3200" dirty="0" smtClean="0"/>
              <a:t>«Построение графика квадратичной функции. Квадратичная функция в архитектуре»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6712" y="1981201"/>
            <a:ext cx="11239539" cy="3590925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Посмотрите вокруг, где мы встречались с объектами, имеющими форму параболы.             Стоит  отметить,  что  парабола  является  узнаваемым  элементом  архитектуры  настоящего  и  прошлого. </a:t>
            </a:r>
          </a:p>
          <a:p>
            <a:pPr>
              <a:defRPr/>
            </a:pPr>
            <a:r>
              <a:rPr lang="ru-RU" sz="1800" dirty="0" smtClean="0"/>
              <a:t>Предлагаю поработать сегодня в конструкторских бюро и связать знания с профессией архитектора.</a:t>
            </a:r>
          </a:p>
          <a:p>
            <a:pPr>
              <a:buFont typeface="Wingdings" pitchFamily="2" charset="2"/>
              <a:buNone/>
              <a:defRPr/>
            </a:pPr>
            <a:endParaRPr lang="ru-RU" sz="1800" dirty="0" smtClean="0"/>
          </a:p>
          <a:p>
            <a:pPr>
              <a:defRPr/>
            </a:pPr>
            <a:endParaRPr lang="ru-RU" sz="1800" dirty="0" smtClean="0"/>
          </a:p>
          <a:p>
            <a:pPr algn="ctr">
              <a:defRPr/>
            </a:pPr>
            <a:r>
              <a:rPr lang="ru-RU" sz="1800" dirty="0" smtClean="0"/>
              <a:t>  </a:t>
            </a:r>
            <a:r>
              <a:rPr lang="ru-RU" sz="2400" b="1" dirty="0" smtClean="0">
                <a:effectLst/>
              </a:rPr>
              <a:t>Мосты и арки под мостами</a:t>
            </a:r>
          </a:p>
          <a:p>
            <a:pPr algn="ctr">
              <a:defRPr/>
            </a:pPr>
            <a:r>
              <a:rPr lang="ru-RU" sz="2400" b="1" dirty="0" smtClean="0">
                <a:effectLst/>
              </a:rPr>
              <a:t>Фонтаны</a:t>
            </a:r>
          </a:p>
          <a:p>
            <a:pPr algn="ctr">
              <a:defRPr/>
            </a:pPr>
            <a:r>
              <a:rPr lang="ru-RU" sz="2400" b="1" dirty="0" smtClean="0">
                <a:effectLst/>
              </a:rPr>
              <a:t>Подвесные мосты</a:t>
            </a:r>
          </a:p>
          <a:p>
            <a:pPr algn="ctr">
              <a:defRPr/>
            </a:pPr>
            <a:r>
              <a:rPr lang="ru-RU" sz="2400" b="1" dirty="0" smtClean="0">
                <a:effectLst/>
              </a:rPr>
              <a:t> Арки в зданиях и сооружениях</a:t>
            </a:r>
          </a:p>
          <a:p>
            <a:pPr>
              <a:defRPr/>
            </a:pPr>
            <a:endParaRPr lang="ru-RU" sz="1800" dirty="0" smtClean="0"/>
          </a:p>
          <a:p>
            <a:pPr>
              <a:defRPr/>
            </a:pPr>
            <a:r>
              <a:rPr lang="ru-RU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</a:t>
            </a:r>
            <a:endParaRPr lang="ru-RU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2292" name="Picture 3" descr="C:\Users\Учитель\Desktop\ПАрАБ АРХИТ\группа 4\i_0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29064"/>
            <a:ext cx="2914651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4" descr="C:\Users\Учитель\Desktop\ПАрАБ АРХИТ\фонтаны\i_0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51" y="5143500"/>
            <a:ext cx="1428749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2" descr="C:\Users\Учитель\Desktop\ПАрАБ АРХИТ\группа 1\i_2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251" y="3786189"/>
            <a:ext cx="1869016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5" descr="C:\Users\Учитель\Desktop\ПАрАБ АРХИТ\арки\i_03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287000" y="4929188"/>
            <a:ext cx="14986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924886" y="5012604"/>
            <a:ext cx="239384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у = -0,005х</a:t>
            </a:r>
            <a:r>
              <a:rPr kumimoji="0" lang="ru-RU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2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у = 6х</a:t>
            </a:r>
            <a:r>
              <a:rPr kumimoji="0" lang="ru-RU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2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+4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у = - 1/3 х</a:t>
            </a:r>
            <a:r>
              <a:rPr kumimoji="0" lang="ru-RU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2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-2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у = 1/3 х</a:t>
            </a:r>
            <a:r>
              <a:rPr kumimoji="0" lang="ru-RU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2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+4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у = 0,5х</a:t>
            </a:r>
            <a:r>
              <a:rPr kumimoji="0" lang="ru-RU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2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-2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6780627" y="5103802"/>
            <a:ext cx="2560321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у =1/6  (х-5)</a:t>
            </a:r>
            <a:r>
              <a:rPr kumimoji="0" lang="ru-RU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2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у = - ¼ х</a:t>
            </a:r>
            <a:r>
              <a:rPr kumimoji="0" lang="ru-RU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2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+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 + 1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у = -6 (х+1)</a:t>
            </a:r>
            <a:r>
              <a:rPr kumimoji="0" lang="ru-RU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2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у = -  х</a:t>
            </a:r>
            <a:r>
              <a:rPr kumimoji="0" lang="ru-RU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2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-  4х + 12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у = - ¼  х</a:t>
            </a:r>
            <a:r>
              <a:rPr kumimoji="0" lang="ru-RU" sz="20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2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+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</a:rPr>
              <a:t> -1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150</Words>
  <Application>Microsoft Office PowerPoint</Application>
  <PresentationFormat>Произвольный</PresentationFormat>
  <Paragraphs>56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МОУ Детчинская средняя общеобразовательная школа Малоярославецкий район Калужская область </vt:lpstr>
      <vt:lpstr>Слайд 2</vt:lpstr>
      <vt:lpstr>Урок обобщения знаний</vt:lpstr>
      <vt:lpstr>Слайд 4</vt:lpstr>
      <vt:lpstr>Метод конкретных ситуаций (кейс-метод) </vt:lpstr>
      <vt:lpstr>«Построение графика квадратичной функции. Квадратичная функция в архитектуре»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Учитель</cp:lastModifiedBy>
  <cp:revision>32</cp:revision>
  <dcterms:created xsi:type="dcterms:W3CDTF">2020-11-16T16:36:19Z</dcterms:created>
  <dcterms:modified xsi:type="dcterms:W3CDTF">2022-11-06T18:15:04Z</dcterms:modified>
</cp:coreProperties>
</file>