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5"/>
  </p:notes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embeddedFontLst>
    <p:embeddedFont>
      <p:font typeface="Baskerville Old Face" panose="02020602080505020303" pitchFamily="18" charset="0"/>
      <p:regular r:id="rId16"/>
    </p:embeddedFont>
    <p:embeddedFont>
      <p:font typeface="Arial Black" panose="020B0A04020102020204" pitchFamily="34" charset="0"/>
      <p:bold r:id="rId17"/>
    </p:embeddedFont>
    <p:embeddedFont>
      <p:font typeface="Garamond" panose="02020404030301010803" pitchFamily="18" charset="0"/>
      <p:regular r:id="rId18"/>
      <p:bold r:id="rId19"/>
      <p: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393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98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•"/>
              <a:defRPr/>
            </a:lvl1pPr>
            <a:lvl2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■"/>
              <a:defRPr/>
            </a:lvl2pPr>
            <a:lvl3pPr marL="1143000" marR="0" lvl="2" indent="-234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•"/>
              <a:defRPr/>
            </a:lvl3pPr>
            <a:lvl4pPr marL="1600200" marR="0" lvl="3" indent="-203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▪"/>
              <a:defRPr/>
            </a:lvl4pPr>
            <a:lvl5pPr marL="2057400" marR="0" lvl="4" indent="-2260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5pPr>
            <a:lvl6pPr marL="2514600" marR="0" lvl="5" indent="-2260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6pPr>
            <a:lvl7pPr marL="3429000" marR="0" lvl="6" indent="-22605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7pPr>
            <a:lvl8pPr marL="4800600" marR="0" lvl="7" indent="-22605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8pPr>
            <a:lvl9pPr marL="6629400" marR="0" lvl="8" indent="-22605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228600" y="2889250"/>
            <a:ext cx="8610600" cy="201612"/>
            <a:chOff x="228600" y="2667000"/>
            <a:chExt cx="8610600" cy="228600"/>
          </a:xfrm>
        </p:grpSpPr>
        <p:sp>
          <p:nvSpPr>
            <p:cNvPr id="22" name="Google Shape;22;p2"/>
            <p:cNvSpPr/>
            <p:nvPr/>
          </p:nvSpPr>
          <p:spPr>
            <a:xfrm>
              <a:off x="228600" y="2667000"/>
              <a:ext cx="2870200" cy="22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98800" y="2667000"/>
              <a:ext cx="2870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69000" y="2667000"/>
              <a:ext cx="2870200" cy="228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■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▪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•"/>
              <a:defRPr/>
            </a:lvl1pPr>
            <a:lvl2pPr marL="914400" marR="0" lvl="1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■"/>
              <a:defRPr/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•"/>
              <a:defRPr/>
            </a:lvl3pPr>
            <a:lvl4pPr marL="1828800" marR="0" lvl="3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Char char="▪"/>
              <a:defRPr/>
            </a:lvl4pPr>
            <a:lvl5pPr marL="2286000" marR="0" lvl="4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5pPr>
            <a:lvl6pPr marL="2743200" marR="0" lvl="5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6pPr>
            <a:lvl7pPr marL="3200400" marR="0" lvl="6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7pPr>
            <a:lvl8pPr marL="3657600" marR="0" lvl="7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8pPr>
            <a:lvl9pPr marL="4114800" marR="0" lvl="8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▪"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" name="Google Shape;13;p1"/>
          <p:cNvSpPr txBox="1"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86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Размножение млекопитающих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Verdana"/>
              <a:buNone/>
            </a:pPr>
            <a:r>
              <a:rPr lang="ru-RU" sz="2000" dirty="0"/>
              <a:t>Итак, мы добрались до самой ожидаемой темы биологии 7 класса!</a:t>
            </a:r>
          </a:p>
          <a:p>
            <a:pPr marL="342900" marR="0" lvl="0" indent="-209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Verdana"/>
              <a:buNone/>
            </a:pPr>
            <a:r>
              <a:rPr lang="ru-RU" sz="2000" dirty="0"/>
              <a:t>Сегодня мы будем разбираться с самой главной особенностью Млекопитающих, которая позволила им занять все среды обитания!</a:t>
            </a:r>
            <a:endParaRPr sz="20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450" y="0"/>
            <a:ext cx="6840537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Инфракласс Плацентарные млекопитающие</a:t>
            </a:r>
            <a:endParaRPr dirty="0"/>
          </a:p>
        </p:txBody>
      </p:sp>
      <p:pic>
        <p:nvPicPr>
          <p:cNvPr id="88" name="Google Shape;88;p1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264" y="3759958"/>
            <a:ext cx="3529012" cy="2806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1D3EBF-FC03-46D3-9BC4-BEF7AD12F1C9}"/>
              </a:ext>
            </a:extLst>
          </p:cNvPr>
          <p:cNvSpPr txBox="1"/>
          <p:nvPr/>
        </p:nvSpPr>
        <p:spPr>
          <a:xfrm>
            <a:off x="717452" y="1547446"/>
            <a:ext cx="4487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хорошо знакомых Вам остальных млекопитающих, которые относятся к  инфраклассу Плацентарные, в организме самки есть особый орган – матка, в которой 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тканей развивающегося плода формируется детское место – плацента. Плацента обеспечивает особую связь между материнским и эмбриональным организмами. Через пуповину от  плаценты развивающийся зародыш получает все необходимые вещества.</a:t>
            </a:r>
          </a:p>
          <a:p>
            <a:pPr algn="l"/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пособность матери питать эмбрион в своей матке позволяет увеличить продолжительность беременности и произвести на свет более развитое потомство.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864D4E-B961-48FE-BBAA-2C45A6F78E8A}"/>
              </a:ext>
            </a:extLst>
          </p:cNvPr>
          <p:cNvSpPr txBox="1"/>
          <p:nvPr/>
        </p:nvSpPr>
        <p:spPr>
          <a:xfrm>
            <a:off x="5458264" y="1547446"/>
            <a:ext cx="3390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Посмотрите видео Три способа рождения у млекопитающих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Verdana"/>
              <a:buNone/>
            </a:pP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7FD63B-F709-4B68-A31A-BD203A624E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539"/>
          <a:stretch/>
        </p:blipFill>
        <p:spPr>
          <a:xfrm>
            <a:off x="654147" y="98960"/>
            <a:ext cx="8229600" cy="66746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ЗАДАНИЯ В ТЕТРАДИ:</a:t>
            </a:r>
            <a:endParaRPr sz="40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Verdana"/>
              <a:buNone/>
            </a:pP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Запишите тему: </a:t>
            </a:r>
            <a:r>
              <a:rPr lang="ru-RU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Класс Млекопитающие. </a:t>
            </a:r>
          </a:p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Verdana"/>
              <a:buNone/>
            </a:pP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1. Что такое молоко. У кого и когда оно вырабатывается. </a:t>
            </a:r>
          </a:p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Verdana"/>
              <a:buNone/>
            </a:pP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2.</a:t>
            </a:r>
            <a:r>
              <a:rPr lang="ru-RU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Подкласс Яйцекладущие. </a:t>
            </a:r>
          </a:p>
          <a:p>
            <a:pPr marL="133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</a:pP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Выпишите из учебника, где они обитают и примеры этих животных.</a:t>
            </a:r>
          </a:p>
          <a:p>
            <a:pPr marL="133350" indent="0">
              <a:spcBef>
                <a:spcPts val="0"/>
              </a:spcBef>
              <a:buSzPts val="2100"/>
              <a:buNone/>
            </a:pP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В два столбика укажите черты сходства </a:t>
            </a:r>
            <a:r>
              <a:rPr lang="ru-RU" sz="1800" dirty="0" err="1">
                <a:solidFill>
                  <a:schemeClr val="tx1"/>
                </a:solidFill>
                <a:latin typeface="Garamond" panose="02020404030301010803" pitchFamily="18" charset="0"/>
              </a:rPr>
              <a:t>Первозверей</a:t>
            </a: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 с Рептилиями и с Млекопитающими. </a:t>
            </a:r>
          </a:p>
          <a:p>
            <a:pPr marL="133350" indent="0">
              <a:spcBef>
                <a:spcPts val="0"/>
              </a:spcBef>
              <a:buSzPts val="2100"/>
              <a:buNone/>
            </a:pP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3. </a:t>
            </a:r>
            <a:r>
              <a:rPr lang="ru-RU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Подкласс Живородящие</a:t>
            </a:r>
          </a:p>
          <a:p>
            <a:pPr marL="133350" indent="0">
              <a:spcBef>
                <a:spcPts val="0"/>
              </a:spcBef>
              <a:buSzPts val="2100"/>
              <a:buNone/>
            </a:pPr>
            <a:r>
              <a:rPr lang="ru-RU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              А) Сумчатые</a:t>
            </a:r>
          </a:p>
          <a:p>
            <a:pPr marL="133350" indent="0">
              <a:spcBef>
                <a:spcPts val="0"/>
              </a:spcBef>
              <a:buSzPts val="2100"/>
              <a:buNone/>
            </a:pP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Выпишите из учебника, где они обитают и два-три примера этих животных (*найдите вид южно-американского Сумчатого)</a:t>
            </a:r>
          </a:p>
          <a:p>
            <a:pPr marL="133350" indent="0">
              <a:spcBef>
                <a:spcPts val="0"/>
              </a:spcBef>
              <a:buSzPts val="2100"/>
              <a:buNone/>
            </a:pP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Запишите зачем нужна сумка этим животным. Каким рождается детеныш и способен ли он к самостоятельной жизни.</a:t>
            </a:r>
          </a:p>
          <a:p>
            <a:pPr marL="133350" indent="0">
              <a:spcBef>
                <a:spcPts val="0"/>
              </a:spcBef>
              <a:buSzPts val="2100"/>
              <a:buNone/>
            </a:pPr>
            <a:r>
              <a:rPr lang="ru-RU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             Б) Плацентарные</a:t>
            </a:r>
          </a:p>
          <a:p>
            <a:pPr marL="133350" indent="0">
              <a:spcBef>
                <a:spcPts val="0"/>
              </a:spcBef>
              <a:buSzPts val="2100"/>
              <a:buNone/>
            </a:pP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Запишите где обитают эти животные и два-три примера.</a:t>
            </a:r>
          </a:p>
          <a:p>
            <a:pPr marL="133350" indent="0">
              <a:spcBef>
                <a:spcPts val="0"/>
              </a:spcBef>
              <a:buSzPts val="2100"/>
              <a:buNone/>
            </a:pP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Что такое плацента, зачем она нужна. В чем преимущество развития потомства в матке.</a:t>
            </a:r>
          </a:p>
          <a:p>
            <a:pPr marL="133350" indent="0">
              <a:spcBef>
                <a:spcPts val="0"/>
              </a:spcBef>
              <a:buSzPts val="2100"/>
              <a:buNone/>
            </a:pPr>
            <a:r>
              <a:rPr lang="ru-RU" sz="1800" dirty="0">
                <a:solidFill>
                  <a:schemeClr val="tx1"/>
                </a:solidFill>
                <a:latin typeface="Garamond" panose="02020404030301010803" pitchFamily="18" charset="0"/>
              </a:rPr>
              <a:t>(*есть ли пупок у хомяка? Как вы это узнали?)</a:t>
            </a:r>
          </a:p>
          <a:p>
            <a:pPr marL="133350" indent="0">
              <a:spcBef>
                <a:spcPts val="0"/>
              </a:spcBef>
              <a:buSzPts val="2100"/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33350" indent="0">
              <a:spcBef>
                <a:spcPts val="0"/>
              </a:spcBef>
              <a:buSzPts val="2100"/>
              <a:buNone/>
            </a:pP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33350" indent="0">
              <a:spcBef>
                <a:spcPts val="0"/>
              </a:spcBef>
              <a:buSzPts val="2100"/>
              <a:buNone/>
            </a:pP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33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</a:pPr>
            <a:endParaRPr lang="ru-RU" dirty="0"/>
          </a:p>
          <a:p>
            <a:pPr marL="133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C8790-D053-4FD2-BCDC-ED64ACF9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790139"/>
          </a:xfrm>
        </p:spPr>
        <p:txBody>
          <a:bodyPr/>
          <a:lstStyle/>
          <a:p>
            <a:pPr indent="0">
              <a:buNone/>
            </a:pPr>
            <a:r>
              <a:rPr lang="ru-RU" sz="4000" dirty="0"/>
              <a:t>Вспомним основные признаки млекопитающих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(это УЖЕ записано у Вас в тетради!):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059492-D657-4CEA-A70C-CC3FE560E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67951"/>
            <a:ext cx="8229600" cy="4062974"/>
          </a:xfrm>
        </p:spPr>
        <p:txBody>
          <a:bodyPr/>
          <a:lstStyle/>
          <a:p>
            <a:r>
              <a:rPr lang="ru-RU" sz="1800" dirty="0"/>
              <a:t>Теплокровность (Гомойотермность) – позволила освоить все среды обитания, быть активными и днем и ночью</a:t>
            </a:r>
          </a:p>
          <a:p>
            <a:r>
              <a:rPr lang="ru-RU" sz="1800" dirty="0"/>
              <a:t>Шерстяной покров и кожные железы – обеспечивают сохранение тепла и охлаждение организма</a:t>
            </a:r>
          </a:p>
          <a:p>
            <a:r>
              <a:rPr lang="ru-RU" sz="1800" dirty="0"/>
              <a:t>Четырехкамерное сердце – разделяет венозную и артериальную кровь, позволяет поддерживать высокий уровень обмена веществ</a:t>
            </a:r>
          </a:p>
          <a:p>
            <a:r>
              <a:rPr lang="ru-RU" sz="1800" dirty="0"/>
              <a:t>Диафрагма – участвует в дыхательных движениях</a:t>
            </a:r>
          </a:p>
          <a:p>
            <a:r>
              <a:rPr lang="ru-RU" sz="1800" dirty="0"/>
              <a:t>Альвеолярные лёгкие – обеспечивают поступление в кровь достаточного количества кислорода</a:t>
            </a:r>
          </a:p>
          <a:p>
            <a:r>
              <a:rPr lang="ru-RU" sz="1800" dirty="0"/>
              <a:t>Дифференцированные зубы (резцы, клыки, коренные) – позволяют есть разную пищу, хорошо ее измельчая</a:t>
            </a:r>
          </a:p>
          <a:p>
            <a:r>
              <a:rPr lang="ru-RU" sz="1800" dirty="0"/>
              <a:t>Развитый головной мозг (кора с извилинами и бороздами) позволяет формироваться сложным формам поведения</a:t>
            </a:r>
          </a:p>
          <a:p>
            <a:r>
              <a:rPr lang="ru-RU" sz="1800" dirty="0"/>
              <a:t>7 шейных позвонков – отличительная черта скелета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70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A0F29B-15A0-458D-B76C-33CAE7E5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7075"/>
            <a:ext cx="8229600" cy="2803013"/>
          </a:xfrm>
        </p:spPr>
        <p:txBody>
          <a:bodyPr/>
          <a:lstStyle/>
          <a:p>
            <a:pPr indent="0">
              <a:buNone/>
            </a:pPr>
            <a:r>
              <a:rPr lang="ru-RU" sz="4400" dirty="0"/>
              <a:t>Главная объединяющая черта заложена в самом названии класса Млеко-питающие: выкармливание детенышей молоком.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C3E538-1ACE-420C-B643-5C5BD1B53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995225"/>
            <a:ext cx="8229600" cy="2135700"/>
          </a:xfrm>
        </p:spPr>
        <p:txBody>
          <a:bodyPr/>
          <a:lstStyle/>
          <a:p>
            <a:r>
              <a:rPr lang="ru-RU" sz="1800" dirty="0"/>
              <a:t>У всех Млекопитающих на брюшной стороне тела формируются млечные железы. Они начинают продуцировать молоко у самок после появления на свет детенышей. </a:t>
            </a:r>
          </a:p>
          <a:p>
            <a:r>
              <a:rPr lang="ru-RU" sz="1800" dirty="0"/>
              <a:t>Молоко- питательная смесь, содержащая воду, белки (казеин), жиры, сахара (лактозу), микроэлементы (например, кальций) и витамины (например, А, Д) в необходимом для детеныша соотношении. </a:t>
            </a:r>
          </a:p>
          <a:p>
            <a:r>
              <a:rPr lang="ru-RU" sz="1800" dirty="0"/>
              <a:t>У каждого вида  млекопитающих свой состав молока. </a:t>
            </a:r>
          </a:p>
        </p:txBody>
      </p:sp>
    </p:spTree>
    <p:extLst>
      <p:ext uri="{BB962C8B-B14F-4D97-AF65-F5344CB8AC3E}">
        <p14:creationId xmlns:p14="http://schemas.microsoft.com/office/powerpoint/2010/main" val="421861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57200" y="221541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Подкласс Яйцекладущие или Первозвери</a:t>
            </a:r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189" y="3770142"/>
            <a:ext cx="4740812" cy="3047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70AAB3-8AC4-4A87-8978-740479284A3B}"/>
              </a:ext>
            </a:extLst>
          </p:cNvPr>
          <p:cNvSpPr txBox="1"/>
          <p:nvPr/>
        </p:nvSpPr>
        <p:spPr>
          <a:xfrm>
            <a:off x="745588" y="2011680"/>
            <a:ext cx="33903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Это удивительные животные, покрытые мехом, с несовершенной терморегуляцией (температура тела от 22 до 37 градусов Цельсия), с клоакой, с </a:t>
            </a:r>
            <a:r>
              <a:rPr lang="ru-RU" sz="1800"/>
              <a:t>сохранившимися вороньими костями. </a:t>
            </a:r>
            <a:endParaRPr lang="ru-RU" sz="1800" dirty="0"/>
          </a:p>
          <a:p>
            <a:r>
              <a:rPr lang="ru-RU" sz="1800" dirty="0"/>
              <a:t>При размножении они  откладывают яйца.</a:t>
            </a:r>
          </a:p>
          <a:p>
            <a:r>
              <a:rPr lang="ru-RU" sz="1800" dirty="0"/>
              <a:t>Однако, вылупившийся детеныш выкармливается молоком матери, которое он слизывает с млечного поля на ее животе.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C14516-2E97-4B09-B3F2-C698D2541D04}"/>
              </a:ext>
            </a:extLst>
          </p:cNvPr>
          <p:cNvSpPr txBox="1"/>
          <p:nvPr/>
        </p:nvSpPr>
        <p:spPr>
          <a:xfrm>
            <a:off x="4853354" y="1885071"/>
            <a:ext cx="3390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Посмотрите видео про Утконоса и Ехидну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Утконос</a:t>
            </a: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16350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8987" y="2244725"/>
            <a:ext cx="5815012" cy="46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Ехидна</a:t>
            </a:r>
            <a:endParaRPr/>
          </a:p>
        </p:txBody>
      </p:sp>
      <p:pic>
        <p:nvPicPr>
          <p:cNvPr id="55" name="Google Shape;5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312" y="2800350"/>
            <a:ext cx="6516687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284662" cy="317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000" b="0" i="0" u="none" strike="noStrike" cap="none" dirty="0" err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Подкласс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Живородящие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млекопитающие</a:t>
            </a:r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Verdana"/>
              <a:buNone/>
            </a:pPr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12" y="1516062"/>
            <a:ext cx="8280400" cy="534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Инфракласс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Сумчатые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млекопитающие</a:t>
            </a:r>
            <a:endParaRPr dirty="0"/>
          </a:p>
        </p:txBody>
      </p:sp>
      <p:pic>
        <p:nvPicPr>
          <p:cNvPr id="69" name="Google Shape;69;p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248" y="3428999"/>
            <a:ext cx="3741639" cy="3460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87164F-2E59-4ED6-83C8-09086F444575}"/>
              </a:ext>
            </a:extLst>
          </p:cNvPr>
          <p:cNvSpPr txBox="1"/>
          <p:nvPr/>
        </p:nvSpPr>
        <p:spPr>
          <a:xfrm>
            <a:off x="703385" y="1899138"/>
            <a:ext cx="4107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Развитие Сумчатых начинается в примитивной матке. Там эмбрионы развиваются 12—28 дней, получая питательные вещества как из желтка, так и из "маточного молока", выделяемого железами, расположенными в стенках матки. При рождении детеныш недоразвит, весит меньше грамма (при массе матери до 20—32 кг у гигантских кенгуру). Однако обоняние и передние конечности у него хорошо развиты, что позволяет новорожденному самостоятельно добраться по шерсти матери до сосков, укрытых в сумке. </a:t>
            </a:r>
          </a:p>
          <a:p>
            <a:r>
              <a:rPr lang="ru-RU" dirty="0"/>
              <a:t>У кенгуру детеныш фактически прирастает к соску, который выступает ровно настолько, чтобы соответствовать размерам его рта. Детеныш отпадает от соска приблизительно на той стадии развитая, на которой у плацентарных новорожденные только появляются на свет.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D8DE55-8BE7-4FF2-B444-7D1F969D67DD}"/>
              </a:ext>
            </a:extLst>
          </p:cNvPr>
          <p:cNvSpPr txBox="1"/>
          <p:nvPr/>
        </p:nvSpPr>
        <p:spPr>
          <a:xfrm>
            <a:off x="5247248" y="1645920"/>
            <a:ext cx="339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Посмотрите видео про Сумчатых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Детеныш кенгуру</a:t>
            </a:r>
            <a:endParaRPr/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132137" cy="303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3212" y="2136775"/>
            <a:ext cx="6300787" cy="47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Уровень">
  <a:themeElements>
    <a:clrScheme name="Уровень 1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FF9900"/>
      </a:accent4>
      <a:accent5>
        <a:srgbClr val="FF0000"/>
      </a:accent5>
      <a:accent6>
        <a:srgbClr val="FFFFFF"/>
      </a:accent6>
      <a:hlink>
        <a:srgbClr val="666699"/>
      </a:hlink>
      <a:folHlink>
        <a:srgbClr val="999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643</Words>
  <Application>Microsoft Office PowerPoint</Application>
  <PresentationFormat>Экран (4:3)</PresentationFormat>
  <Paragraphs>50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Baskerville Old Face</vt:lpstr>
      <vt:lpstr>Arial Black</vt:lpstr>
      <vt:lpstr>Garamond</vt:lpstr>
      <vt:lpstr>Verdana</vt:lpstr>
      <vt:lpstr>Уровень</vt:lpstr>
      <vt:lpstr>Размножение млекопитающих</vt:lpstr>
      <vt:lpstr>Вспомним основные признаки млекопитающих (это УЖЕ записано у Вас в тетради!):</vt:lpstr>
      <vt:lpstr>Главная объединяющая черта заложена в самом названии класса Млеко-питающие: выкармливание детенышей молоком.</vt:lpstr>
      <vt:lpstr>Подкласс Яйцекладущие или Первозвери</vt:lpstr>
      <vt:lpstr>Утконос</vt:lpstr>
      <vt:lpstr>Ехидна</vt:lpstr>
      <vt:lpstr>Подкласс Живородящие млекопитающие</vt:lpstr>
      <vt:lpstr>Инфракласс Сумчатые млекопитающие</vt:lpstr>
      <vt:lpstr>Детеныш кенгуру</vt:lpstr>
      <vt:lpstr>Презентация PowerPoint</vt:lpstr>
      <vt:lpstr>Инфракласс Плацентарные млекопитающие</vt:lpstr>
      <vt:lpstr>Презентация PowerPoint</vt:lpstr>
      <vt:lpstr>ЗАДАНИЯ В ТЕТРАДИ: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Размножение млекопитающих</dc:title>
  <dc:creator>Анастасия Ковалькова</dc:creator>
  <cp:lastModifiedBy>Надежда Пронская</cp:lastModifiedBy>
  <cp:revision>16</cp:revision>
  <dcterms:modified xsi:type="dcterms:W3CDTF">2020-07-24T10:21:37Z</dcterms:modified>
</cp:coreProperties>
</file>