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3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  <a:srgbClr val="FF0066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9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937A385-77A5-43DD-BF45-717BE8D5A0B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</p:grpSp>
        </p:grpSp>
      </p:grpSp>
      <p:sp>
        <p:nvSpPr>
          <p:cNvPr id="15571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5571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95F15637-1B92-4E20-8F6E-A592061848E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A6EF0-1C01-4222-ABC1-4610CB1E511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4E81D-7458-436B-8838-5D89130EB2F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4FB69-9D52-427B-AE57-DB54FCCB44C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5CEA9-2370-4EB2-A4EA-8F7A2304055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78EC5B-4AF6-4616-92EE-336346108C1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49BF9-9017-4BDD-BB73-82A98D4BE37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2BF5B-DE52-48FD-8B4F-C660B708A58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F5CEB-8D77-4EC5-B2D9-F97F9F3B75F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D93927-BAA2-4EBE-ACBC-992FF782394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9F2444-9895-4964-A3BC-52DC75B624C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5463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3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3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3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3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3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3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3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3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3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4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5464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4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4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4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4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4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4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4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5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5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5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5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65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5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5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5466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6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6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6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6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6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6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66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7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7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7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7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7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7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7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5467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ru-RU" altLang="ru-RU" smtClean="0"/>
                </a:p>
              </p:txBody>
            </p:sp>
          </p:grpSp>
        </p:grpSp>
      </p:grpSp>
      <p:sp>
        <p:nvSpPr>
          <p:cNvPr id="15469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469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469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69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69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3EB4833-1421-4132-A26D-04566CBB213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04813"/>
            <a:ext cx="6400800" cy="1287462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sz="1800" b="1" i="1" dirty="0" smtClean="0">
                <a:solidFill>
                  <a:srgbClr val="FFC000"/>
                </a:solidFill>
                <a:effectLst/>
              </a:rPr>
              <a:t>Презентация </a:t>
            </a:r>
            <a:r>
              <a:rPr lang="ru-RU" sz="1800" b="1" i="1" dirty="0">
                <a:solidFill>
                  <a:srgbClr val="FFC000"/>
                </a:solidFill>
                <a:effectLst/>
              </a:rPr>
              <a:t>к уроку по учебному предмету </a:t>
            </a:r>
            <a:r>
              <a:rPr lang="ru-RU" sz="1800" b="1" i="1" dirty="0" smtClean="0">
                <a:solidFill>
                  <a:srgbClr val="FFC000"/>
                </a:solidFill>
                <a:effectLst/>
              </a:rPr>
              <a:t>«Английский язык»</a:t>
            </a:r>
          </a:p>
          <a:p>
            <a:pPr eaLnBrk="1" hangingPunct="1">
              <a:defRPr/>
            </a:pPr>
            <a:r>
              <a:rPr lang="ru-RU" sz="1800" b="1" i="1" dirty="0" smtClean="0">
                <a:solidFill>
                  <a:srgbClr val="FFC000"/>
                </a:solidFill>
                <a:effectLst/>
              </a:rPr>
              <a:t> </a:t>
            </a:r>
            <a:r>
              <a:rPr lang="ru-RU" sz="1800" b="1" i="1" dirty="0">
                <a:solidFill>
                  <a:srgbClr val="FFC000"/>
                </a:solidFill>
                <a:effectLst/>
              </a:rPr>
              <a:t>в </a:t>
            </a:r>
            <a:r>
              <a:rPr lang="ru-RU" sz="1800" b="1" i="1" dirty="0" smtClean="0">
                <a:solidFill>
                  <a:srgbClr val="FFC000"/>
                </a:solidFill>
                <a:effectLst/>
              </a:rPr>
              <a:t>5-ом классе </a:t>
            </a:r>
            <a:r>
              <a:rPr lang="ru-RU" sz="1800" b="1" i="1" dirty="0">
                <a:solidFill>
                  <a:srgbClr val="FFC000"/>
                </a:solidFill>
                <a:effectLst/>
              </a:rPr>
              <a:t>на тему </a:t>
            </a:r>
            <a:endParaRPr lang="ru-RU" sz="1800" b="1" i="1" dirty="0" smtClean="0">
              <a:solidFill>
                <a:srgbClr val="FFC000"/>
              </a:solidFill>
              <a:effectLst/>
            </a:endParaRPr>
          </a:p>
          <a:p>
            <a:pPr eaLnBrk="1" hangingPunct="1">
              <a:defRPr/>
            </a:pPr>
            <a:r>
              <a:rPr lang="ru-RU" sz="1800" b="1" i="1" dirty="0" smtClean="0">
                <a:solidFill>
                  <a:srgbClr val="FFC000"/>
                </a:solidFill>
                <a:effectLst/>
              </a:rPr>
              <a:t>« Здоровье </a:t>
            </a:r>
            <a:r>
              <a:rPr lang="ru-RU" sz="1600" b="1" i="1" dirty="0" smtClean="0">
                <a:solidFill>
                  <a:srgbClr val="FFC000"/>
                </a:solidFill>
                <a:effectLst/>
              </a:rPr>
              <a:t>».</a:t>
            </a:r>
            <a:endParaRPr lang="ru-RU" sz="1600" b="1" dirty="0" smtClean="0">
              <a:solidFill>
                <a:srgbClr val="FFC000"/>
              </a:solidFill>
            </a:endParaRP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Good Health is Above Wealth.</a:t>
            </a:r>
            <a:endParaRPr lang="ru-RU" b="1" dirty="0" smtClean="0"/>
          </a:p>
        </p:txBody>
      </p:sp>
      <p:pic>
        <p:nvPicPr>
          <p:cNvPr id="4100" name="Picture 9" descr="купа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675" y="2979738"/>
            <a:ext cx="2882900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2" descr="вел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2979738"/>
            <a:ext cx="3025775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Box 2"/>
          <p:cNvSpPr txBox="1">
            <a:spLocks noChangeArrowheads="1"/>
          </p:cNvSpPr>
          <p:nvPr/>
        </p:nvSpPr>
        <p:spPr bwMode="auto">
          <a:xfrm>
            <a:off x="320675" y="5605463"/>
            <a:ext cx="72009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Выполнили:</a:t>
            </a:r>
          </a:p>
          <a:p>
            <a:pPr eaLnBrk="1" hangingPunct="1"/>
            <a:r>
              <a:rPr lang="ru-RU" altLang="ru-RU"/>
              <a:t>учителя английского языка МБОУ  Хотьковской СОШ №</a:t>
            </a:r>
            <a:r>
              <a:rPr lang="en-US" altLang="ru-RU"/>
              <a:t>1</a:t>
            </a:r>
            <a:endParaRPr lang="ru-RU" altLang="ru-RU"/>
          </a:p>
          <a:p>
            <a:pPr eaLnBrk="1" hangingPunct="1"/>
            <a:r>
              <a:rPr lang="ru-RU" altLang="ru-RU">
                <a:solidFill>
                  <a:srgbClr val="FFC000"/>
                </a:solidFill>
              </a:rPr>
              <a:t>Кочергин Сергей Петрович </a:t>
            </a:r>
            <a:r>
              <a:rPr lang="ru-RU" altLang="ru-RU"/>
              <a:t>и </a:t>
            </a:r>
            <a:r>
              <a:rPr lang="ru-RU" altLang="ru-RU">
                <a:solidFill>
                  <a:srgbClr val="FFC000"/>
                </a:solidFill>
              </a:rPr>
              <a:t>Гусейнова Елена Закировна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fld id="{A39196A8-DEAE-4363-8CAD-B736292F01F1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Which proverb you have chosen as a title of our lesson?</a:t>
            </a:r>
            <a:endParaRPr lang="ru-RU" sz="4000" smtClean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FF0066"/>
              </a:buClr>
              <a:defRPr/>
            </a:pPr>
            <a:r>
              <a:rPr lang="en-US" smtClean="0">
                <a:solidFill>
                  <a:srgbClr val="000000"/>
                </a:solidFill>
                <a:effectLst/>
                <a:latin typeface="Comic Sans MS" pitchFamily="66" charset="0"/>
              </a:rPr>
              <a:t>An  apple a day keeps a doctor  away </a:t>
            </a:r>
          </a:p>
          <a:p>
            <a:pPr eaLnBrk="1" hangingPunct="1">
              <a:buClr>
                <a:srgbClr val="FF0066"/>
              </a:buClr>
              <a:defRPr/>
            </a:pPr>
            <a:endParaRPr lang="en-US" smtClean="0">
              <a:solidFill>
                <a:srgbClr val="000000"/>
              </a:solidFill>
              <a:effectLst/>
              <a:latin typeface="Comic Sans MS" pitchFamily="66" charset="0"/>
            </a:endParaRPr>
          </a:p>
          <a:p>
            <a:pPr eaLnBrk="1" hangingPunct="1">
              <a:buClr>
                <a:srgbClr val="FF0066"/>
              </a:buClr>
              <a:defRPr/>
            </a:pPr>
            <a:r>
              <a:rPr lang="en-US" smtClean="0">
                <a:solidFill>
                  <a:srgbClr val="000000"/>
                </a:solidFill>
                <a:effectLst/>
                <a:latin typeface="Comic Sans MS" pitchFamily="66" charset="0"/>
              </a:rPr>
              <a:t>Good health is above  wealth.</a:t>
            </a:r>
          </a:p>
          <a:p>
            <a:pPr eaLnBrk="1" hangingPunct="1">
              <a:buClr>
                <a:srgbClr val="FF0066"/>
              </a:buClr>
              <a:defRPr/>
            </a:pPr>
            <a:endParaRPr lang="en-US" smtClean="0">
              <a:solidFill>
                <a:srgbClr val="000000"/>
              </a:solidFill>
              <a:effectLst/>
              <a:latin typeface="Comic Sans MS" pitchFamily="66" charset="0"/>
            </a:endParaRPr>
          </a:p>
          <a:p>
            <a:pPr eaLnBrk="1" hangingPunct="1">
              <a:buClr>
                <a:srgbClr val="FF0066"/>
              </a:buClr>
              <a:defRPr/>
            </a:pPr>
            <a:r>
              <a:rPr lang="en-US" smtClean="0">
                <a:solidFill>
                  <a:srgbClr val="000000"/>
                </a:solidFill>
                <a:effectLst/>
                <a:latin typeface="Comic Sans MS" pitchFamily="66" charset="0"/>
              </a:rPr>
              <a:t>Early to bed, early to rise –                             Makes a man healthy, wealthy and wise.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13317" name="Group 4"/>
          <p:cNvGrpSpPr>
            <a:grpSpLocks/>
          </p:cNvGrpSpPr>
          <p:nvPr/>
        </p:nvGrpSpPr>
        <p:grpSpPr bwMode="auto">
          <a:xfrm>
            <a:off x="935038" y="5300663"/>
            <a:ext cx="8208962" cy="1103312"/>
            <a:chOff x="589" y="482"/>
            <a:chExt cx="5171" cy="695"/>
          </a:xfrm>
        </p:grpSpPr>
        <p:sp>
          <p:nvSpPr>
            <p:cNvPr id="13318" name="WordArt 5"/>
            <p:cNvSpPr>
              <a:spLocks noChangeArrowheads="1" noChangeShapeType="1" noTextEdit="1"/>
            </p:cNvSpPr>
            <p:nvPr/>
          </p:nvSpPr>
          <p:spPr bwMode="auto">
            <a:xfrm>
              <a:off x="589" y="482"/>
              <a:ext cx="5171" cy="336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ru-RU" sz="3600" b="1" kern="10">
                  <a:ln w="12700">
                    <a:solidFill>
                      <a:srgbClr val="B2B2B2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>
                        <a:alpha val="70000"/>
                      </a:srgbClr>
                    </a:outerShdw>
                  </a:effectLst>
                  <a:latin typeface="Arial"/>
                  <a:cs typeface="Arial"/>
                </a:rPr>
                <a:t> </a:t>
              </a:r>
            </a:p>
          </p:txBody>
        </p:sp>
        <p:pic>
          <p:nvPicPr>
            <p:cNvPr id="13319" name="Picture 6" descr="венок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74" y="799"/>
              <a:ext cx="237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  <p:bldP spid="1658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fld id="{0C96C073-A3E7-43B3-9AF9-2109FA0A47FC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0066"/>
                </a:solidFill>
              </a:rPr>
              <a:t>Don’t forget that </a:t>
            </a:r>
            <a:br>
              <a:rPr lang="en-US" sz="4000" smtClean="0">
                <a:solidFill>
                  <a:srgbClr val="FF0066"/>
                </a:solidFill>
              </a:rPr>
            </a:br>
            <a:r>
              <a:rPr lang="en-US" sz="4000" smtClean="0">
                <a:solidFill>
                  <a:srgbClr val="FF0066"/>
                </a:solidFill>
              </a:rPr>
              <a:t>“Good Health is above Wealth”</a:t>
            </a:r>
            <a:endParaRPr lang="ru-RU" sz="4000" smtClean="0">
              <a:solidFill>
                <a:srgbClr val="FF0066"/>
              </a:solidFill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5400" smtClean="0">
                <a:solidFill>
                  <a:schemeClr val="hlink"/>
                </a:solidFill>
                <a:latin typeface="Monotype Corsiva" pitchFamily="66" charset="0"/>
              </a:rPr>
              <a:t>Thank you very much for your work.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5400" smtClean="0">
              <a:solidFill>
                <a:schemeClr val="hlink"/>
              </a:solidFill>
              <a:latin typeface="Monotype Corsiva" pitchFamily="66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800" smtClean="0">
                <a:latin typeface="Monotype Corsiva" pitchFamily="66" charset="0"/>
              </a:rPr>
              <a:t>Good bye!</a:t>
            </a:r>
            <a:endParaRPr lang="ru-RU" sz="480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  <p:bldP spid="1669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fld id="{958D4D59-748F-4E46-9A2D-69B56A7F3D3A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68964" name="WordArt 4"/>
          <p:cNvSpPr>
            <a:spLocks noChangeArrowheads="1" noChangeShapeType="1" noTextEdit="1"/>
          </p:cNvSpPr>
          <p:nvPr/>
        </p:nvSpPr>
        <p:spPr bwMode="auto">
          <a:xfrm>
            <a:off x="457200" y="277813"/>
            <a:ext cx="7859713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Fonetic exe</a:t>
            </a:r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</a:t>
            </a:r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ises</a:t>
            </a:r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9933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689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mtClean="0">
                <a:effectLst/>
                <a:latin typeface="Comic Sans MS" pitchFamily="66" charset="0"/>
              </a:rPr>
              <a:t>[p] [k ] [d] [ei]  </a:t>
            </a:r>
            <a:r>
              <a:rPr lang="en-US" altLang="ru-RU" smtClean="0">
                <a:solidFill>
                  <a:srgbClr val="FFC000"/>
                </a:solidFill>
                <a:effectLst/>
                <a:latin typeface="Comic Sans MS" pitchFamily="66" charset="0"/>
              </a:rPr>
              <a:t>An  apple a day keeps a doctor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mtClean="0">
                <a:solidFill>
                  <a:srgbClr val="FFC000"/>
                </a:solidFill>
                <a:effectLst/>
                <a:latin typeface="Comic Sans MS" pitchFamily="66" charset="0"/>
              </a:rPr>
              <a:t>                        </a:t>
            </a:r>
            <a:r>
              <a:rPr lang="ru-RU" altLang="ru-RU" smtClean="0">
                <a:solidFill>
                  <a:srgbClr val="FFC000"/>
                </a:solidFill>
                <a:effectLst/>
                <a:latin typeface="Comic Sans MS" pitchFamily="66" charset="0"/>
              </a:rPr>
              <a:t>    </a:t>
            </a:r>
            <a:r>
              <a:rPr lang="en-US" altLang="ru-RU" smtClean="0">
                <a:solidFill>
                  <a:srgbClr val="FFC000"/>
                </a:solidFill>
                <a:effectLst/>
                <a:latin typeface="Comic Sans MS" pitchFamily="66" charset="0"/>
              </a:rPr>
              <a:t> away.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mtClean="0">
                <a:effectLst/>
                <a:latin typeface="Comic Sans MS" pitchFamily="66" charset="0"/>
              </a:rPr>
              <a:t>[</a:t>
            </a:r>
            <a:r>
              <a:rPr lang="el-GR" altLang="ru-RU" smtClean="0">
                <a:effectLst/>
                <a:latin typeface="Comic Sans MS" pitchFamily="66" charset="0"/>
              </a:rPr>
              <a:t>θ</a:t>
            </a:r>
            <a:r>
              <a:rPr lang="en-US" altLang="ru-RU" smtClean="0">
                <a:effectLst/>
                <a:latin typeface="Comic Sans MS" pitchFamily="66" charset="0"/>
              </a:rPr>
              <a:t>] [w] [e ]       </a:t>
            </a:r>
            <a:r>
              <a:rPr lang="en-US" altLang="ru-RU" b="1" smtClean="0">
                <a:solidFill>
                  <a:srgbClr val="00B050"/>
                </a:solidFill>
                <a:effectLst/>
                <a:latin typeface="Comic Sans MS" pitchFamily="66" charset="0"/>
              </a:rPr>
              <a:t>Good health is above  wealth.</a:t>
            </a:r>
          </a:p>
          <a:p>
            <a:pPr eaLnBrk="1" hangingPunct="1">
              <a:lnSpc>
                <a:spcPct val="90000"/>
              </a:lnSpc>
            </a:pPr>
            <a:endParaRPr lang="en-US" altLang="ru-RU" smtClean="0">
              <a:effectLst/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mtClean="0">
                <a:effectLst/>
                <a:latin typeface="Comic Sans MS" pitchFamily="66" charset="0"/>
              </a:rPr>
              <a:t>[</a:t>
            </a:r>
            <a:r>
              <a:rPr lang="ru-RU" altLang="ru-RU" smtClean="0">
                <a:effectLst/>
                <a:latin typeface="Comic Sans MS" pitchFamily="66" charset="0"/>
              </a:rPr>
              <a:t>З:</a:t>
            </a:r>
            <a:r>
              <a:rPr lang="en-US" altLang="ru-RU" smtClean="0">
                <a:effectLst/>
                <a:latin typeface="Comic Sans MS" pitchFamily="66" charset="0"/>
              </a:rPr>
              <a:t>] [ r] [ h] [ </a:t>
            </a:r>
            <a:r>
              <a:rPr lang="el-GR" altLang="ru-RU" smtClean="0">
                <a:effectLst/>
                <a:latin typeface="Comic Sans MS" pitchFamily="66" charset="0"/>
              </a:rPr>
              <a:t>θ</a:t>
            </a:r>
            <a:r>
              <a:rPr lang="en-US" altLang="ru-RU" smtClean="0">
                <a:effectLst/>
                <a:latin typeface="Comic Sans MS" pitchFamily="66" charset="0"/>
              </a:rPr>
              <a:t>]  </a:t>
            </a:r>
            <a:r>
              <a:rPr lang="ru-RU" altLang="ru-RU" smtClean="0">
                <a:effectLst/>
                <a:latin typeface="Comic Sans MS" pitchFamily="66" charset="0"/>
              </a:rPr>
              <a:t>  </a:t>
            </a:r>
            <a:r>
              <a:rPr lang="en-US" altLang="ru-RU" smtClean="0">
                <a:solidFill>
                  <a:srgbClr val="7030A0"/>
                </a:solidFill>
                <a:effectLst/>
                <a:latin typeface="Comic Sans MS" pitchFamily="66" charset="0"/>
              </a:rPr>
              <a:t>Early to bed,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mtClean="0">
                <a:solidFill>
                  <a:srgbClr val="7030A0"/>
                </a:solidFill>
                <a:effectLst/>
                <a:latin typeface="Comic Sans MS" pitchFamily="66" charset="0"/>
              </a:rPr>
              <a:t>                             early to rise –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mtClean="0">
                <a:solidFill>
                  <a:srgbClr val="7030A0"/>
                </a:solidFill>
                <a:effectLst/>
                <a:latin typeface="Comic Sans MS" pitchFamily="66" charset="0"/>
              </a:rPr>
              <a:t>                             Makes a man healthy, </a:t>
            </a:r>
            <a:r>
              <a:rPr lang="ru-RU" altLang="ru-RU" smtClean="0">
                <a:solidFill>
                  <a:srgbClr val="7030A0"/>
                </a:solidFill>
                <a:effectLst/>
                <a:latin typeface="Comic Sans MS" pitchFamily="66" charset="0"/>
              </a:rPr>
              <a:t>                              </a:t>
            </a:r>
            <a:endParaRPr lang="en-US" altLang="ru-RU" smtClean="0">
              <a:solidFill>
                <a:srgbClr val="7030A0"/>
              </a:solidFill>
              <a:effectLst/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>
                <a:solidFill>
                  <a:srgbClr val="7030A0"/>
                </a:solidFill>
                <a:effectLst/>
                <a:latin typeface="Comic Sans MS" pitchFamily="66" charset="0"/>
              </a:rPr>
              <a:t>                              </a:t>
            </a:r>
            <a:r>
              <a:rPr lang="en-US" altLang="ru-RU" smtClean="0">
                <a:solidFill>
                  <a:srgbClr val="7030A0"/>
                </a:solidFill>
                <a:effectLst/>
                <a:latin typeface="Comic Sans MS" pitchFamily="66" charset="0"/>
              </a:rPr>
              <a:t>wealthy and wise.</a:t>
            </a:r>
          </a:p>
          <a:p>
            <a:pPr eaLnBrk="1" hangingPunct="1">
              <a:lnSpc>
                <a:spcPct val="90000"/>
              </a:lnSpc>
            </a:pPr>
            <a:endParaRPr lang="ru-RU" altLang="ru-RU" smtClean="0">
              <a:solidFill>
                <a:srgbClr val="7030A0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8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8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8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8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8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8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89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89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689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689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689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89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689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689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  <p:bldP spid="1689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fld id="{582893A6-4C3B-480E-80AE-566342700604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00563" y="333375"/>
            <a:ext cx="4186237" cy="1139825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0200" y="2133600"/>
            <a:ext cx="4752975" cy="424815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How often do you brush your teeth?</a:t>
            </a:r>
          </a:p>
          <a:p>
            <a:pPr eaLnBrk="1" hangingPunct="1">
              <a:defRPr/>
            </a:pPr>
            <a:r>
              <a:rPr lang="en-US" sz="2400" smtClean="0"/>
              <a:t>How often do you wash your hands?</a:t>
            </a:r>
          </a:p>
          <a:p>
            <a:pPr eaLnBrk="1" hangingPunct="1">
              <a:defRPr/>
            </a:pPr>
            <a:r>
              <a:rPr lang="en-US" sz="2400" smtClean="0"/>
              <a:t>Do you often go to the swimming pool?</a:t>
            </a:r>
          </a:p>
          <a:p>
            <a:pPr eaLnBrk="1" hangingPunct="1">
              <a:defRPr/>
            </a:pPr>
            <a:r>
              <a:rPr lang="en-US" sz="2400" smtClean="0"/>
              <a:t>How often do you visit a dentist?</a:t>
            </a:r>
          </a:p>
          <a:p>
            <a:pPr eaLnBrk="1" hangingPunct="1">
              <a:defRPr/>
            </a:pPr>
            <a:r>
              <a:rPr lang="en-US" sz="2400" smtClean="0"/>
              <a:t>Do you like to visit a doctors?</a:t>
            </a:r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defRPr/>
            </a:pPr>
            <a:endParaRPr lang="ru-RU" sz="2400" smtClean="0"/>
          </a:p>
        </p:txBody>
      </p:sp>
      <p:sp>
        <p:nvSpPr>
          <p:cNvPr id="157702" name="AutoShape 6"/>
          <p:cNvSpPr>
            <a:spLocks noChangeArrowheads="1"/>
          </p:cNvSpPr>
          <p:nvPr/>
        </p:nvSpPr>
        <p:spPr bwMode="auto">
          <a:xfrm>
            <a:off x="3635375" y="188913"/>
            <a:ext cx="5113338" cy="1727200"/>
          </a:xfrm>
          <a:prstGeom prst="wedgeRoundRectCallout">
            <a:avLst>
              <a:gd name="adj1" fmla="val -63287"/>
              <a:gd name="adj2" fmla="val 2913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altLang="ru-RU" sz="2400"/>
              <a:t>I am a reporter from a famous TV programme “Health”. I would like to answer some questions about your health and health habits.</a:t>
            </a:r>
            <a:endParaRPr lang="ru-RU" altLang="ru-RU" sz="2400"/>
          </a:p>
        </p:txBody>
      </p:sp>
      <p:pic>
        <p:nvPicPr>
          <p:cNvPr id="6150" name="Picture 8" descr="16_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125538"/>
            <a:ext cx="23749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705" name="AutoShape 9"/>
          <p:cNvSpPr>
            <a:spLocks noChangeArrowheads="1"/>
          </p:cNvSpPr>
          <p:nvPr/>
        </p:nvSpPr>
        <p:spPr bwMode="auto">
          <a:xfrm>
            <a:off x="3059113" y="5949950"/>
            <a:ext cx="4176712" cy="792163"/>
          </a:xfrm>
          <a:prstGeom prst="wedgeRoundRectCallout">
            <a:avLst>
              <a:gd name="adj1" fmla="val -46806"/>
              <a:gd name="adj2" fmla="val -14218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altLang="ru-RU"/>
              <a:t>Thank you very much. Don’t forget to watch our programme. </a:t>
            </a:r>
            <a:endParaRPr lang="ru-RU" alt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  <p:bldP spid="157699" grpId="0" build="p"/>
      <p:bldP spid="157702" grpId="0" animBg="1"/>
      <p:bldP spid="1577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fld id="{1C1D0314-D5A6-4A21-829E-D1FFAF81A910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5445125"/>
            <a:ext cx="8218488" cy="12065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Write the parts of the body.</a:t>
            </a:r>
            <a:endParaRPr lang="ru-RU" smtClean="0"/>
          </a:p>
        </p:txBody>
      </p:sp>
      <p:pic>
        <p:nvPicPr>
          <p:cNvPr id="158725" name="Picture 5" descr="silhouette_male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260350"/>
            <a:ext cx="2200275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5076825" y="549275"/>
            <a:ext cx="1295400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 flipH="1">
            <a:off x="2555875" y="1844675"/>
            <a:ext cx="12239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 flipV="1">
            <a:off x="5003800" y="4508500"/>
            <a:ext cx="1223963" cy="73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H="1">
            <a:off x="2916238" y="2205038"/>
            <a:ext cx="1800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 flipH="1">
            <a:off x="2700338" y="5300663"/>
            <a:ext cx="1800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 flipV="1">
            <a:off x="5292725" y="2997200"/>
            <a:ext cx="1223963" cy="73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9" name="Line 12"/>
          <p:cNvSpPr>
            <a:spLocks noChangeShapeType="1"/>
          </p:cNvSpPr>
          <p:nvPr/>
        </p:nvSpPr>
        <p:spPr bwMode="auto">
          <a:xfrm flipH="1" flipV="1">
            <a:off x="2700338" y="765175"/>
            <a:ext cx="1871662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0" name="Line 13"/>
          <p:cNvSpPr>
            <a:spLocks noChangeShapeType="1"/>
          </p:cNvSpPr>
          <p:nvPr/>
        </p:nvSpPr>
        <p:spPr bwMode="auto">
          <a:xfrm flipV="1">
            <a:off x="5148263" y="1125538"/>
            <a:ext cx="1223962" cy="73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1" name="Line 14"/>
          <p:cNvSpPr>
            <a:spLocks noChangeShapeType="1"/>
          </p:cNvSpPr>
          <p:nvPr/>
        </p:nvSpPr>
        <p:spPr bwMode="auto">
          <a:xfrm>
            <a:off x="1116013" y="90805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2" name="Line 15"/>
          <p:cNvSpPr>
            <a:spLocks noChangeShapeType="1"/>
          </p:cNvSpPr>
          <p:nvPr/>
        </p:nvSpPr>
        <p:spPr bwMode="auto">
          <a:xfrm>
            <a:off x="1042988" y="19161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3" name="Line 16"/>
          <p:cNvSpPr>
            <a:spLocks noChangeShapeType="1"/>
          </p:cNvSpPr>
          <p:nvPr/>
        </p:nvSpPr>
        <p:spPr bwMode="auto">
          <a:xfrm>
            <a:off x="1476375" y="234950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4" name="Line 17"/>
          <p:cNvSpPr>
            <a:spLocks noChangeShapeType="1"/>
          </p:cNvSpPr>
          <p:nvPr/>
        </p:nvSpPr>
        <p:spPr bwMode="auto">
          <a:xfrm>
            <a:off x="1258888" y="544512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5" name="Line 18"/>
          <p:cNvSpPr>
            <a:spLocks noChangeShapeType="1"/>
          </p:cNvSpPr>
          <p:nvPr/>
        </p:nvSpPr>
        <p:spPr bwMode="auto">
          <a:xfrm>
            <a:off x="6443663" y="8366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6" name="Line 19"/>
          <p:cNvSpPr>
            <a:spLocks noChangeShapeType="1"/>
          </p:cNvSpPr>
          <p:nvPr/>
        </p:nvSpPr>
        <p:spPr bwMode="auto">
          <a:xfrm>
            <a:off x="6443663" y="12684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7" name="Line 20"/>
          <p:cNvSpPr>
            <a:spLocks noChangeShapeType="1"/>
          </p:cNvSpPr>
          <p:nvPr/>
        </p:nvSpPr>
        <p:spPr bwMode="auto">
          <a:xfrm>
            <a:off x="6443663" y="31416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8" name="Line 21"/>
          <p:cNvSpPr>
            <a:spLocks noChangeShapeType="1"/>
          </p:cNvSpPr>
          <p:nvPr/>
        </p:nvSpPr>
        <p:spPr bwMode="auto">
          <a:xfrm>
            <a:off x="6372225" y="458152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fld id="{D4ACB42C-9AF0-482B-AD46-67960A832568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3200" smtClean="0"/>
              <a:t>Let’s sing this song and do that I’ll show you.</a:t>
            </a:r>
            <a:endParaRPr lang="ru-RU" sz="3200" smtClean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Head and shoulders,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knees and toes, knees and toes, knees and toes!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Head and shoulders,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knees and toes, , knees and toes, knees and toes!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Eyes and ears, and mouth and nose!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Head and shoulders,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knees ad toes, knees and toes,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knees and toes!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Arms and legs, feet and hands,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feet and hands!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Arms and legs, feet and hands,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feet and hands!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Eyes and ears, and mouth and nose!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Arms and legs, feet and hands,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feet and hands</a:t>
            </a:r>
            <a:r>
              <a:rPr lang="ru-RU" sz="2400" b="1" smtClean="0"/>
              <a:t>.</a:t>
            </a:r>
          </a:p>
        </p:txBody>
      </p:sp>
      <p:pic>
        <p:nvPicPr>
          <p:cNvPr id="8197" name="Picture 5" descr="note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21336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note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288" y="494188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 descr="note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1863" y="40767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9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59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59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59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59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fld id="{E3C41910-2011-4826-8638-8A27A7FFBCEF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Thank you.</a:t>
            </a:r>
            <a:endParaRPr lang="ru-RU" smtClean="0">
              <a:latin typeface="Comic Sans MS" pitchFamily="66" charset="0"/>
            </a:endParaRP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smtClean="0"/>
              <a:t>Clap you hands!</a:t>
            </a:r>
            <a:endParaRPr lang="ru-RU" sz="4000" smtClean="0"/>
          </a:p>
        </p:txBody>
      </p:sp>
      <p:pic>
        <p:nvPicPr>
          <p:cNvPr id="9221" name="Picture 9" descr="app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3141663"/>
            <a:ext cx="88741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  <p:bldP spid="161794" grpId="1"/>
      <p:bldP spid="161794" grpId="2"/>
      <p:bldP spid="161795" grpId="0" build="p"/>
      <p:bldP spid="161795" grpI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fld id="{C21DEAA1-BCDD-4841-A250-A05FDECCF146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Say what problems they have and give them some pieces of advice</a:t>
            </a:r>
            <a:endParaRPr lang="ru-RU" sz="3200" smtClean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	</a:t>
            </a:r>
          </a:p>
        </p:txBody>
      </p:sp>
      <p:sp>
        <p:nvSpPr>
          <p:cNvPr id="162838" name="Rectangle 22"/>
          <p:cNvSpPr>
            <a:spLocks noGrp="1" noChangeArrowheads="1"/>
          </p:cNvSpPr>
          <p:nvPr>
            <p:ph type="body" sz="half" idx="2"/>
          </p:nvPr>
        </p:nvSpPr>
        <p:spPr>
          <a:xfrm>
            <a:off x="827088" y="1628775"/>
            <a:ext cx="8066087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     </a:t>
            </a:r>
            <a:r>
              <a:rPr lang="en-US" smtClean="0"/>
              <a:t>Ruth                                           Kelly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Ron                                            Bill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Peter                                          Dan</a:t>
            </a:r>
            <a:endParaRPr lang="ru-RU" smtClean="0"/>
          </a:p>
        </p:txBody>
      </p:sp>
      <p:pic>
        <p:nvPicPr>
          <p:cNvPr id="10246" name="Picture 7" descr="migra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052513"/>
            <a:ext cx="11906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1" descr="deti736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1268413"/>
            <a:ext cx="129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3" descr="is?5ETE45oa0T8VyaulDkIi2B1UOT1YVZtoSuS51X6vfX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6825" y="5084763"/>
            <a:ext cx="1439863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7" descr="stomachach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4408488"/>
            <a:ext cx="1081087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9" descr="is?fnmsJFrvgPbSdMq2KFrjJIJeTUOaN1Bhl6FnRdaBC2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9700" y="3213100"/>
            <a:ext cx="8636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21" descr="is?HcxkIWLPAU6fm9Y1OnsvPc3L3z0B0Qw0kA_1g59z5u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9750" y="2997200"/>
            <a:ext cx="8858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fld id="{C60EB59B-25DD-4167-BE07-B4DDBDDEE143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0326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Sing this song</a:t>
            </a:r>
            <a:r>
              <a:rPr lang="en-US" sz="4000" smtClean="0"/>
              <a:t>.</a:t>
            </a:r>
            <a:endParaRPr lang="ru-RU" sz="4000" smtClean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solidFill>
                  <a:srgbClr val="000099"/>
                </a:solidFill>
                <a:latin typeface="Georgia" pitchFamily="18" charset="0"/>
              </a:rPr>
              <a:t>Ruth has a toothache,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solidFill>
                  <a:srgbClr val="000099"/>
                </a:solidFill>
                <a:latin typeface="Georgia" pitchFamily="18" charset="0"/>
              </a:rPr>
              <a:t>Teddy has a cold.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solidFill>
                  <a:srgbClr val="000099"/>
                </a:solidFill>
                <a:latin typeface="Georgia" pitchFamily="18" charset="0"/>
              </a:rPr>
              <a:t>Fred has a headache.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solidFill>
                  <a:srgbClr val="000099"/>
                </a:solidFill>
                <a:latin typeface="Georgia" pitchFamily="18" charset="0"/>
              </a:rPr>
              <a:t>Eddie’s getting old.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solidFill>
                  <a:srgbClr val="000099"/>
                </a:solidFill>
                <a:latin typeface="Georgia" pitchFamily="18" charset="0"/>
              </a:rPr>
              <a:t>Sam has a stomachache.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solidFill>
                  <a:srgbClr val="000099"/>
                </a:solidFill>
                <a:latin typeface="Georgia" pitchFamily="18" charset="0"/>
              </a:rPr>
              <a:t>Frankie has the flu.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solidFill>
                  <a:srgbClr val="000099"/>
                </a:solidFill>
                <a:latin typeface="Georgia" pitchFamily="18" charset="0"/>
              </a:rPr>
              <a:t>Jack has a backache.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solidFill>
                  <a:srgbClr val="000099"/>
                </a:solidFill>
                <a:latin typeface="Georgia" pitchFamily="18" charset="0"/>
              </a:rPr>
              <a:t>Tony has one, too.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solidFill>
                  <a:srgbClr val="000099"/>
                </a:solidFill>
                <a:latin typeface="Georgia" pitchFamily="18" charset="0"/>
              </a:rPr>
              <a:t>Ruth has a toothache,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solidFill>
                  <a:srgbClr val="000099"/>
                </a:solidFill>
                <a:latin typeface="Georgia" pitchFamily="18" charset="0"/>
              </a:rPr>
              <a:t>Teddy has a cold.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solidFill>
                  <a:srgbClr val="000099"/>
                </a:solidFill>
                <a:latin typeface="Georgia" pitchFamily="18" charset="0"/>
              </a:rPr>
              <a:t>Fred has a headache.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solidFill>
                  <a:srgbClr val="000099"/>
                </a:solidFill>
                <a:latin typeface="Georgia" pitchFamily="18" charset="0"/>
              </a:rPr>
              <a:t>Eddie’s getting old</a:t>
            </a:r>
            <a:r>
              <a:rPr lang="en-US" sz="1800" smtClean="0">
                <a:solidFill>
                  <a:srgbClr val="000099"/>
                </a:solidFill>
              </a:rPr>
              <a:t>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0066"/>
                </a:solidFill>
              </a:rPr>
              <a:t>Great! Clap your hands!</a:t>
            </a:r>
            <a:endParaRPr lang="ru-RU" smtClean="0">
              <a:solidFill>
                <a:srgbClr val="FF0066"/>
              </a:solidFill>
            </a:endParaRPr>
          </a:p>
        </p:txBody>
      </p:sp>
      <p:pic>
        <p:nvPicPr>
          <p:cNvPr id="11269" name="Picture 5" descr="guit-li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4932363" y="1557338"/>
            <a:ext cx="285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7" descr="guit-l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3213100"/>
            <a:ext cx="285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9" descr="guit-l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5300663"/>
            <a:ext cx="285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51" name="Picture 11" descr="app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5949950"/>
            <a:ext cx="5048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63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63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63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63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63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/>
      <p:bldP spid="1638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fld id="{65800A5C-BCAC-4FB0-AB9B-6C670A47FA86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Match the photos and the doctors.</a:t>
            </a:r>
            <a:endParaRPr lang="ru-RU" sz="4000" smtClean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b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a) a veterinarian   b) a surgeon    c) a dentist </a:t>
            </a:r>
            <a:endParaRPr lang="ru-RU" smtClean="0"/>
          </a:p>
        </p:txBody>
      </p:sp>
      <p:pic>
        <p:nvPicPr>
          <p:cNvPr id="164871" name="Picture 7" descr="logo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1412875"/>
            <a:ext cx="29337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875" name="Picture 11" descr="47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1341438"/>
            <a:ext cx="21431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877" name="Picture 13" descr="stomatolo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1412875"/>
            <a:ext cx="2381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501</Words>
  <Application>Microsoft PowerPoint</Application>
  <PresentationFormat>Экран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Wingdings</vt:lpstr>
      <vt:lpstr>Comic Sans MS</vt:lpstr>
      <vt:lpstr>Georgia</vt:lpstr>
      <vt:lpstr>Monotype Corsiva</vt:lpstr>
      <vt:lpstr>Круги</vt:lpstr>
      <vt:lpstr>Good Health is Above Wealth.</vt:lpstr>
      <vt:lpstr>Слайд 2</vt:lpstr>
      <vt:lpstr>Слайд 3</vt:lpstr>
      <vt:lpstr>Write the parts of the body.</vt:lpstr>
      <vt:lpstr>Let’s sing this song and do that I’ll show you.</vt:lpstr>
      <vt:lpstr>Thank you.</vt:lpstr>
      <vt:lpstr>Say what problems they have and give them some pieces of advice</vt:lpstr>
      <vt:lpstr>Sing this song.</vt:lpstr>
      <vt:lpstr>Match the photos and the doctors.</vt:lpstr>
      <vt:lpstr>Which proverb you have chosen as a title of our lesson?</vt:lpstr>
      <vt:lpstr>Don’t forget that  “Good Health is above Wealth”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health is above wealth</dc:title>
  <dc:creator>Артемьева Т.А.</dc:creator>
  <cp:lastModifiedBy>User</cp:lastModifiedBy>
  <cp:revision>18</cp:revision>
  <cp:lastPrinted>1601-01-01T00:00:00Z</cp:lastPrinted>
  <dcterms:created xsi:type="dcterms:W3CDTF">2010-04-12T12:48:37Z</dcterms:created>
  <dcterms:modified xsi:type="dcterms:W3CDTF">2017-11-24T18:57:10Z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