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2" r:id="rId1"/>
  </p:sldMasterIdLst>
  <p:notesMasterIdLst>
    <p:notesMasterId r:id="rId24"/>
  </p:notesMasterIdLst>
  <p:sldIdLst>
    <p:sldId id="256" r:id="rId2"/>
    <p:sldId id="276" r:id="rId3"/>
    <p:sldId id="257" r:id="rId4"/>
    <p:sldId id="277" r:id="rId5"/>
    <p:sldId id="258" r:id="rId6"/>
    <p:sldId id="259" r:id="rId7"/>
    <p:sldId id="267" r:id="rId8"/>
    <p:sldId id="268" r:id="rId9"/>
    <p:sldId id="269" r:id="rId10"/>
    <p:sldId id="270" r:id="rId11"/>
    <p:sldId id="271" r:id="rId12"/>
    <p:sldId id="275" r:id="rId13"/>
    <p:sldId id="272" r:id="rId14"/>
    <p:sldId id="273" r:id="rId15"/>
    <p:sldId id="274" r:id="rId16"/>
    <p:sldId id="260" r:id="rId17"/>
    <p:sldId id="261" r:id="rId18"/>
    <p:sldId id="262" r:id="rId19"/>
    <p:sldId id="263" r:id="rId20"/>
    <p:sldId id="264" r:id="rId21"/>
    <p:sldId id="265" r:id="rId22"/>
    <p:sldId id="266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5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D7AF0-269C-4F62-A136-40E04F1CCA5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2E31F-360D-4BEC-87F2-568F4D7AE3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3291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Вступительное слово учителя слайды 2-4.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2E31F-360D-4BEC-87F2-568F4D7AE34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8413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 одном из заданий  «Лови ошибку!» в ответе, надо её найти, открыть название животного, информацию о котором получат после правильного составления числа из результатов решений.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2E31F-360D-4BEC-87F2-568F4D7AE34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27464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 ходу выполнения заданий заполнены таблицы результатов. Максимальное количество баллов – 12.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2E31F-360D-4BEC-87F2-568F4D7AE34D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8966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Таблица результатов игры в другом классе, также разбитом на 6 команд.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2E31F-360D-4BEC-87F2-568F4D7AE34D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9410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Таблица результатов игры в третьем пятом классе. Возможно выполнить  сравнение по классам.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2E31F-360D-4BEC-87F2-568F4D7AE34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2812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Фото птицы, название которой можно открыть в каждом классе, так как результаты не менее 30 баллов.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2E31F-360D-4BEC-87F2-568F4D7AE34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93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Фото. Две мандаринки.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2E31F-360D-4BEC-87F2-568F4D7AE34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4635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Информацию об этих животных, занесенных в Красную книгу, может прочитать вслух самый активный участник игры или по желанию учащихся.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2E31F-360D-4BEC-87F2-568F4D7AE34D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93927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После получения информации о мандаринке-утке. Учитель задает вопрос о том, а нет ли тезки по названию у этих птиц,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2E31F-360D-4BEC-87F2-568F4D7AE34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76356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Да, есть другое животное с таким же названием. Информация о нем дана под фото на слайде.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2E31F-360D-4BEC-87F2-568F4D7AE34D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492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Учебник другой группы авторов также может быть использован. Можно повысить уровень трудности заданий, в зависимости </a:t>
            </a:r>
            <a:r>
              <a:rPr lang="ru-RU"/>
              <a:t>от  уровня </a:t>
            </a:r>
            <a:r>
              <a:rPr lang="ru-RU" dirty="0"/>
              <a:t>обученности класса.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2E31F-360D-4BEC-87F2-568F4D7AE34D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278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На этом уроке вы узнаете о животном, которое занесено в Красную книгу, и ответите на вопрос : « В результате чего оно на грани исчезновения?»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2E31F-360D-4BEC-87F2-568F4D7AE34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402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2E31F-360D-4BEC-87F2-568F4D7AE34D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1033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Класс разделен учителем на 6 команд, каждой команде присвоен цвет: красный, оранжевый, желтый, зеленый, голубой, синий, после выполнения общих заданий.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2E31F-360D-4BEC-87F2-568F4D7AE34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736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Выполняют задания одного типа, данные для каждой из команд,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2E31F-360D-4BEC-87F2-568F4D7AE34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2688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Выполняют задания, учащийся, который выполнил быстрее других просматривает решения, может сделать подсказку.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2E31F-360D-4BEC-87F2-568F4D7AE34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48553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Ответы проверяем по заданиям №3-5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2E31F-360D-4BEC-87F2-568F4D7AE34D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579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Решают задачу №6(два варианта условия), сверяют ответы. Записывают ответы всех решенных заданий в одну строку.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2E31F-360D-4BEC-87F2-568F4D7AE34D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1640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Решают последнее задание №7, чтобы узнать название моллюска.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2E31F-360D-4BEC-87F2-568F4D7AE34D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9185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Дописывают в число цифры: 1870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C2E31F-360D-4BEC-87F2-568F4D7AE34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522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3638712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619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61829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07136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1964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06995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2715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4379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71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440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677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01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126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1932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28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142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4285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21.07.2020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28838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  <p:sldLayoutId id="2147483964" r:id="rId12"/>
    <p:sldLayoutId id="2147483965" r:id="rId13"/>
    <p:sldLayoutId id="2147483966" r:id="rId14"/>
    <p:sldLayoutId id="2147483967" r:id="rId15"/>
    <p:sldLayoutId id="2147483968" r:id="rId16"/>
    <p:sldLayoutId id="214748396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Презентация к уроку – викторине «В мире животных» </a:t>
            </a:r>
            <a:b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sz="1800" b="1" i="1" dirty="0">
                <a:solidFill>
                  <a:schemeClr val="tx2">
                    <a:lumMod val="50000"/>
                  </a:schemeClr>
                </a:solidFill>
              </a:rPr>
              <a:t>в 5 классе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Выполнила: 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Домоводова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Елена Владимировна – учитель математики МБОУ  «СОШ № **с углублённым изучением предметов естественнонаучного профиля </a:t>
            </a:r>
          </a:p>
          <a:p>
            <a:pPr algn="ctr"/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г.Владивосток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5860270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88640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Задание № 7. </a:t>
            </a:r>
          </a:p>
          <a:p>
            <a:r>
              <a:rPr lang="ru-RU" dirty="0"/>
              <a:t>В мировой добыче моллюсков «бабочки океана» занимают 3 место после устриц и мидий. Их искусственно выращивают специальных  хозяйствах.  Какое название у этих «бабочек океана» - реши пример и узнай.  </a:t>
            </a:r>
          </a:p>
          <a:p>
            <a:r>
              <a:rPr lang="ru-RU" dirty="0"/>
              <a:t>1 – 83 ∙ 17 + 27 ∙ 17 = </a:t>
            </a:r>
          </a:p>
          <a:p>
            <a:r>
              <a:rPr lang="ru-RU" dirty="0"/>
              <a:t>2 – 11∙ 98 + 72 ∙ 11 = </a:t>
            </a:r>
          </a:p>
          <a:p>
            <a:r>
              <a:rPr lang="ru-RU" dirty="0"/>
              <a:t>3 – 17 ∙ 79 + 31 ∙ 17 = </a:t>
            </a:r>
          </a:p>
          <a:p>
            <a:r>
              <a:rPr lang="ru-RU" dirty="0"/>
              <a:t>4  - 93 ∙ 11 + 11∙ 77 = </a:t>
            </a:r>
          </a:p>
          <a:p>
            <a:r>
              <a:rPr lang="ru-RU" dirty="0"/>
              <a:t>5 – 64 ∙ 17 + 46 ∙ 17 = </a:t>
            </a:r>
          </a:p>
          <a:p>
            <a:r>
              <a:rPr lang="ru-RU" dirty="0"/>
              <a:t>6 – 11 ∙ 87 + 83 ∙ 11 =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61026" y="479715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Ответ к № 7. </a:t>
            </a:r>
          </a:p>
          <a:p>
            <a:r>
              <a:rPr lang="ru-RU" b="1" dirty="0">
                <a:solidFill>
                  <a:srgbClr val="FFFF00"/>
                </a:solidFill>
              </a:rPr>
              <a:t>1870.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2530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Морской гребешок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2813" y="1993900"/>
            <a:ext cx="4776787" cy="286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680" y="1268760"/>
            <a:ext cx="5616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«Бабочка океана» – Морской гребешок</a:t>
            </a:r>
          </a:p>
        </p:txBody>
      </p:sp>
    </p:spTree>
    <p:extLst>
      <p:ext uri="{BB962C8B-B14F-4D97-AF65-F5344CB8AC3E}">
        <p14:creationId xmlns:p14="http://schemas.microsoft.com/office/powerpoint/2010/main" val="14835546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564905"/>
            <a:ext cx="8568952" cy="2212476"/>
          </a:xfrm>
        </p:spPr>
        <p:txBody>
          <a:bodyPr>
            <a:normAutofit fontScale="90000"/>
          </a:bodyPr>
          <a:lstStyle/>
          <a:p>
            <a:r>
              <a:rPr lang="ru-RU" sz="1600" b="1" i="1" dirty="0">
                <a:solidFill>
                  <a:schemeClr val="accent6">
                    <a:lumMod val="50000"/>
                  </a:schemeClr>
                </a:solidFill>
              </a:rPr>
              <a:t>Если получилось такое число, тогда вы верно выберете название и получите информацию о нём.</a:t>
            </a:r>
            <a:br>
              <a:rPr lang="ru-RU" sz="1600" b="1" i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1600" b="1" dirty="0">
                <a:solidFill>
                  <a:srgbClr val="002060"/>
                </a:solidFill>
              </a:rPr>
              <a:t>1 команда: 20090002085120440110501870</a:t>
            </a:r>
            <a:br>
              <a:rPr lang="ru-RU" sz="1600" dirty="0"/>
            </a:br>
            <a:r>
              <a:rPr lang="ru-RU" sz="1600" b="1" dirty="0">
                <a:solidFill>
                  <a:srgbClr val="FF0000"/>
                </a:solidFill>
              </a:rPr>
              <a:t>2 команда: 2009000208565480110501870</a:t>
            </a:r>
            <a:br>
              <a:rPr lang="ru-RU" sz="1600" dirty="0"/>
            </a:b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3 команда: 20090002015268480110501870</a:t>
            </a:r>
            <a:br>
              <a:rPr lang="ru-RU" sz="1600" dirty="0"/>
            </a:br>
            <a:r>
              <a:rPr lang="ru-RU" sz="1600" b="1" dirty="0">
                <a:solidFill>
                  <a:srgbClr val="FFFF00"/>
                </a:solidFill>
              </a:rPr>
              <a:t>4 команда: 20090002085120410110501870</a:t>
            </a:r>
            <a:br>
              <a:rPr lang="ru-RU" sz="1600" dirty="0"/>
            </a:br>
            <a:r>
              <a:rPr lang="ru-RU" sz="1600" b="1" dirty="0">
                <a:solidFill>
                  <a:schemeClr val="accent4"/>
                </a:solidFill>
              </a:rPr>
              <a:t>5 команда: 2009000208565400110501870</a:t>
            </a:r>
            <a:br>
              <a:rPr lang="ru-RU" sz="1600" dirty="0"/>
            </a:br>
            <a:r>
              <a:rPr lang="ru-RU" sz="1600" b="1" dirty="0">
                <a:solidFill>
                  <a:srgbClr val="00B0F0"/>
                </a:solidFill>
              </a:rPr>
              <a:t>6 команда: 20090002015268430110501870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777380"/>
            <a:ext cx="7803094" cy="1819972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Ответим на вопросы о животном, если раскроем его название</a:t>
            </a:r>
          </a:p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1, 2, 3, 4, 5, 6 - </a:t>
            </a:r>
            <a:r>
              <a:rPr lang="ru-RU" b="1" dirty="0">
                <a:solidFill>
                  <a:srgbClr val="FFC000"/>
                </a:solidFill>
              </a:rPr>
              <a:t>МАНДАРИНКА </a:t>
            </a:r>
          </a:p>
          <a:p>
            <a:pPr algn="ctr"/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61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6836992"/>
              </p:ext>
            </p:extLst>
          </p:nvPr>
        </p:nvGraphicFramePr>
        <p:xfrm>
          <a:off x="179513" y="332656"/>
          <a:ext cx="8856981" cy="6032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20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№ ком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№№ </a:t>
                      </a:r>
                      <a:r>
                        <a:rPr lang="ru-RU" sz="1400" dirty="0" err="1"/>
                        <a:t>п.п</a:t>
                      </a:r>
                      <a:r>
                        <a:rPr lang="ru-RU" sz="1400" dirty="0"/>
                        <a:t>.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Список команды</a:t>
                      </a:r>
                    </a:p>
                    <a:p>
                      <a:pPr algn="ctr"/>
                      <a:r>
                        <a:rPr lang="ru-RU" sz="1400" dirty="0"/>
                        <a:t>5 - А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№ Задания\ Количество баллов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Ком</a:t>
                      </a:r>
                    </a:p>
                    <a:p>
                      <a:pPr algn="ctr"/>
                      <a:r>
                        <a:rPr lang="ru-RU" sz="1400" dirty="0"/>
                        <a:t>Бал</a:t>
                      </a:r>
                    </a:p>
                    <a:p>
                      <a:pPr algn="ctr"/>
                      <a:r>
                        <a:rPr lang="ru-RU" sz="1400" dirty="0"/>
                        <a:t>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1\1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2\1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3\1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4\1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5\2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6\2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7\2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  <a:p>
                      <a:r>
                        <a:rPr lang="ru-RU" dirty="0"/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1</a:t>
                      </a:r>
                    </a:p>
                    <a:p>
                      <a:r>
                        <a:rPr lang="ru-RU" sz="1050" dirty="0"/>
                        <a:t>2</a:t>
                      </a:r>
                    </a:p>
                    <a:p>
                      <a:r>
                        <a:rPr lang="ru-RU" sz="1050" dirty="0"/>
                        <a:t>3</a:t>
                      </a:r>
                    </a:p>
                    <a:p>
                      <a:r>
                        <a:rPr lang="ru-RU" sz="1050" dirty="0"/>
                        <a:t>4</a:t>
                      </a:r>
                    </a:p>
                    <a:p>
                      <a:r>
                        <a:rPr lang="ru-RU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+mj-lt"/>
                        <a:buNone/>
                      </a:pPr>
                      <a:r>
                        <a:rPr lang="ru-RU" sz="1050" dirty="0"/>
                        <a:t>1.    А Я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050" dirty="0"/>
                        <a:t>2.  А А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050" dirty="0"/>
                        <a:t>3. О З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050" dirty="0"/>
                        <a:t>4. С Л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ru-RU" sz="1050" dirty="0"/>
                        <a:t>5. С 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3964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  <a:p>
                      <a:r>
                        <a:rPr lang="ru-RU" dirty="0"/>
                        <a:t>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6</a:t>
                      </a:r>
                    </a:p>
                    <a:p>
                      <a:r>
                        <a:rPr lang="ru-RU" sz="1050" dirty="0"/>
                        <a:t>7</a:t>
                      </a:r>
                    </a:p>
                    <a:p>
                      <a:r>
                        <a:rPr lang="ru-RU" sz="1050" dirty="0"/>
                        <a:t>8</a:t>
                      </a:r>
                    </a:p>
                    <a:p>
                      <a:r>
                        <a:rPr lang="ru-RU" sz="105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Б Д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Б 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К 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  <a:p>
                      <a:r>
                        <a:rPr lang="ru-RU" dirty="0"/>
                        <a:t>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10</a:t>
                      </a:r>
                    </a:p>
                    <a:p>
                      <a:r>
                        <a:rPr lang="ru-RU" sz="1050" dirty="0"/>
                        <a:t>11</a:t>
                      </a:r>
                    </a:p>
                    <a:p>
                      <a:r>
                        <a:rPr lang="ru-RU" sz="1050" dirty="0"/>
                        <a:t>12</a:t>
                      </a:r>
                    </a:p>
                    <a:p>
                      <a:r>
                        <a:rPr lang="ru-RU" sz="105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Б 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Г Я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СА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КС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  <a:p>
                      <a:r>
                        <a:rPr lang="ru-RU" dirty="0"/>
                        <a:t>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15</a:t>
                      </a:r>
                    </a:p>
                    <a:p>
                      <a:r>
                        <a:rPr lang="ru-RU" sz="1050" dirty="0"/>
                        <a:t>16</a:t>
                      </a:r>
                    </a:p>
                    <a:p>
                      <a:r>
                        <a:rPr lang="ru-RU" sz="1050" dirty="0"/>
                        <a:t>17</a:t>
                      </a:r>
                    </a:p>
                    <a:p>
                      <a:r>
                        <a:rPr lang="ru-RU" sz="1050" dirty="0"/>
                        <a:t>18</a:t>
                      </a:r>
                    </a:p>
                    <a:p>
                      <a:r>
                        <a:rPr lang="ru-RU" sz="1050" dirty="0"/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ВМ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Д Е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Л В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К 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Щ 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  <a:p>
                      <a:r>
                        <a:rPr lang="ru-RU" dirty="0"/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20</a:t>
                      </a:r>
                    </a:p>
                    <a:p>
                      <a:r>
                        <a:rPr lang="ru-RU" sz="1050" dirty="0"/>
                        <a:t>21</a:t>
                      </a:r>
                    </a:p>
                    <a:p>
                      <a:r>
                        <a:rPr lang="ru-RU" sz="1050" dirty="0"/>
                        <a:t>22</a:t>
                      </a:r>
                    </a:p>
                    <a:p>
                      <a:r>
                        <a:rPr lang="ru-RU" sz="1050" dirty="0"/>
                        <a:t>23</a:t>
                      </a:r>
                    </a:p>
                    <a:p>
                      <a:r>
                        <a:rPr lang="ru-RU" sz="1050" dirty="0"/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К В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Л Н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М 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К К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П 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  <a:p>
                      <a:r>
                        <a:rPr lang="ru-RU" dirty="0"/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25</a:t>
                      </a:r>
                    </a:p>
                    <a:p>
                      <a:r>
                        <a:rPr lang="ru-RU" sz="1050" dirty="0"/>
                        <a:t>26</a:t>
                      </a:r>
                    </a:p>
                    <a:p>
                      <a:r>
                        <a:rPr lang="ru-RU" sz="1050" dirty="0"/>
                        <a:t>27</a:t>
                      </a:r>
                    </a:p>
                    <a:p>
                      <a:r>
                        <a:rPr lang="ru-RU" sz="105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КА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М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П</a:t>
                      </a:r>
                      <a:r>
                        <a:rPr lang="ru-RU" sz="1050" baseline="0" dirty="0"/>
                        <a:t> 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baseline="0" dirty="0"/>
                        <a:t>В И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050" dirty="0"/>
                        <a:t>Всего баллов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1194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3884260"/>
              </p:ext>
            </p:extLst>
          </p:nvPr>
        </p:nvGraphicFramePr>
        <p:xfrm>
          <a:off x="179512" y="188640"/>
          <a:ext cx="8856981" cy="6032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64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20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№ ком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№№ </a:t>
                      </a:r>
                      <a:r>
                        <a:rPr lang="ru-RU" sz="1400" dirty="0" err="1"/>
                        <a:t>п.п</a:t>
                      </a:r>
                      <a:r>
                        <a:rPr lang="ru-RU" sz="1400" dirty="0"/>
                        <a:t>.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Список команды</a:t>
                      </a:r>
                    </a:p>
                    <a:p>
                      <a:pPr algn="ctr"/>
                      <a:r>
                        <a:rPr lang="ru-RU" sz="1400" dirty="0"/>
                        <a:t>5 - Б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ru-RU" sz="1400" dirty="0"/>
                        <a:t>№Задания\количество баллов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Ком</a:t>
                      </a:r>
                    </a:p>
                    <a:p>
                      <a:pPr algn="ctr"/>
                      <a:r>
                        <a:rPr lang="ru-RU" sz="1400" dirty="0"/>
                        <a:t>Бал</a:t>
                      </a:r>
                    </a:p>
                    <a:p>
                      <a:pPr algn="ctr"/>
                      <a:r>
                        <a:rPr lang="ru-RU" sz="1400" dirty="0"/>
                        <a:t>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1\1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2\1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3\1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4\1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5\2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6\2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7\2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  <a:p>
                      <a:r>
                        <a:rPr lang="ru-RU" dirty="0"/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1</a:t>
                      </a:r>
                    </a:p>
                    <a:p>
                      <a:r>
                        <a:rPr lang="ru-RU" sz="1050" dirty="0"/>
                        <a:t>2</a:t>
                      </a:r>
                    </a:p>
                    <a:p>
                      <a:r>
                        <a:rPr lang="ru-RU" sz="1050" dirty="0"/>
                        <a:t>3</a:t>
                      </a:r>
                    </a:p>
                    <a:p>
                      <a:r>
                        <a:rPr lang="ru-RU" sz="1050" dirty="0"/>
                        <a:t>4</a:t>
                      </a:r>
                    </a:p>
                    <a:p>
                      <a:r>
                        <a:rPr lang="ru-RU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А С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Д В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З Ф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К 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Ш 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  <a:p>
                      <a:r>
                        <a:rPr lang="ru-RU" dirty="0"/>
                        <a:t>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6</a:t>
                      </a:r>
                    </a:p>
                    <a:p>
                      <a:r>
                        <a:rPr lang="ru-RU" sz="1050" dirty="0"/>
                        <a:t>7</a:t>
                      </a:r>
                    </a:p>
                    <a:p>
                      <a:r>
                        <a:rPr lang="ru-RU" sz="1050" dirty="0"/>
                        <a:t>8</a:t>
                      </a:r>
                    </a:p>
                    <a:p>
                      <a:r>
                        <a:rPr lang="ru-RU" sz="105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В В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Л М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П В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П 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  <a:p>
                      <a:r>
                        <a:rPr lang="ru-RU" dirty="0"/>
                        <a:t>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10</a:t>
                      </a:r>
                    </a:p>
                    <a:p>
                      <a:r>
                        <a:rPr lang="ru-RU" sz="1050" dirty="0"/>
                        <a:t>11</a:t>
                      </a:r>
                    </a:p>
                    <a:p>
                      <a:r>
                        <a:rPr lang="ru-RU" sz="1050" dirty="0"/>
                        <a:t>12</a:t>
                      </a:r>
                    </a:p>
                    <a:p>
                      <a:r>
                        <a:rPr lang="ru-RU" sz="105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Г Е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Я Д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С 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Ц 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  <a:p>
                      <a:r>
                        <a:rPr lang="ru-RU" dirty="0"/>
                        <a:t>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14</a:t>
                      </a:r>
                    </a:p>
                    <a:p>
                      <a:r>
                        <a:rPr lang="ru-RU" sz="1050" dirty="0"/>
                        <a:t>15</a:t>
                      </a:r>
                    </a:p>
                    <a:p>
                      <a:r>
                        <a:rPr lang="ru-RU" sz="1050" dirty="0"/>
                        <a:t>16</a:t>
                      </a:r>
                    </a:p>
                    <a:p>
                      <a:r>
                        <a:rPr lang="ru-RU" sz="1050" dirty="0"/>
                        <a:t>17</a:t>
                      </a:r>
                    </a:p>
                    <a:p>
                      <a:r>
                        <a:rPr lang="ru-RU" sz="105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К В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С Д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С В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Л В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Т 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  <a:p>
                      <a:r>
                        <a:rPr lang="ru-RU" dirty="0"/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19</a:t>
                      </a:r>
                    </a:p>
                    <a:p>
                      <a:r>
                        <a:rPr lang="ru-RU" sz="1050" dirty="0"/>
                        <a:t>20</a:t>
                      </a:r>
                    </a:p>
                    <a:p>
                      <a:r>
                        <a:rPr lang="ru-RU" sz="1050" dirty="0"/>
                        <a:t>21</a:t>
                      </a:r>
                    </a:p>
                    <a:p>
                      <a:r>
                        <a:rPr lang="ru-RU" sz="1050" dirty="0"/>
                        <a:t>22</a:t>
                      </a:r>
                    </a:p>
                    <a:p>
                      <a:r>
                        <a:rPr lang="ru-RU" sz="105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В В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К Е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С В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Т В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Б 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  <a:p>
                      <a:r>
                        <a:rPr lang="ru-RU" dirty="0"/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24</a:t>
                      </a:r>
                    </a:p>
                    <a:p>
                      <a:r>
                        <a:rPr lang="ru-RU" sz="1050" dirty="0"/>
                        <a:t>25</a:t>
                      </a:r>
                    </a:p>
                    <a:p>
                      <a:r>
                        <a:rPr lang="ru-RU" sz="1050" dirty="0"/>
                        <a:t>26</a:t>
                      </a:r>
                    </a:p>
                    <a:p>
                      <a:r>
                        <a:rPr lang="ru-RU" sz="105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А М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Г Я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Т 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Р 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050" dirty="0"/>
                        <a:t>Всего баллов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1056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1876487"/>
              </p:ext>
            </p:extLst>
          </p:nvPr>
        </p:nvGraphicFramePr>
        <p:xfrm>
          <a:off x="107504" y="260648"/>
          <a:ext cx="8856981" cy="603210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6480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63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40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504055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792086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</a:tblGrid>
              <a:tr h="432048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№ ком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№№ </a:t>
                      </a:r>
                      <a:r>
                        <a:rPr lang="ru-RU" sz="1400" dirty="0" err="1"/>
                        <a:t>п.п</a:t>
                      </a:r>
                      <a:r>
                        <a:rPr lang="ru-RU" sz="1400" dirty="0"/>
                        <a:t>. </a:t>
                      </a: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Список команды</a:t>
                      </a:r>
                    </a:p>
                    <a:p>
                      <a:pPr algn="ctr"/>
                      <a:r>
                        <a:rPr lang="ru-RU" sz="1400" dirty="0"/>
                        <a:t>5 - В</a:t>
                      </a:r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r>
                        <a:rPr lang="ru-RU" sz="1400" dirty="0"/>
                        <a:t>№Задания/Количество баллов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/>
                        <a:t>Ком</a:t>
                      </a:r>
                    </a:p>
                    <a:p>
                      <a:pPr algn="ctr"/>
                      <a:r>
                        <a:rPr lang="ru-RU" sz="1400" dirty="0"/>
                        <a:t>Бал</a:t>
                      </a:r>
                    </a:p>
                    <a:p>
                      <a:pPr algn="ctr"/>
                      <a:r>
                        <a:rPr lang="ru-RU" sz="1400" dirty="0"/>
                        <a:t>лов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00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1\1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2\1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3\2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4\2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5\2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6\2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/>
                        <a:t>7\2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  <a:p>
                      <a:r>
                        <a:rPr lang="ru-RU" dirty="0"/>
                        <a:t>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1</a:t>
                      </a:r>
                    </a:p>
                    <a:p>
                      <a:r>
                        <a:rPr lang="ru-RU" sz="1050" dirty="0"/>
                        <a:t>2</a:t>
                      </a:r>
                    </a:p>
                    <a:p>
                      <a:r>
                        <a:rPr lang="ru-RU" sz="1050" dirty="0"/>
                        <a:t>3</a:t>
                      </a:r>
                    </a:p>
                    <a:p>
                      <a:r>
                        <a:rPr lang="ru-RU" sz="1050" dirty="0"/>
                        <a:t>4</a:t>
                      </a:r>
                    </a:p>
                    <a:p>
                      <a:r>
                        <a:rPr lang="ru-RU" sz="105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А 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Д В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Д</a:t>
                      </a:r>
                      <a:r>
                        <a:rPr lang="ru-RU" sz="1050" baseline="0" dirty="0"/>
                        <a:t> 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baseline="0" dirty="0"/>
                        <a:t>Е 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baseline="0" dirty="0"/>
                        <a:t>Ч А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  <a:p>
                      <a:r>
                        <a:rPr lang="ru-RU" dirty="0"/>
                        <a:t>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6</a:t>
                      </a:r>
                    </a:p>
                    <a:p>
                      <a:r>
                        <a:rPr lang="ru-RU" sz="1050" dirty="0"/>
                        <a:t>7</a:t>
                      </a:r>
                    </a:p>
                    <a:p>
                      <a:r>
                        <a:rPr lang="ru-RU" sz="1050" dirty="0"/>
                        <a:t>8</a:t>
                      </a:r>
                    </a:p>
                    <a:p>
                      <a:r>
                        <a:rPr lang="ru-RU" sz="105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А 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Ж О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К Н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Ч 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  <a:p>
                      <a:r>
                        <a:rPr lang="ru-RU" dirty="0"/>
                        <a:t>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10</a:t>
                      </a:r>
                    </a:p>
                    <a:p>
                      <a:r>
                        <a:rPr lang="ru-RU" sz="1050" dirty="0"/>
                        <a:t>11</a:t>
                      </a:r>
                    </a:p>
                    <a:p>
                      <a:r>
                        <a:rPr lang="ru-RU" sz="1050" dirty="0"/>
                        <a:t>12</a:t>
                      </a:r>
                    </a:p>
                    <a:p>
                      <a:r>
                        <a:rPr lang="ru-RU" sz="105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В Т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Д Н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В 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И 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  <a:p>
                      <a:r>
                        <a:rPr lang="ru-RU" dirty="0"/>
                        <a:t>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14</a:t>
                      </a:r>
                    </a:p>
                    <a:p>
                      <a:r>
                        <a:rPr lang="ru-RU" sz="1050" dirty="0"/>
                        <a:t>15</a:t>
                      </a:r>
                    </a:p>
                    <a:p>
                      <a:r>
                        <a:rPr lang="ru-RU" sz="1050" dirty="0"/>
                        <a:t>16</a:t>
                      </a:r>
                    </a:p>
                    <a:p>
                      <a:r>
                        <a:rPr lang="ru-RU" sz="1050" dirty="0"/>
                        <a:t>17</a:t>
                      </a:r>
                    </a:p>
                    <a:p>
                      <a:r>
                        <a:rPr lang="ru-RU" sz="1050" dirty="0"/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Г 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Д Д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Хо Д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С 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  <a:p>
                      <a:r>
                        <a:rPr lang="ru-RU" dirty="0"/>
                        <a:t>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19</a:t>
                      </a:r>
                    </a:p>
                    <a:p>
                      <a:r>
                        <a:rPr lang="ru-RU" sz="1050" dirty="0"/>
                        <a:t>20</a:t>
                      </a:r>
                    </a:p>
                    <a:p>
                      <a:r>
                        <a:rPr lang="ru-RU" sz="1050" dirty="0"/>
                        <a:t>21</a:t>
                      </a:r>
                    </a:p>
                    <a:p>
                      <a:r>
                        <a:rPr lang="ru-RU" sz="1050" dirty="0"/>
                        <a:t>22</a:t>
                      </a:r>
                    </a:p>
                    <a:p>
                      <a:r>
                        <a:rPr lang="ru-RU" sz="1050" dirty="0"/>
                        <a:t>23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Д А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К Я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М В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С И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П 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  <a:p>
                      <a:r>
                        <a:rPr lang="ru-RU" dirty="0"/>
                        <a:t>Г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/>
                        <a:t>24</a:t>
                      </a:r>
                    </a:p>
                    <a:p>
                      <a:r>
                        <a:rPr lang="ru-RU" sz="1050" dirty="0"/>
                        <a:t>25</a:t>
                      </a:r>
                    </a:p>
                    <a:p>
                      <a:r>
                        <a:rPr lang="ru-RU" sz="1050" dirty="0"/>
                        <a:t>26</a:t>
                      </a:r>
                    </a:p>
                    <a:p>
                      <a:r>
                        <a:rPr lang="ru-RU" sz="1050" dirty="0"/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С Е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Т С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Х М</a:t>
                      </a:r>
                    </a:p>
                    <a:p>
                      <a:pPr marL="228600" indent="-228600">
                        <a:buFont typeface="+mj-lt"/>
                        <a:buAutoNum type="arabicPeriod"/>
                      </a:pPr>
                      <a:r>
                        <a:rPr lang="ru-RU" sz="1050" dirty="0"/>
                        <a:t>Ю 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ru-RU" sz="1050" dirty="0"/>
                        <a:t>Всего баллов :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36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3021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Pictures\елово-пихтовый лес на г.Облачной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6632"/>
            <a:ext cx="6480720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Pictures\Мандаринка синя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13995"/>
            <a:ext cx="3233936" cy="2227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3975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Мандаринки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295275"/>
            <a:ext cx="8572500" cy="6267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5383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5265" y="63949"/>
            <a:ext cx="8928992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ru-RU" sz="1600" b="1" i="1" dirty="0"/>
              <a:t>Утка мандаринка</a:t>
            </a:r>
            <a:endParaRPr lang="ru-RU" sz="1600" dirty="0"/>
          </a:p>
          <a:p>
            <a:pPr fontAlgn="auto"/>
            <a:r>
              <a:rPr lang="ru-RU" sz="1600" dirty="0" err="1"/>
              <a:t>Мандари́нка</a:t>
            </a:r>
            <a:r>
              <a:rPr lang="ru-RU" sz="1600" dirty="0"/>
              <a:t> (лат. </a:t>
            </a:r>
            <a:r>
              <a:rPr lang="ru-RU" sz="1600" dirty="0" err="1"/>
              <a:t>Aix</a:t>
            </a:r>
            <a:r>
              <a:rPr lang="ru-RU" sz="1600" dirty="0"/>
              <a:t> </a:t>
            </a:r>
            <a:r>
              <a:rPr lang="ru-RU" sz="1600" dirty="0" err="1"/>
              <a:t>galericulata</a:t>
            </a:r>
            <a:r>
              <a:rPr lang="ru-RU" sz="1600" dirty="0"/>
              <a:t>) — птица семейства утиных. Существуют и другие, устаревшие, названия — «мандаринская утка» или «китайская утка». </a:t>
            </a:r>
          </a:p>
          <a:p>
            <a:r>
              <a:rPr lang="ru-RU" sz="1600" dirty="0"/>
              <a:t>Название свое они получили в честь китайских мандаринов - крупных чиновников и советников императора, носивших яркие и необычные наряды. Эта декоративная птица много веков украшала пруды в парках и садах Китая, Кореи и Японии. </a:t>
            </a:r>
          </a:p>
          <a:p>
            <a:r>
              <a:rPr lang="ru-RU" sz="1600" dirty="0"/>
              <a:t>Действительно, у мандаринки очень необычный вид. Особенно шикарно выглядят селезни. Большую часть года - с сентября по июль они носят брачный наряд. На голове и шее сильно удлиненные перья образуют огромный хохол и "бакенбарды", поэтому голова самца кажется очень большой. А последнее перо крыла украшено чрезвычайно широким оранжевым опахалом и при сложенных крыльях выступает вверх. Два таких пера образуют на спине своеобразное "седло". В окраске сочетаются зеленый, оранжево-красный, фиолетовый, бурый и белый цвета. Клюв у мандаринки красный, лапки оранжевые. </a:t>
            </a:r>
          </a:p>
          <a:p>
            <a:r>
              <a:rPr lang="ru-RU" sz="1600" dirty="0"/>
              <a:t>Разумеется, речь идет о селезне. Уточка тоже изящна и грациозна, но окрашена скромнее. Оно и понятно: ей нельзя привлекать к себе внимание хищников, так как на ее плечах все заботы о потомстве. </a:t>
            </a:r>
          </a:p>
          <a:p>
            <a:r>
              <a:rPr lang="ru-RU" sz="1600" dirty="0"/>
              <a:t>Ареал обитания уток мандаринок находится в Восточной Азии. На территории России места гнездования мандаринок находятся в Приморском и Хабаровском крае, а также в Сахалинской и Амурской области. Мандаринки распространены на Тайване и в Восточном Китае, в Японии и Корее. Иногда их можно увидеть в восточной Монголии. На территории России и северного Китая утки мандаринки ведут перелетный образ жизни, на юге ареала это оседлая птица. На зиму утки улетают на Тайвань, юг Китая и Японские острова. </a:t>
            </a:r>
          </a:p>
          <a:p>
            <a:pPr fontAlgn="auto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63888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391025" cy="267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203" y="2915425"/>
            <a:ext cx="85689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/>
            <a:r>
              <a:rPr lang="ru-RU" sz="1600" dirty="0"/>
              <a:t>Среди прочих уток мандаринок выделяет не только яркая внешность. У мандаринок совсем другой голос, своей мелодичностью значительно отличающийся от голосов других уток: весной, во время размножения, они не крякают, как остальные, а скорее попискивают или негромко свистят.</a:t>
            </a:r>
          </a:p>
          <a:p>
            <a:pPr fontAlgn="auto"/>
            <a:r>
              <a:rPr lang="ru-RU" sz="1600" dirty="0"/>
              <a:t>Местами обитания этих уток являются горные реки тайги, в долинах которых растут смешанные и лиственные леса. При этом предпочтение птицы отдают протокам и глухим лесам, которые завалены буреломом. 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695423"/>
            <a:ext cx="2808311" cy="2126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1560" y="4869160"/>
            <a:ext cx="4572000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fontAlgn="auto"/>
            <a:r>
              <a:rPr lang="ru-RU" sz="1600" b="1" dirty="0">
                <a:solidFill>
                  <a:schemeClr val="accent4">
                    <a:lumMod val="50000"/>
                  </a:schemeClr>
                </a:solidFill>
              </a:rPr>
              <a:t>Охота на мандаринку запрещена, она внесена в Красную книгу России как редкий вид. </a:t>
            </a:r>
          </a:p>
          <a:p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6930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2B78FE9-1BC1-41A2-933F-B081E861C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137562"/>
            <a:ext cx="7848872" cy="6315774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3DC1DC1-909D-4554-A10B-05C52A84F365}"/>
              </a:ext>
            </a:extLst>
          </p:cNvPr>
          <p:cNvSpPr/>
          <p:nvPr/>
        </p:nvSpPr>
        <p:spPr>
          <a:xfrm>
            <a:off x="611560" y="2413337"/>
            <a:ext cx="2520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2015 год - год экологии. </a:t>
            </a:r>
          </a:p>
          <a:p>
            <a:r>
              <a:rPr lang="ru-RU" b="1" dirty="0">
                <a:solidFill>
                  <a:srgbClr val="FF0000"/>
                </a:solidFill>
              </a:rPr>
              <a:t>Бережливое отношение </a:t>
            </a:r>
          </a:p>
          <a:p>
            <a:r>
              <a:rPr lang="ru-RU" b="1" dirty="0">
                <a:solidFill>
                  <a:srgbClr val="FF0000"/>
                </a:solidFill>
              </a:rPr>
              <a:t>к природе должно </a:t>
            </a:r>
          </a:p>
          <a:p>
            <a:r>
              <a:rPr lang="ru-RU" b="1" dirty="0">
                <a:solidFill>
                  <a:srgbClr val="FF0000"/>
                </a:solidFill>
              </a:rPr>
              <a:t>быть ежедневным.</a:t>
            </a:r>
          </a:p>
        </p:txBody>
      </p:sp>
    </p:spTree>
    <p:extLst>
      <p:ext uri="{BB962C8B-B14F-4D97-AF65-F5344CB8AC3E}">
        <p14:creationId xmlns:p14="http://schemas.microsoft.com/office/powerpoint/2010/main" val="24326585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Pictures\Мандаринка рыбки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32656"/>
            <a:ext cx="7147269" cy="4760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5092849"/>
            <a:ext cx="75073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>
                <a:solidFill>
                  <a:schemeClr val="accent4">
                    <a:lumMod val="75000"/>
                  </a:schemeClr>
                </a:solidFill>
              </a:rPr>
              <a:t>Мандаринка – рыбка. Аквариумная, её длина 6 см. Обитает на западе Тихого океана</a:t>
            </a:r>
          </a:p>
        </p:txBody>
      </p:sp>
    </p:spTree>
    <p:extLst>
      <p:ext uri="{BB962C8B-B14F-4D97-AF65-F5344CB8AC3E}">
        <p14:creationId xmlns:p14="http://schemas.microsoft.com/office/powerpoint/2010/main" val="16847645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117178" cy="57606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/>
              <a:t>Список литературы</a:t>
            </a:r>
            <a:r>
              <a:rPr lang="ru-RU" dirty="0"/>
              <a:t>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9443" y="980728"/>
            <a:ext cx="7117178" cy="4657053"/>
          </a:xfrm>
        </p:spPr>
        <p:txBody>
          <a:bodyPr/>
          <a:lstStyle/>
          <a:p>
            <a:pPr marL="342900" indent="-342900" algn="l">
              <a:buAutoNum type="arabicPeriod"/>
            </a:pPr>
            <a:r>
              <a:rPr lang="ru-RU" dirty="0" err="1"/>
              <a:t>Математика.Арифметика</a:t>
            </a:r>
            <a:r>
              <a:rPr lang="ru-RU" dirty="0"/>
              <a:t>. Геометрия. – Учебник для общеобразовательных организаций. / </a:t>
            </a:r>
            <a:r>
              <a:rPr lang="ru-RU" dirty="0" err="1"/>
              <a:t>Е.А.Бунимович</a:t>
            </a:r>
            <a:r>
              <a:rPr lang="ru-RU" dirty="0"/>
              <a:t> и др. – 3- е изд. , М. «Просвещение» – 2014 г.</a:t>
            </a:r>
          </a:p>
          <a:p>
            <a:pPr marL="342900" indent="-342900" algn="l">
              <a:buAutoNum type="arabicPeriod"/>
            </a:pPr>
            <a:r>
              <a:rPr lang="ru-RU" dirty="0"/>
              <a:t>Интернет - ресурс</a:t>
            </a:r>
          </a:p>
        </p:txBody>
      </p:sp>
    </p:spTree>
    <p:extLst>
      <p:ext uri="{BB962C8B-B14F-4D97-AF65-F5344CB8AC3E}">
        <p14:creationId xmlns:p14="http://schemas.microsoft.com/office/powerpoint/2010/main" val="2083154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0000"/>
                </a:solidFill>
              </a:rPr>
              <a:t>СПАСИБО  ЗА 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333782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USER\Pictures\ДВА ЛЕБЕД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02185"/>
            <a:ext cx="2808312" cy="408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5455" y="417403"/>
            <a:ext cx="7125113" cy="924475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2400" b="1" dirty="0">
                <a:solidFill>
                  <a:schemeClr val="tx2">
                    <a:lumMod val="50000"/>
                  </a:schemeClr>
                </a:solidFill>
              </a:rPr>
              <a:t>Разнообразный мир природы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127313"/>
            <a:ext cx="2438400" cy="1627632"/>
          </a:xfrm>
        </p:spPr>
      </p:pic>
      <p:pic>
        <p:nvPicPr>
          <p:cNvPr id="1026" name="Picture 2" descr="C:\Users\USER\Pictures\Харбин 2013\SUNP01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831" y="1484784"/>
            <a:ext cx="2861487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Pictures\Харбин 2013\SUNP009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047983"/>
            <a:ext cx="4328414" cy="280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79009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D099294-0A0E-48E1-924C-61BE1D90A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708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FF00"/>
                </a:solidFill>
              </a:rPr>
              <a:t>Выполни задания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i="1" u="sng" dirty="0"/>
              <a:t>Задание № 1 </a:t>
            </a:r>
            <a:r>
              <a:rPr lang="ru-RU" i="1" dirty="0"/>
              <a:t>(общее)</a:t>
            </a:r>
          </a:p>
          <a:p>
            <a:r>
              <a:rPr lang="ru-RU" i="1" dirty="0"/>
              <a:t>Вычислите, используя свойства действий с натуральными числами: 42 + 61 + 28 + 39 + 30 =</a:t>
            </a:r>
          </a:p>
          <a:p>
            <a:endParaRPr lang="ru-RU" i="1" dirty="0"/>
          </a:p>
          <a:p>
            <a:r>
              <a:rPr lang="ru-RU" i="1" u="sng" dirty="0"/>
              <a:t>Задание №2 </a:t>
            </a:r>
            <a:r>
              <a:rPr lang="ru-RU" i="1" dirty="0"/>
              <a:t>(общее)</a:t>
            </a:r>
          </a:p>
          <a:p>
            <a:r>
              <a:rPr lang="ru-RU" i="1" dirty="0"/>
              <a:t>Вычислите, выбрав удобный порядок действий:  4 ∙ 9 ∙ 5 ∙ 2 ∙ 25=</a:t>
            </a:r>
          </a:p>
          <a:p>
            <a:r>
              <a:rPr lang="ru-RU" i="1" dirty="0"/>
              <a:t>? Какие свойства арифметических действий использовали</a:t>
            </a:r>
            <a:r>
              <a:rPr lang="ru-RU" dirty="0"/>
              <a:t>?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r>
              <a:rPr lang="ru-RU" dirty="0">
                <a:solidFill>
                  <a:srgbClr val="FFFF00"/>
                </a:solidFill>
              </a:rPr>
              <a:t>Ответы к заданиям.</a:t>
            </a:r>
          </a:p>
          <a:p>
            <a:r>
              <a:rPr lang="ru-RU" dirty="0"/>
              <a:t>№1. 200 </a:t>
            </a:r>
          </a:p>
          <a:p>
            <a:r>
              <a:rPr lang="ru-RU" dirty="0"/>
              <a:t>№ 2. 9000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8176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51344"/>
            <a:ext cx="61744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Задание №3</a:t>
            </a:r>
            <a:r>
              <a:rPr lang="ru-RU" dirty="0"/>
              <a:t>. Для команд: </a:t>
            </a:r>
          </a:p>
          <a:p>
            <a:r>
              <a:rPr lang="ru-RU" dirty="0"/>
              <a:t>1 – Известно, что  x + y = 10, найдите значение выражения  2x + 2y.</a:t>
            </a:r>
          </a:p>
          <a:p>
            <a:r>
              <a:rPr lang="ru-RU" dirty="0"/>
              <a:t>2 – Известно, что  a + b = 5, найдите значение выражения  4a + 4b.</a:t>
            </a:r>
          </a:p>
          <a:p>
            <a:r>
              <a:rPr lang="ru-RU" dirty="0"/>
              <a:t>3 – Известно, что  m + n = 4, найдите значение выражения  5m + 5n.</a:t>
            </a:r>
          </a:p>
          <a:p>
            <a:r>
              <a:rPr lang="ru-RU" dirty="0"/>
              <a:t>4 – Известно, что  p + k = 2, найдите значение выражения  10p + 10k.</a:t>
            </a:r>
          </a:p>
          <a:p>
            <a:r>
              <a:rPr lang="ru-RU" dirty="0"/>
              <a:t>5 – Известно, что  c + d = 10, найдите значение выражения  2c + 2d.</a:t>
            </a:r>
          </a:p>
          <a:p>
            <a:r>
              <a:rPr lang="ru-RU" dirty="0"/>
              <a:t>6 – Известно, что  b + c = 1, найдите значение выражения  20b + 20c.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5373216"/>
            <a:ext cx="5904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№ 3. 20 </a:t>
            </a:r>
          </a:p>
        </p:txBody>
      </p:sp>
    </p:spTree>
    <p:extLst>
      <p:ext uri="{BB962C8B-B14F-4D97-AF65-F5344CB8AC3E}">
        <p14:creationId xmlns:p14="http://schemas.microsoft.com/office/powerpoint/2010/main" val="3116858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667848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Задание № 4</a:t>
            </a:r>
            <a:r>
              <a:rPr lang="ru-RU" dirty="0"/>
              <a:t>. Для команд: Решите задачу. В двух аквариумах  </a:t>
            </a:r>
          </a:p>
          <a:p>
            <a:r>
              <a:rPr lang="ru-RU" dirty="0"/>
              <a:t>1 – 205 л воды. В одном из них на 35 л больше. </a:t>
            </a:r>
          </a:p>
          <a:p>
            <a:r>
              <a:rPr lang="ru-RU" dirty="0"/>
              <a:t>2 – 150 л воды. В одном из них на 20 л больше.</a:t>
            </a:r>
          </a:p>
          <a:p>
            <a:r>
              <a:rPr lang="ru-RU" dirty="0"/>
              <a:t>3 – 320 л воды. В одном из них на 16 л больше.</a:t>
            </a:r>
          </a:p>
          <a:p>
            <a:r>
              <a:rPr lang="ru-RU" dirty="0"/>
              <a:t>4 – 205 л воды. В одном из них на 35 л меньше.</a:t>
            </a:r>
          </a:p>
          <a:p>
            <a:r>
              <a:rPr lang="ru-RU" dirty="0"/>
              <a:t>5 – 150 л воды. В одном из них на 20 л меньше.</a:t>
            </a:r>
          </a:p>
          <a:p>
            <a:r>
              <a:rPr lang="ru-RU" dirty="0"/>
              <a:t>6 – 320 л воды. В одном из них на 16 л меньше.</a:t>
            </a:r>
          </a:p>
          <a:p>
            <a:r>
              <a:rPr lang="ru-RU" dirty="0"/>
              <a:t>Сколько воды в каждом аквариуме?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915816" y="2924944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u="sng" dirty="0"/>
              <a:t>Задание № 5</a:t>
            </a:r>
            <a:r>
              <a:rPr lang="ru-RU" dirty="0"/>
              <a:t>. Для команд: Решите задачу. Чёрный стриж развивает скорость до 150 км\ час.</a:t>
            </a:r>
          </a:p>
          <a:p>
            <a:r>
              <a:rPr lang="ru-RU" dirty="0"/>
              <a:t>1 – а  скворец - до 70 км\час</a:t>
            </a:r>
          </a:p>
          <a:p>
            <a:r>
              <a:rPr lang="ru-RU" dirty="0"/>
              <a:t>2 – а  дикий  гусь - до 90 км\час</a:t>
            </a:r>
          </a:p>
          <a:p>
            <a:r>
              <a:rPr lang="ru-RU" dirty="0"/>
              <a:t>3 – а  кулик - до 90 км\час</a:t>
            </a:r>
          </a:p>
          <a:p>
            <a:r>
              <a:rPr lang="ru-RU" dirty="0"/>
              <a:t>4 – а  чиж - до 55 км\час</a:t>
            </a:r>
          </a:p>
          <a:p>
            <a:r>
              <a:rPr lang="ru-RU" dirty="0"/>
              <a:t>5 – а  серый журавль - до 50 км\час</a:t>
            </a:r>
          </a:p>
          <a:p>
            <a:r>
              <a:rPr lang="ru-RU" dirty="0"/>
              <a:t>6 -  а  грач-  до 65 км\час</a:t>
            </a:r>
          </a:p>
          <a:p>
            <a:r>
              <a:rPr lang="ru-RU" dirty="0"/>
              <a:t>Какое расстояние будет между птицами через 2 часа, если они полетят с одного дерева в противоположных направлениях ?</a:t>
            </a:r>
          </a:p>
        </p:txBody>
      </p:sp>
    </p:spTree>
    <p:extLst>
      <p:ext uri="{BB962C8B-B14F-4D97-AF65-F5344CB8AC3E}">
        <p14:creationId xmlns:p14="http://schemas.microsoft.com/office/powerpoint/2010/main" val="1322907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32656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 № 4. 1 -85л, 120 л.</a:t>
            </a:r>
          </a:p>
          <a:p>
            <a:r>
              <a:rPr lang="ru-RU" dirty="0"/>
              <a:t>    2 - 85 л, 65 л.</a:t>
            </a:r>
          </a:p>
          <a:p>
            <a:r>
              <a:rPr lang="ru-RU" dirty="0"/>
              <a:t>    3 - 152 л, 68 л. </a:t>
            </a:r>
          </a:p>
          <a:p>
            <a:r>
              <a:rPr lang="ru-RU" dirty="0"/>
              <a:t>    4 - 85 л, 120 л.</a:t>
            </a:r>
          </a:p>
          <a:p>
            <a:r>
              <a:rPr lang="ru-RU" dirty="0"/>
              <a:t>    5 - 85 л, 65 л.</a:t>
            </a:r>
          </a:p>
          <a:p>
            <a:r>
              <a:rPr lang="ru-RU" dirty="0"/>
              <a:t>    6 - 152 л, 68 л.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8558" y="3284984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№5. </a:t>
            </a:r>
          </a:p>
          <a:p>
            <a:r>
              <a:rPr lang="ru-RU" dirty="0"/>
              <a:t>1 – 440 км.</a:t>
            </a:r>
          </a:p>
          <a:p>
            <a:r>
              <a:rPr lang="ru-RU" dirty="0"/>
              <a:t>2 – 480 км.</a:t>
            </a:r>
          </a:p>
          <a:p>
            <a:r>
              <a:rPr lang="ru-RU" dirty="0"/>
              <a:t>3 – 480 км.</a:t>
            </a:r>
          </a:p>
          <a:p>
            <a:r>
              <a:rPr lang="ru-RU" dirty="0"/>
              <a:t>4 – 410 км.</a:t>
            </a:r>
          </a:p>
          <a:p>
            <a:r>
              <a:rPr lang="ru-RU" dirty="0"/>
              <a:t>5 – 400 км.</a:t>
            </a:r>
          </a:p>
          <a:p>
            <a:r>
              <a:rPr lang="ru-RU" dirty="0"/>
              <a:t>6 – 430 км. </a:t>
            </a:r>
          </a:p>
        </p:txBody>
      </p:sp>
    </p:spTree>
    <p:extLst>
      <p:ext uri="{BB962C8B-B14F-4D97-AF65-F5344CB8AC3E}">
        <p14:creationId xmlns:p14="http://schemas.microsoft.com/office/powerpoint/2010/main" val="41124609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16632"/>
            <a:ext cx="66247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/>
              <a:t>Задание № 6. </a:t>
            </a:r>
            <a:r>
              <a:rPr lang="ru-RU" dirty="0"/>
              <a:t>Для команд: Решите задачу. Общая скорость движения гепарда  и тигра 160 км\час.</a:t>
            </a:r>
          </a:p>
          <a:p>
            <a:r>
              <a:rPr lang="ru-RU" dirty="0"/>
              <a:t>1, 3, 5 –  если скорость гепарда на 60 км\час больше скорости тигра</a:t>
            </a:r>
          </a:p>
          <a:p>
            <a:r>
              <a:rPr lang="ru-RU" dirty="0"/>
              <a:t>2, 4, 6 – если скорость тигра меньше скорости гепарда на 60 км\час</a:t>
            </a:r>
          </a:p>
          <a:p>
            <a:r>
              <a:rPr lang="ru-RU" dirty="0"/>
              <a:t>Найдите скорость движения каждого ?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2967335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FFFF00"/>
                </a:solidFill>
              </a:rPr>
              <a:t>Ответы к №6. </a:t>
            </a:r>
          </a:p>
          <a:p>
            <a:r>
              <a:rPr lang="ru-RU" dirty="0"/>
              <a:t>1, 3, 5 – </a:t>
            </a:r>
            <a:r>
              <a:rPr lang="ru-RU" dirty="0">
                <a:solidFill>
                  <a:srgbClr val="FFFF00"/>
                </a:solidFill>
              </a:rPr>
              <a:t>110 км\час  и 50 км\час </a:t>
            </a:r>
          </a:p>
          <a:p>
            <a:r>
              <a:rPr lang="ru-RU" dirty="0"/>
              <a:t>2, 3, 4 – </a:t>
            </a:r>
            <a:r>
              <a:rPr lang="ru-RU" dirty="0">
                <a:solidFill>
                  <a:srgbClr val="FFFF00"/>
                </a:solidFill>
              </a:rPr>
              <a:t>110 км\ час  и 50 км\час </a:t>
            </a:r>
          </a:p>
        </p:txBody>
      </p:sp>
    </p:spTree>
    <p:extLst>
      <p:ext uri="{BB962C8B-B14F-4D97-AF65-F5344CB8AC3E}">
        <p14:creationId xmlns:p14="http://schemas.microsoft.com/office/powerpoint/2010/main" val="133189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8BB434"/>
      </a:accent1>
      <a:accent2>
        <a:srgbClr val="33A583"/>
      </a:accent2>
      <a:accent3>
        <a:srgbClr val="3594B4"/>
      </a:accent3>
      <a:accent4>
        <a:srgbClr val="6063B4"/>
      </a:accent4>
      <a:accent5>
        <a:srgbClr val="D35731"/>
      </a:accent5>
      <a:accent6>
        <a:srgbClr val="EBAC4B"/>
      </a:accent6>
      <a:hlink>
        <a:srgbClr val="65AD30"/>
      </a:hlink>
      <a:folHlink>
        <a:srgbClr val="8ED25B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EBEC8F79-A447-43FC-8E81-85E8468AF3F9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511</TotalTime>
  <Words>2084</Words>
  <Application>Microsoft Office PowerPoint</Application>
  <PresentationFormat>Экран (4:3)</PresentationFormat>
  <Paragraphs>491</Paragraphs>
  <Slides>22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Corbel</vt:lpstr>
      <vt:lpstr>Параллакс</vt:lpstr>
      <vt:lpstr>Презентация к уроку – викторине «В мире животных»  в 5 классе</vt:lpstr>
      <vt:lpstr>Презентация PowerPoint</vt:lpstr>
      <vt:lpstr>Разнообразный мир природы</vt:lpstr>
      <vt:lpstr>Презентация PowerPoint</vt:lpstr>
      <vt:lpstr>Выполни задания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Если получилось такое число, тогда вы верно выберете название и получите информацию о нём. 1 команда: 20090002085120440110501870 2 команда: 2009000208565480110501870 3 команда: 20090002015268480110501870 4 команда: 20090002085120410110501870 5 команда: 2009000208565400110501870 6 команда: 20090002015268430110501870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Список литературы:</vt:lpstr>
      <vt:lpstr>СПАСИБО  ЗА  ВНИМАНИЕ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38</cp:revision>
  <dcterms:modified xsi:type="dcterms:W3CDTF">2020-07-21T09:13:48Z</dcterms:modified>
</cp:coreProperties>
</file>