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321" r:id="rId3"/>
    <p:sldId id="296" r:id="rId4"/>
    <p:sldId id="297" r:id="rId5"/>
    <p:sldId id="299" r:id="rId6"/>
    <p:sldId id="302" r:id="rId7"/>
    <p:sldId id="303" r:id="rId8"/>
    <p:sldId id="304" r:id="rId9"/>
    <p:sldId id="336" r:id="rId10"/>
    <p:sldId id="341" r:id="rId11"/>
    <p:sldId id="342" r:id="rId12"/>
    <p:sldId id="343" r:id="rId13"/>
    <p:sldId id="344" r:id="rId14"/>
    <p:sldId id="325" r:id="rId15"/>
    <p:sldId id="326" r:id="rId16"/>
    <p:sldId id="327" r:id="rId17"/>
    <p:sldId id="328" r:id="rId18"/>
    <p:sldId id="329" r:id="rId19"/>
    <p:sldId id="330" r:id="rId20"/>
    <p:sldId id="338" r:id="rId21"/>
    <p:sldId id="332" r:id="rId22"/>
    <p:sldId id="339" r:id="rId23"/>
    <p:sldId id="345" r:id="rId24"/>
    <p:sldId id="346" r:id="rId25"/>
    <p:sldId id="347" r:id="rId26"/>
    <p:sldId id="334" r:id="rId27"/>
    <p:sldId id="340" r:id="rId28"/>
    <p:sldId id="349" r:id="rId29"/>
    <p:sldId id="317" r:id="rId30"/>
    <p:sldId id="318" r:id="rId31"/>
    <p:sldId id="319" r:id="rId32"/>
    <p:sldId id="335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2273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50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74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800A-D26A-4E3C-AB01-983A71D27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ABC40-2D24-426D-BB60-B5A473CAF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3E335-C4CF-4285-96D0-11CDFE981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48B43-7BA8-443D-9E17-477F3B169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9F38C-FAC7-47BE-9C40-F0969DA53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D84FE-6A04-446F-80E0-B9DC93265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0AE37-A81C-413F-B2DA-6C22DE5AE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BED8E-09F3-4CD1-A1B8-663665800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B5063-FB64-45CB-8EE1-BB92D7EEB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04C52-BDC9-4B7C-8FF3-EFDB874AC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3097E-5A68-4608-B005-19402F3AE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0663-A037-4BBC-9C62-538AA8C1F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88B5A-DD53-4B98-9BA1-DA488FB06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638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39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079A7851-EDA7-4DEC-93F2-4D20C175C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u.wikipedia.org/wiki/%D0%98%D0%B7%D0%BE%D0%B1%D1%80%D0%B0%D0%B6%D0%B5%D0%BD%D0%B8%D0%B5:Andreyev_by_Repin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98%D0%B7%D0%BE%D0%B1%D1%80%D0%B0%D0%B6%D0%B5%D0%BD%D0%B8%D0%B5:Leonid_andreev-da4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8B049"/>
            </a:gs>
            <a:gs pos="9000">
              <a:srgbClr val="B43E85"/>
            </a:gs>
            <a:gs pos="15500">
              <a:srgbClr val="C50849"/>
            </a:gs>
            <a:gs pos="16499">
              <a:srgbClr val="F952A0"/>
            </a:gs>
            <a:gs pos="18500">
              <a:srgbClr val="FEE7F2"/>
            </a:gs>
            <a:gs pos="39500">
              <a:srgbClr val="F8B049"/>
            </a:gs>
            <a:gs pos="43500">
              <a:srgbClr val="F8B049"/>
            </a:gs>
            <a:gs pos="50000">
              <a:srgbClr val="FC9FCB"/>
            </a:gs>
            <a:gs pos="56500">
              <a:srgbClr val="F8B049"/>
            </a:gs>
            <a:gs pos="60501">
              <a:srgbClr val="F8B049"/>
            </a:gs>
            <a:gs pos="81500">
              <a:srgbClr val="FEE7F2"/>
            </a:gs>
            <a:gs pos="83501">
              <a:srgbClr val="F952A0"/>
            </a:gs>
            <a:gs pos="84500">
              <a:srgbClr val="C50849"/>
            </a:gs>
            <a:gs pos="91000">
              <a:srgbClr val="B43E85"/>
            </a:gs>
            <a:gs pos="100000">
              <a:srgbClr val="F8B04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571472" y="357166"/>
            <a:ext cx="8429684" cy="27146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25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Урок 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литературы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 7 классе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2268538" y="1989138"/>
            <a:ext cx="5111750" cy="4368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7000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7" name="Picture 9" descr="BS00554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86124"/>
            <a:ext cx="466090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00496" y="3643314"/>
            <a:ext cx="5143504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FF"/>
                </a:solidFill>
              </a:rPr>
              <a:t>Учитель русского языка и литературы МБОУ СОШ № 11 </a:t>
            </a:r>
          </a:p>
          <a:p>
            <a:pPr algn="ctr"/>
            <a:r>
              <a:rPr lang="ru-RU" sz="2400" dirty="0" smtClean="0">
                <a:solidFill>
                  <a:srgbClr val="0066FF"/>
                </a:solidFill>
              </a:rPr>
              <a:t>г. Пушкино МО </a:t>
            </a:r>
          </a:p>
          <a:p>
            <a:pPr algn="ctr"/>
            <a:r>
              <a:rPr lang="ru-RU" sz="2400" dirty="0" smtClean="0">
                <a:solidFill>
                  <a:srgbClr val="0066FF"/>
                </a:solidFill>
              </a:rPr>
              <a:t>Селиванова Светлана Васильевна</a:t>
            </a:r>
            <a:endParaRPr lang="ru-RU" sz="24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eamWolf\Рабочий стол\куса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106859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DreamWolf\Рабочий стол\25884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4834619" cy="3214686"/>
          </a:xfrm>
          <a:prstGeom prst="rect">
            <a:avLst/>
          </a:prstGeom>
          <a:noFill/>
        </p:spPr>
      </p:pic>
      <p:pic>
        <p:nvPicPr>
          <p:cNvPr id="2054" name="Picture 6" descr="C:\Documents and Settings\DreamWolf\Рабочий стол\greyfriars-bobby-kirkyard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0"/>
            <a:ext cx="3000364" cy="3429000"/>
          </a:xfrm>
          <a:prstGeom prst="rect">
            <a:avLst/>
          </a:prstGeom>
          <a:noFill/>
        </p:spPr>
      </p:pic>
      <p:pic>
        <p:nvPicPr>
          <p:cNvPr id="2052" name="Picture 4" descr="C:\Documents and Settings\DreamWolf\Рабочий стол\big-57041f96ff93674b4407112c-570439b94257f-1bg8ed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214686"/>
            <a:ext cx="4916813" cy="3643314"/>
          </a:xfrm>
          <a:prstGeom prst="rect">
            <a:avLst/>
          </a:prstGeom>
          <a:noFill/>
        </p:spPr>
      </p:pic>
      <p:pic>
        <p:nvPicPr>
          <p:cNvPr id="2053" name="Picture 5" descr="C:\Documents and Settings\DreamWolf\Рабочий стол\1-1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4662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>
                <a:latin typeface="Monotype Corsiva" pitchFamily="66" charset="0"/>
              </a:rPr>
              <a:t>Работа со словом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</a:rPr>
              <a:t>Сострадание</a:t>
            </a:r>
            <a:r>
              <a:rPr lang="ru-RU" smtClean="0"/>
              <a:t> – </a:t>
            </a:r>
            <a:r>
              <a:rPr lang="ru-RU" smtClean="0">
                <a:solidFill>
                  <a:srgbClr val="0066FF"/>
                </a:solidFill>
              </a:rPr>
              <a:t>жалость, сочувствие, вызываемые чьим-нибудь несчастьем, горем.</a:t>
            </a:r>
          </a:p>
          <a:p>
            <a:pPr eaLnBrk="1" hangingPunct="1">
              <a:buFont typeface="Wingdings" pitchFamily="2" charset="2"/>
              <a:buNone/>
            </a:pPr>
            <a:endParaRPr lang="ru-RU" b="1" smtClean="0">
              <a:solidFill>
                <a:srgbClr val="0066FF"/>
              </a:solidFill>
            </a:endParaRPr>
          </a:p>
          <a:p>
            <a:pPr eaLnBrk="1" hangingPunct="1"/>
            <a:r>
              <a:rPr lang="ru-RU" b="1" smtClean="0"/>
              <a:t>Бессердечие – </a:t>
            </a:r>
            <a:r>
              <a:rPr lang="ru-RU" smtClean="0"/>
              <a:t>отсутствие мягкости, сердечности; бездушие, жестокость.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b="1" dirty="0" smtClean="0"/>
              <a:t>Выделить проблемы</a:t>
            </a:r>
            <a:r>
              <a:rPr lang="ru-RU" dirty="0" smtClean="0"/>
              <a:t>, назревшие жизненные вопросы, которые поднимает автор в  рассказе.</a:t>
            </a:r>
          </a:p>
          <a:p>
            <a:r>
              <a:rPr lang="ru-RU" dirty="0" smtClean="0"/>
              <a:t> 2. </a:t>
            </a:r>
            <a:r>
              <a:rPr lang="ru-RU" b="1" dirty="0" smtClean="0"/>
              <a:t>Прийти к идее </a:t>
            </a:r>
            <a:r>
              <a:rPr lang="ru-RU" dirty="0" smtClean="0"/>
              <a:t>рассказа в целом через анализ фрагментов произведения и  </a:t>
            </a:r>
          </a:p>
          <a:p>
            <a:pPr>
              <a:buNone/>
            </a:pPr>
            <a:r>
              <a:rPr lang="ru-RU" dirty="0" smtClean="0"/>
              <a:t>    художественные образы.</a:t>
            </a:r>
          </a:p>
          <a:p>
            <a:r>
              <a:rPr lang="ru-RU" dirty="0" smtClean="0"/>
              <a:t> 3. </a:t>
            </a:r>
            <a:r>
              <a:rPr lang="ru-RU" b="1" dirty="0" smtClean="0"/>
              <a:t>Определить авторскую позицию </a:t>
            </a:r>
            <a:r>
              <a:rPr lang="ru-RU" dirty="0" smtClean="0"/>
              <a:t>в произведении.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eamWolf\Рабочий стол\кашта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35785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eamWolf\Рабочий стол\есенин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reamWolf\Рабочий стол\Би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-40506"/>
            <a:ext cx="4857784" cy="6939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reamWolf\Рабочий стол\л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DreamWolf\Рабочий стол\мум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DreamWolf\Рабочий стол\булга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-1"/>
            <a:ext cx="4786346" cy="6904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Тема урока: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5400" i="1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5400" i="1" dirty="0" smtClean="0">
                <a:solidFill>
                  <a:schemeClr val="accent2"/>
                </a:solidFill>
                <a:latin typeface="Monotype Corsiva" pitchFamily="66" charset="0"/>
              </a:rPr>
              <a:t>Л.Н.Андреев </a:t>
            </a:r>
            <a:endParaRPr lang="en-US" sz="5400" i="1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5400" i="1" dirty="0" smtClean="0">
                <a:solidFill>
                  <a:schemeClr val="accent2"/>
                </a:solidFill>
                <a:latin typeface="Monotype Corsiva" pitchFamily="66" charset="0"/>
              </a:rPr>
              <a:t>Рассказ </a:t>
            </a:r>
            <a:r>
              <a:rPr lang="en-US" sz="5400" i="1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5400" i="1" dirty="0" smtClean="0">
                <a:solidFill>
                  <a:schemeClr val="accent2"/>
                </a:solidFill>
                <a:latin typeface="Monotype Corsiva" pitchFamily="66" charset="0"/>
              </a:rPr>
              <a:t>«Кусака»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SL27078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rgbClr val="0066FF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0"/>
            <a:ext cx="335758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Глава 1.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nimal-store.ru/img/2015/050209/07280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98765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0"/>
            <a:ext cx="2857520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Глава 2.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7813"/>
            <a:ext cx="8043890" cy="865171"/>
          </a:xfrm>
        </p:spPr>
        <p:txBody>
          <a:bodyPr/>
          <a:lstStyle/>
          <a:p>
            <a:r>
              <a:rPr lang="ru-RU" sz="5400" dirty="0" smtClean="0"/>
              <a:t>       «Собачий секрет»</a:t>
            </a:r>
            <a:endParaRPr lang="ru-RU" sz="5400" dirty="0"/>
          </a:p>
        </p:txBody>
      </p:sp>
      <p:pic>
        <p:nvPicPr>
          <p:cNvPr id="1026" name="Picture 2" descr="C:\Documents and Settings\DreamWolf\Рабочий стол\Kazan-priy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9"/>
            <a:ext cx="9215461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reamWolf\Рабочий стол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1223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0"/>
            <a:ext cx="2643206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Глава 3.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reamWolf\Рабочий стол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785794"/>
            <a:ext cx="9525000" cy="50720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0"/>
            <a:ext cx="3357586" cy="857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Глава 4.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DreamWolf\Рабочий стол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57488" y="0"/>
            <a:ext cx="2643206" cy="571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Глава 5.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7813"/>
            <a:ext cx="8115328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«Мы в ответе за тех, </a:t>
            </a:r>
            <a:br>
              <a:rPr lang="ru-RU" dirty="0" smtClean="0"/>
            </a:br>
            <a:r>
              <a:rPr lang="ru-RU" dirty="0" smtClean="0"/>
              <a:t>                кого приручаем»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/>
            <a:endParaRPr lang="ru-RU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/>
            <a:endParaRPr lang="ru-RU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Да, меньшие братья нам преданно служат от века.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Однако жестокого сколько ещё вокруг?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Мы часто твердим, что собака – друг человека.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Но вот человек. </a:t>
            </a:r>
            <a:r>
              <a:rPr lang="en-US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Он всегда ли собаке друг?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i="1" dirty="0" smtClean="0">
                <a:solidFill>
                  <a:srgbClr val="FF0000"/>
                </a:solidFill>
                <a:cs typeface="Times New Roman" pitchFamily="18" charset="0"/>
              </a:rPr>
              <a:t>                                                 </a:t>
            </a: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Эдуард Асадов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801004" cy="2857496"/>
          </a:xfrm>
        </p:spPr>
        <p:txBody>
          <a:bodyPr/>
          <a:lstStyle/>
          <a:p>
            <a:r>
              <a:rPr lang="ru-RU" dirty="0" smtClean="0"/>
              <a:t>            Идея произведения выражается формулой добра </a:t>
            </a:r>
            <a:br>
              <a:rPr lang="ru-RU" dirty="0" smtClean="0"/>
            </a:br>
            <a:r>
              <a:rPr lang="ru-RU" dirty="0" smtClean="0"/>
              <a:t>    «РАВЕНСТВО МЕЖДУ  </a:t>
            </a:r>
            <a:br>
              <a:rPr lang="ru-RU" dirty="0" smtClean="0"/>
            </a:br>
            <a:r>
              <a:rPr lang="ru-RU" dirty="0" smtClean="0"/>
              <a:t> ЛЮДЬМИ И ЖИВОТНЫМИ»</a:t>
            </a:r>
            <a:endParaRPr lang="ru-RU" dirty="0"/>
          </a:p>
        </p:txBody>
      </p:sp>
      <p:pic>
        <p:nvPicPr>
          <p:cNvPr id="2050" name="Picture 2" descr="C:\Documents and Settings\DreamWolf\Рабочий стол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2857496"/>
            <a:ext cx="5000660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Сочини стихи к уроку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Предлагаю рифмы:   </a:t>
            </a:r>
          </a:p>
          <a:p>
            <a:pPr>
              <a:buNone/>
            </a:pPr>
            <a:r>
              <a:rPr lang="ru-RU" b="1" i="1" dirty="0" smtClean="0"/>
              <a:t>                  друзья,  семья,  </a:t>
            </a:r>
          </a:p>
          <a:p>
            <a:pPr>
              <a:buNone/>
            </a:pPr>
            <a:r>
              <a:rPr lang="ru-RU" b="1" i="1" dirty="0" smtClean="0"/>
              <a:t>               любить,  хвалить, </a:t>
            </a:r>
          </a:p>
          <a:p>
            <a:pPr>
              <a:buNone/>
            </a:pPr>
            <a:r>
              <a:rPr lang="ru-RU" b="1" i="1" dirty="0" smtClean="0"/>
              <a:t>             приручить, забыть</a:t>
            </a: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можно свои рифмы придумать…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8B049"/>
            </a:gs>
            <a:gs pos="9000">
              <a:srgbClr val="B43E85"/>
            </a:gs>
            <a:gs pos="15500">
              <a:srgbClr val="C50849"/>
            </a:gs>
            <a:gs pos="16499">
              <a:srgbClr val="F952A0"/>
            </a:gs>
            <a:gs pos="18500">
              <a:srgbClr val="FEE7F2"/>
            </a:gs>
            <a:gs pos="39500">
              <a:srgbClr val="F8B049"/>
            </a:gs>
            <a:gs pos="43500">
              <a:srgbClr val="F8B049"/>
            </a:gs>
            <a:gs pos="50000">
              <a:srgbClr val="FC9FCB"/>
            </a:gs>
            <a:gs pos="56500">
              <a:srgbClr val="F8B049"/>
            </a:gs>
            <a:gs pos="60501">
              <a:srgbClr val="F8B049"/>
            </a:gs>
            <a:gs pos="81500">
              <a:srgbClr val="FEE7F2"/>
            </a:gs>
            <a:gs pos="83501">
              <a:srgbClr val="F952A0"/>
            </a:gs>
            <a:gs pos="84500">
              <a:srgbClr val="C50849"/>
            </a:gs>
            <a:gs pos="91000">
              <a:srgbClr val="B43E85"/>
            </a:gs>
            <a:gs pos="100000">
              <a:srgbClr val="F8B04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/>
            <a:r>
              <a:rPr lang="ru-RU" sz="5400" smtClean="0">
                <a:solidFill>
                  <a:schemeClr val="accent2"/>
                </a:solidFill>
                <a:latin typeface="Monotype Corsiva" pitchFamily="66" charset="0"/>
              </a:rPr>
              <a:t>Наши друзья</a:t>
            </a:r>
          </a:p>
        </p:txBody>
      </p:sp>
      <p:pic>
        <p:nvPicPr>
          <p:cNvPr id="113673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268413"/>
            <a:ext cx="2863850" cy="2701925"/>
          </a:xfrm>
          <a:noFill/>
        </p:spPr>
      </p:pic>
      <p:pic>
        <p:nvPicPr>
          <p:cNvPr id="113674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95963" y="4005263"/>
            <a:ext cx="2763837" cy="2462212"/>
          </a:xfrm>
          <a:noFill/>
        </p:spPr>
      </p:pic>
      <p:pic>
        <p:nvPicPr>
          <p:cNvPr id="113675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03800" y="1341438"/>
            <a:ext cx="3025775" cy="2306637"/>
          </a:xfrm>
          <a:noFill/>
        </p:spPr>
      </p:pic>
      <p:pic>
        <p:nvPicPr>
          <p:cNvPr id="113676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555875" y="3429000"/>
            <a:ext cx="2316163" cy="2916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Л. Андреев. Портрет работы И. Репина (1904)">
            <a:hlinkClick r:id="rId2" tooltip="&quot;Л. Андреев. Портрет работы И. Репина (1904)&quot;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2038" y="1844675"/>
            <a:ext cx="38258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258888" y="641350"/>
            <a:ext cx="6626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>
                <a:solidFill>
                  <a:schemeClr val="accent2"/>
                </a:solidFill>
                <a:latin typeface="Monotype Corsiva" pitchFamily="66" charset="0"/>
              </a:rPr>
              <a:t>Леонид  Андреев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8B049"/>
            </a:gs>
            <a:gs pos="17999">
              <a:srgbClr val="B43E85"/>
            </a:gs>
            <a:gs pos="31000">
              <a:srgbClr val="C50849"/>
            </a:gs>
            <a:gs pos="33000">
              <a:srgbClr val="F952A0"/>
            </a:gs>
            <a:gs pos="37000">
              <a:srgbClr val="FEE7F2"/>
            </a:gs>
            <a:gs pos="78999">
              <a:srgbClr val="F8B049"/>
            </a:gs>
            <a:gs pos="87000">
              <a:srgbClr val="F8B049"/>
            </a:gs>
            <a:gs pos="100000">
              <a:srgbClr val="FC9FC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smtClean="0">
                <a:solidFill>
                  <a:schemeClr val="accent2"/>
                </a:solidFill>
                <a:latin typeface="Monotype Corsiva" pitchFamily="66" charset="0"/>
              </a:rPr>
              <a:t>Наши любимцы</a:t>
            </a:r>
          </a:p>
        </p:txBody>
      </p:sp>
      <p:pic>
        <p:nvPicPr>
          <p:cNvPr id="115721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19250" y="1412875"/>
            <a:ext cx="2563813" cy="4852988"/>
          </a:xfrm>
          <a:noFill/>
        </p:spPr>
      </p:pic>
      <p:pic>
        <p:nvPicPr>
          <p:cNvPr id="115722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08625" y="1412875"/>
            <a:ext cx="3057525" cy="4924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8B049"/>
            </a:gs>
            <a:gs pos="9000">
              <a:srgbClr val="B43E85"/>
            </a:gs>
            <a:gs pos="15500">
              <a:srgbClr val="C50849"/>
            </a:gs>
            <a:gs pos="16499">
              <a:srgbClr val="F952A0"/>
            </a:gs>
            <a:gs pos="18500">
              <a:srgbClr val="FEE7F2"/>
            </a:gs>
            <a:gs pos="39500">
              <a:srgbClr val="F8B049"/>
            </a:gs>
            <a:gs pos="43500">
              <a:srgbClr val="F8B049"/>
            </a:gs>
            <a:gs pos="50000">
              <a:srgbClr val="FC9FCB"/>
            </a:gs>
            <a:gs pos="56500">
              <a:srgbClr val="F8B049"/>
            </a:gs>
            <a:gs pos="60501">
              <a:srgbClr val="F8B049"/>
            </a:gs>
            <a:gs pos="81500">
              <a:srgbClr val="FEE7F2"/>
            </a:gs>
            <a:gs pos="83501">
              <a:srgbClr val="F952A0"/>
            </a:gs>
            <a:gs pos="84500">
              <a:srgbClr val="C50849"/>
            </a:gs>
            <a:gs pos="91000">
              <a:srgbClr val="B43E85"/>
            </a:gs>
            <a:gs pos="100000">
              <a:srgbClr val="F8B04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2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260350"/>
            <a:ext cx="2366962" cy="3341688"/>
          </a:xfrm>
          <a:noFill/>
        </p:spPr>
      </p:pic>
      <p:pic>
        <p:nvPicPr>
          <p:cNvPr id="118793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700338" y="1412875"/>
            <a:ext cx="2768600" cy="2951163"/>
          </a:xfrm>
          <a:noFill/>
        </p:spPr>
      </p:pic>
      <p:pic>
        <p:nvPicPr>
          <p:cNvPr id="118797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900113" y="3716338"/>
            <a:ext cx="2141537" cy="2916237"/>
          </a:xfrm>
          <a:noFill/>
        </p:spPr>
      </p:pic>
      <p:pic>
        <p:nvPicPr>
          <p:cNvPr id="118798" name="Picture 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787900" y="4365625"/>
            <a:ext cx="3671888" cy="2303463"/>
          </a:xfrm>
          <a:noFill/>
        </p:spPr>
      </p:pic>
      <p:pic>
        <p:nvPicPr>
          <p:cNvPr id="118799" name="Picture 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725" y="187325"/>
            <a:ext cx="34178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500174"/>
            <a:ext cx="70009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bat-Bold"/>
              </a:rPr>
              <a:t>Спасибо за урок!</a:t>
            </a:r>
            <a:endParaRPr lang="ru-RU" sz="9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latin typeface="Arbat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313546">
            <a:off x="4067175" y="620713"/>
            <a:ext cx="3538538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 descr="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848012">
            <a:off x="2627313" y="3860800"/>
            <a:ext cx="195738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 descr="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260350"/>
            <a:ext cx="35290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 descr="0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125" y="4365625"/>
            <a:ext cx="23034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Фотографии разных лет</a:t>
            </a:r>
          </a:p>
        </p:txBody>
      </p:sp>
      <p:pic>
        <p:nvPicPr>
          <p:cNvPr id="89098" name="Picture 10" descr="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84888" y="188913"/>
            <a:ext cx="2827337" cy="2827337"/>
          </a:xfrm>
          <a:noFill/>
        </p:spPr>
      </p:pic>
      <p:pic>
        <p:nvPicPr>
          <p:cNvPr id="89099" name="Picture 11" descr="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288" y="2709863"/>
            <a:ext cx="3816350" cy="3816350"/>
          </a:xfrm>
          <a:noFill/>
        </p:spPr>
      </p:pic>
      <p:pic>
        <p:nvPicPr>
          <p:cNvPr id="89102" name="Picture 14" descr="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0200" y="2205038"/>
            <a:ext cx="24606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4" name="Picture 16" descr="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443663" y="4149725"/>
            <a:ext cx="2519362" cy="2519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2565400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 descr="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765175"/>
            <a:ext cx="388778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4500563" y="476250"/>
            <a:ext cx="44275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>
                <a:solidFill>
                  <a:schemeClr val="accent2"/>
                </a:solidFill>
                <a:latin typeface="Monotype Corsiva" pitchFamily="66" charset="0"/>
              </a:rPr>
              <a:t>Музей Л. Андреева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50825" y="5040313"/>
            <a:ext cx="410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г. Орёл, 2-я Пушкарная, 41.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21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5435600" y="755650"/>
            <a:ext cx="309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>
                <a:solidFill>
                  <a:schemeClr val="accent2"/>
                </a:solidFill>
                <a:latin typeface="Monotype Corsiva" pitchFamily="66" charset="0"/>
              </a:rPr>
              <a:t>Гостиная</a:t>
            </a:r>
          </a:p>
        </p:txBody>
      </p:sp>
      <p:pic>
        <p:nvPicPr>
          <p:cNvPr id="93187" name="Picture 3" descr="27 кбай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549275"/>
            <a:ext cx="3897312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 descr="Гостиная и кабинет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3500438"/>
            <a:ext cx="39608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5292725" y="701675"/>
            <a:ext cx="3168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solidFill>
                  <a:schemeClr val="accent2"/>
                </a:solidFill>
                <a:latin typeface="Monotype Corsiva" pitchFamily="66" charset="0"/>
              </a:rPr>
              <a:t>Кабинет</a:t>
            </a:r>
          </a:p>
        </p:txBody>
      </p:sp>
      <p:pic>
        <p:nvPicPr>
          <p:cNvPr id="94211" name="Picture 3" descr="Кабинет. Музей Л.Н.Андреева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3473450"/>
            <a:ext cx="388778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 descr="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549275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Вилла «Аванс», принадлежавшая Л. Андрееву (не сохранилась).">
            <a:hlinkClick r:id="rId2" tooltip="&quot;Вилла «Аванс», принадлежавшая Л. Андрееву (не сохранилась).&quot;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24075" y="2781300"/>
            <a:ext cx="5111750" cy="3498850"/>
          </a:xfrm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116013" y="0"/>
            <a:ext cx="75596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4000" dirty="0">
                <a:solidFill>
                  <a:schemeClr val="accent2"/>
                </a:solidFill>
                <a:latin typeface="Monotype Corsiva" pitchFamily="66" charset="0"/>
              </a:rPr>
              <a:t>Вилла «Аванс»,</a:t>
            </a:r>
          </a:p>
          <a:p>
            <a:pPr algn="ctr"/>
            <a:r>
              <a:rPr lang="ru-RU" sz="4000" dirty="0">
                <a:solidFill>
                  <a:schemeClr val="accent2"/>
                </a:solidFill>
                <a:latin typeface="Monotype Corsiva" pitchFamily="66" charset="0"/>
              </a:rPr>
              <a:t>принадлежавшая Л. Андрееву</a:t>
            </a:r>
          </a:p>
          <a:p>
            <a:pPr algn="ctr"/>
            <a:r>
              <a:rPr lang="ru-RU" sz="4000" dirty="0">
                <a:solidFill>
                  <a:schemeClr val="accent2"/>
                </a:solidFill>
                <a:latin typeface="Monotype Corsiva" pitchFamily="66" charset="0"/>
              </a:rPr>
              <a:t> (не сохранилась) </a:t>
            </a:r>
          </a:p>
        </p:txBody>
      </p:sp>
      <p:pic>
        <p:nvPicPr>
          <p:cNvPr id="88068" name="Picture 4" descr="2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33375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</p:bld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1383</TotalTime>
  <Words>213</Words>
  <Application>Microsoft Office PowerPoint</Application>
  <PresentationFormat>Экран (4:3)</PresentationFormat>
  <Paragraphs>51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Слои</vt:lpstr>
      <vt:lpstr>Слайд 1</vt:lpstr>
      <vt:lpstr>Тема урока:</vt:lpstr>
      <vt:lpstr>Слайд 3</vt:lpstr>
      <vt:lpstr>Слайд 4</vt:lpstr>
      <vt:lpstr>Фотографии разных лет</vt:lpstr>
      <vt:lpstr>Слайд 6</vt:lpstr>
      <vt:lpstr>Слайд 7</vt:lpstr>
      <vt:lpstr>Слайд 8</vt:lpstr>
      <vt:lpstr>Слайд 9</vt:lpstr>
      <vt:lpstr>Слайд 10</vt:lpstr>
      <vt:lpstr>Слайд 11</vt:lpstr>
      <vt:lpstr>Работа со словом</vt:lpstr>
      <vt:lpstr>Цели урока: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Слайд 21</vt:lpstr>
      <vt:lpstr>       «Собачий секрет»</vt:lpstr>
      <vt:lpstr>Слайд 23</vt:lpstr>
      <vt:lpstr>Слайд 24</vt:lpstr>
      <vt:lpstr>Слайд 25</vt:lpstr>
      <vt:lpstr>«Мы в ответе за тех,                  кого приручаем»</vt:lpstr>
      <vt:lpstr>            Идея произведения выражается формулой добра      «РАВЕНСТВО МЕЖДУ    ЛЮДЬМИ И ЖИВОТНЫМИ»</vt:lpstr>
      <vt:lpstr>         Сочини стихи к уроку</vt:lpstr>
      <vt:lpstr>Наши друзья</vt:lpstr>
      <vt:lpstr>Наши любимцы</vt:lpstr>
      <vt:lpstr>Слайд 31</vt:lpstr>
      <vt:lpstr>Слайд 32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Dream Admin</cp:lastModifiedBy>
  <cp:revision>67</cp:revision>
  <dcterms:created xsi:type="dcterms:W3CDTF">2008-01-30T18:52:29Z</dcterms:created>
  <dcterms:modified xsi:type="dcterms:W3CDTF">2020-07-19T15:41:19Z</dcterms:modified>
</cp:coreProperties>
</file>