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7" r:id="rId6"/>
    <p:sldId id="260" r:id="rId7"/>
    <p:sldId id="269" r:id="rId8"/>
    <p:sldId id="261" r:id="rId9"/>
    <p:sldId id="262" r:id="rId10"/>
    <p:sldId id="268" r:id="rId11"/>
    <p:sldId id="263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C6931E8-CC76-4065-9D35-3C539BF96440}" type="datetimeFigureOut">
              <a:rPr lang="ru-RU" smtClean="0"/>
              <a:pPr/>
              <a:t>13.07.2020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363775A-BD2D-4C9B-BED2-A460C6920B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931E8-CC76-4065-9D35-3C539BF96440}" type="datetimeFigureOut">
              <a:rPr lang="ru-RU" smtClean="0"/>
              <a:pPr/>
              <a:t>13.07.2020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3775A-BD2D-4C9B-BED2-A460C6920B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931E8-CC76-4065-9D35-3C539BF96440}" type="datetimeFigureOut">
              <a:rPr lang="ru-RU" smtClean="0"/>
              <a:pPr/>
              <a:t>13.07.2020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3775A-BD2D-4C9B-BED2-A460C6920B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931E8-CC76-4065-9D35-3C539BF96440}" type="datetimeFigureOut">
              <a:rPr lang="ru-RU" smtClean="0"/>
              <a:pPr/>
              <a:t>13.07.2020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3775A-BD2D-4C9B-BED2-A460C6920B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931E8-CC76-4065-9D35-3C539BF96440}" type="datetimeFigureOut">
              <a:rPr lang="ru-RU" smtClean="0"/>
              <a:pPr/>
              <a:t>13.07.2020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3775A-BD2D-4C9B-BED2-A460C6920B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931E8-CC76-4065-9D35-3C539BF96440}" type="datetimeFigureOut">
              <a:rPr lang="ru-RU" smtClean="0"/>
              <a:pPr/>
              <a:t>13.07.2020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3775A-BD2D-4C9B-BED2-A460C6920B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C6931E8-CC76-4065-9D35-3C539BF96440}" type="datetimeFigureOut">
              <a:rPr lang="ru-RU" smtClean="0"/>
              <a:pPr/>
              <a:t>13.07.2020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363775A-BD2D-4C9B-BED2-A460C6920B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C6931E8-CC76-4065-9D35-3C539BF96440}" type="datetimeFigureOut">
              <a:rPr lang="ru-RU" smtClean="0"/>
              <a:pPr/>
              <a:t>13.07.2020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363775A-BD2D-4C9B-BED2-A460C6920B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931E8-CC76-4065-9D35-3C539BF96440}" type="datetimeFigureOut">
              <a:rPr lang="ru-RU" smtClean="0"/>
              <a:pPr/>
              <a:t>13.07.2020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3775A-BD2D-4C9B-BED2-A460C6920B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931E8-CC76-4065-9D35-3C539BF96440}" type="datetimeFigureOut">
              <a:rPr lang="ru-RU" smtClean="0"/>
              <a:pPr/>
              <a:t>13.07.2020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3775A-BD2D-4C9B-BED2-A460C6920B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931E8-CC76-4065-9D35-3C539BF96440}" type="datetimeFigureOut">
              <a:rPr lang="ru-RU" smtClean="0"/>
              <a:pPr/>
              <a:t>13.07.2020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3775A-BD2D-4C9B-BED2-A460C6920B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C6931E8-CC76-4065-9D35-3C539BF96440}" type="datetimeFigureOut">
              <a:rPr lang="ru-RU" smtClean="0"/>
              <a:pPr/>
              <a:t>13.07.2020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363775A-BD2D-4C9B-BED2-A460C6920B0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Урок обобщения знаний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Черчение</a:t>
            </a:r>
          </a:p>
          <a:p>
            <a:r>
              <a:rPr lang="ru-RU" dirty="0" smtClean="0"/>
              <a:t>8 класс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23528" y="764704"/>
            <a:ext cx="8382000" cy="5616624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/>
              <a:t>Вопросы соревнующихся команд </a:t>
            </a:r>
            <a:r>
              <a:rPr lang="ru-RU" sz="6000" dirty="0" smtClean="0"/>
              <a:t>и </a:t>
            </a:r>
            <a:r>
              <a:rPr lang="ru-RU" sz="6000" dirty="0" smtClean="0"/>
              <a:t>оценка правильности ответов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Конкурс капитанов</a:t>
            </a:r>
            <a:endParaRPr lang="ru-RU" sz="3200" dirty="0"/>
          </a:p>
        </p:txBody>
      </p:sp>
      <p:pic>
        <p:nvPicPr>
          <p:cNvPr id="9" name="Содержимое 8" descr="нанесение размеров 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35696" y="2076260"/>
            <a:ext cx="5648374" cy="387302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Конкурс капитанов</a:t>
            </a:r>
            <a:endParaRPr lang="ru-RU" sz="3200" dirty="0"/>
          </a:p>
        </p:txBody>
      </p:sp>
      <p:pic>
        <p:nvPicPr>
          <p:cNvPr id="4" name="Содержимое 3" descr="нанесение размеров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11711" y="2204864"/>
            <a:ext cx="5652577" cy="407611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аксонометрия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55064" y="907161"/>
            <a:ext cx="5833872" cy="559612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809832"/>
          </a:xfrm>
        </p:spPr>
        <p:txBody>
          <a:bodyPr/>
          <a:lstStyle/>
          <a:p>
            <a:r>
              <a:rPr lang="ru-RU" i="1" dirty="0" smtClean="0">
                <a:solidFill>
                  <a:srgbClr val="002060"/>
                </a:solidFill>
              </a:rPr>
              <a:t>Сегодня на уроке….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ru-RU" i="1" dirty="0" smtClean="0">
                <a:solidFill>
                  <a:srgbClr val="002060"/>
                </a:solidFill>
              </a:rPr>
              <a:t>У меня получилось…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ru-RU" i="1" dirty="0" smtClean="0">
                <a:solidFill>
                  <a:srgbClr val="002060"/>
                </a:solidFill>
              </a:rPr>
              <a:t>Было трудно…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ru-RU" i="1" dirty="0" smtClean="0">
                <a:solidFill>
                  <a:srgbClr val="002060"/>
                </a:solidFill>
              </a:rPr>
              <a:t>Я понял (</a:t>
            </a:r>
            <a:r>
              <a:rPr lang="ru-RU" i="1" dirty="0" err="1" smtClean="0">
                <a:solidFill>
                  <a:srgbClr val="002060"/>
                </a:solidFill>
              </a:rPr>
              <a:t>ла</a:t>
            </a:r>
            <a:r>
              <a:rPr lang="ru-RU" i="1" dirty="0" smtClean="0">
                <a:solidFill>
                  <a:srgbClr val="002060"/>
                </a:solidFill>
              </a:rPr>
              <a:t>), что…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ru-RU" i="1" dirty="0" smtClean="0">
                <a:solidFill>
                  <a:srgbClr val="002060"/>
                </a:solidFill>
              </a:rPr>
              <a:t>Я выполнял (</a:t>
            </a:r>
            <a:r>
              <a:rPr lang="ru-RU" i="1" dirty="0" err="1" smtClean="0">
                <a:solidFill>
                  <a:srgbClr val="002060"/>
                </a:solidFill>
              </a:rPr>
              <a:t>ла</a:t>
            </a:r>
            <a:r>
              <a:rPr lang="ru-RU" i="1" dirty="0" smtClean="0">
                <a:solidFill>
                  <a:srgbClr val="002060"/>
                </a:solidFill>
              </a:rPr>
              <a:t>) задания…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ru-RU" i="1" dirty="0" smtClean="0">
                <a:solidFill>
                  <a:srgbClr val="002060"/>
                </a:solidFill>
              </a:rPr>
              <a:t>Теперь я могу…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ru-RU" i="1" dirty="0" smtClean="0">
                <a:solidFill>
                  <a:srgbClr val="002060"/>
                </a:solidFill>
              </a:rPr>
              <a:t>Я почувствовал (</a:t>
            </a:r>
            <a:r>
              <a:rPr lang="ru-RU" i="1" dirty="0" err="1" smtClean="0">
                <a:solidFill>
                  <a:srgbClr val="002060"/>
                </a:solidFill>
              </a:rPr>
              <a:t>ла</a:t>
            </a:r>
            <a:r>
              <a:rPr lang="ru-RU" i="1" dirty="0" smtClean="0">
                <a:solidFill>
                  <a:srgbClr val="002060"/>
                </a:solidFill>
              </a:rPr>
              <a:t>), что…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ru-RU" i="1" dirty="0" smtClean="0">
                <a:solidFill>
                  <a:srgbClr val="002060"/>
                </a:solidFill>
              </a:rPr>
              <a:t>Меня удивило…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ru-RU" i="1" dirty="0" smtClean="0">
                <a:solidFill>
                  <a:srgbClr val="002060"/>
                </a:solidFill>
              </a:rPr>
              <a:t>Было интересно…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ru-RU" i="1" dirty="0" smtClean="0">
                <a:solidFill>
                  <a:srgbClr val="002060"/>
                </a:solidFill>
              </a:rPr>
              <a:t>Мне бы хотелось…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ru-RU" i="1" dirty="0" smtClean="0">
                <a:solidFill>
                  <a:srgbClr val="002060"/>
                </a:solidFill>
              </a:rPr>
              <a:t>Теперь я…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ru-RU" i="1" dirty="0" smtClean="0">
                <a:solidFill>
                  <a:srgbClr val="002060"/>
                </a:solidFill>
              </a:rPr>
              <a:t>Я приобрел (</a:t>
            </a:r>
            <a:r>
              <a:rPr lang="ru-RU" i="1" dirty="0" err="1" smtClean="0">
                <a:solidFill>
                  <a:srgbClr val="002060"/>
                </a:solidFill>
              </a:rPr>
              <a:t>ла</a:t>
            </a:r>
            <a:r>
              <a:rPr lang="ru-RU" i="1" dirty="0" smtClean="0">
                <a:solidFill>
                  <a:srgbClr val="002060"/>
                </a:solidFill>
              </a:rPr>
              <a:t>)…</a:t>
            </a:r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Разминка</a:t>
            </a:r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1 команда</a:t>
            </a:r>
            <a:endParaRPr lang="ru-RU" dirty="0"/>
          </a:p>
        </p:txBody>
      </p:sp>
      <p:sp>
        <p:nvSpPr>
          <p:cNvPr id="14" name="Текст 1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2 команда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2852936"/>
            <a:ext cx="36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1. Какие </a:t>
            </a:r>
            <a:r>
              <a:rPr lang="ru-RU" sz="2400" dirty="0"/>
              <a:t>линии чертежа вам известны?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76056" y="2996952"/>
            <a:ext cx="3236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1. Что </a:t>
            </a:r>
            <a:r>
              <a:rPr lang="ru-RU" sz="2400" dirty="0"/>
              <a:t>такое сечение?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9552" y="3717032"/>
            <a:ext cx="38164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2. Раскройте </a:t>
            </a:r>
            <a:r>
              <a:rPr lang="ru-RU" sz="2400" dirty="0"/>
              <a:t>алгоритм нанесения размеров на чертеже</a:t>
            </a:r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076056" y="3789040"/>
            <a:ext cx="35283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2. Раскройте </a:t>
            </a:r>
            <a:r>
              <a:rPr lang="ru-RU" sz="2400" dirty="0"/>
              <a:t>алгоритм обводки чертежа</a:t>
            </a:r>
          </a:p>
          <a:p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611560" y="4941168"/>
            <a:ext cx="3600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3. В </a:t>
            </a:r>
            <a:r>
              <a:rPr lang="ru-RU" sz="2400" dirty="0"/>
              <a:t>чем отличие эскиза и чертежа?</a:t>
            </a:r>
          </a:p>
          <a:p>
            <a:endParaRPr lang="ru-RU" dirty="0"/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чем отличие эскиза и чертежа?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чем отличие эскиза и чертежа?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чем отличие эскиза и чертежа?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чем отличие эскиза и чертежа?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076056" y="4725144"/>
            <a:ext cx="37079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3. Дайте </a:t>
            </a:r>
            <a:r>
              <a:rPr lang="ru-RU" sz="2400" dirty="0"/>
              <a:t>определение, что такое технический рисунок?</a:t>
            </a:r>
          </a:p>
          <a:p>
            <a:endParaRPr lang="ru-RU" dirty="0"/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Дайте определение, что такое технический рисунок?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0" grpId="0"/>
      <p:bldP spid="11" grpId="0"/>
      <p:bldP spid="17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373088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Выполнение чертежей плоских деталей по словесному описанию ее геометрической формы </a:t>
            </a:r>
            <a:endParaRPr lang="ru-RU" sz="3200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937624"/>
          </a:xfrm>
        </p:spPr>
        <p:txBody>
          <a:bodyPr/>
          <a:lstStyle/>
          <a:p>
            <a:r>
              <a:rPr lang="ru-RU" sz="2400" i="1" dirty="0" smtClean="0"/>
              <a:t>След имел форму круга, в центре которого располагался квадрат. Стороны квадрата параллельны центровым линиям круга, вершины квадрата лежат на окружности. В центре квадрата – вырез в виде правильного треугольника. Одна из вершин треугольника располагалась на пересечении верхней стороны квадрата и вертикальной центровой линии.</a:t>
            </a:r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517104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Выполнение чертежей плоских деталей по словесному описанию ее геометрической формы </a:t>
            </a:r>
            <a:endParaRPr lang="ru-RU" sz="3200" dirty="0"/>
          </a:p>
        </p:txBody>
      </p:sp>
      <p:pic>
        <p:nvPicPr>
          <p:cNvPr id="4" name="Содержимое 3" descr="след скан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71800" y="2564904"/>
            <a:ext cx="3456384" cy="380094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3384376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/>
              <a:t>Решение кроссвордов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4248472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/>
              <a:t>Анализ геометрической формы детали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Анализ геометрической формы детали</a:t>
            </a:r>
            <a:endParaRPr lang="ru-RU" sz="3200" dirty="0"/>
          </a:p>
        </p:txBody>
      </p:sp>
      <p:pic>
        <p:nvPicPr>
          <p:cNvPr id="6" name="Содержимое 5" descr="1 команда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2276872"/>
            <a:ext cx="3470148" cy="3895344"/>
          </a:xfrm>
        </p:spPr>
      </p:pic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Основание детали имеет форму прямоугольного параллелепипеда, в меньших гранях которого выполнены пазы, имеющие форму неправильной прямой четырехугольной призмы. В центре верхней грани параллелепипеда расположен усеченный конус, вдоль оси которого проходит сквозное цилиндрическое отверстие.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Анализ геометрической формы детали</a:t>
            </a:r>
            <a:endParaRPr lang="ru-RU" sz="32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611560" y="4365104"/>
            <a:ext cx="8071048" cy="1861667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 основании детали – прямоугольный параллелепипед, в нижней грани которого проходит продольный паз, имеющий форму прямоугольного параллелепипеда. В центре верхней грани основания детали вертикально расположен цилиндр, вдоль оси которого проходит сквозное цилиндрическое отверстие.</a:t>
            </a:r>
            <a:endParaRPr lang="ru-RU" dirty="0"/>
          </a:p>
        </p:txBody>
      </p:sp>
      <p:pic>
        <p:nvPicPr>
          <p:cNvPr id="8" name="Содержимое 7" descr="2 команда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2132856"/>
            <a:ext cx="8052630" cy="177312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23528" y="980728"/>
            <a:ext cx="8382000" cy="1069848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Задачи на </a:t>
            </a:r>
            <a:r>
              <a:rPr lang="ru-RU" sz="3200" dirty="0" err="1" smtClean="0"/>
              <a:t>дочерчивание</a:t>
            </a:r>
            <a:r>
              <a:rPr lang="ru-RU" sz="3200" dirty="0" smtClean="0"/>
              <a:t> чертежа </a:t>
            </a:r>
            <a:endParaRPr lang="ru-RU" sz="3200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1 команда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2 команда</a:t>
            </a:r>
            <a:endParaRPr lang="ru-RU" dirty="0"/>
          </a:p>
        </p:txBody>
      </p:sp>
      <p:pic>
        <p:nvPicPr>
          <p:cNvPr id="10" name="Содержимое 9" descr="дочерчивание 1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395536" y="2708275"/>
            <a:ext cx="2936532" cy="3886200"/>
          </a:xfrm>
        </p:spPr>
      </p:pic>
      <p:pic>
        <p:nvPicPr>
          <p:cNvPr id="11" name="Содержимое 10" descr="дочерчивание 2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788024" y="2708920"/>
            <a:ext cx="3096344" cy="382865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102</TotalTime>
  <Words>326</Words>
  <Application>Microsoft Office PowerPoint</Application>
  <PresentationFormat>Экран (4:3)</PresentationFormat>
  <Paragraphs>44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Городская</vt:lpstr>
      <vt:lpstr>Урок обобщения знаний</vt:lpstr>
      <vt:lpstr>Разминка</vt:lpstr>
      <vt:lpstr>Выполнение чертежей плоских деталей по словесному описанию ее геометрической формы </vt:lpstr>
      <vt:lpstr>Выполнение чертежей плоских деталей по словесному описанию ее геометрической формы </vt:lpstr>
      <vt:lpstr>Решение кроссвордов</vt:lpstr>
      <vt:lpstr>Анализ геометрической формы детали</vt:lpstr>
      <vt:lpstr>Анализ геометрической формы детали</vt:lpstr>
      <vt:lpstr>Анализ геометрической формы детали</vt:lpstr>
      <vt:lpstr>Задачи на дочерчивание чертежа </vt:lpstr>
      <vt:lpstr>Вопросы соревнующихся команд и оценка правильности ответов</vt:lpstr>
      <vt:lpstr>Конкурс капитанов</vt:lpstr>
      <vt:lpstr>Конкурс капитанов</vt:lpstr>
      <vt:lpstr>Слайд 13</vt:lpstr>
      <vt:lpstr>Слайд 14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обобщения знаний</dc:title>
  <dc:creator>Лена</dc:creator>
  <cp:lastModifiedBy>Лена</cp:lastModifiedBy>
  <cp:revision>11</cp:revision>
  <dcterms:created xsi:type="dcterms:W3CDTF">2016-05-08T07:35:05Z</dcterms:created>
  <dcterms:modified xsi:type="dcterms:W3CDTF">2020-07-13T08:41:02Z</dcterms:modified>
</cp:coreProperties>
</file>