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70" r:id="rId14"/>
    <p:sldId id="273" r:id="rId15"/>
    <p:sldId id="274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F08-3D4C-4F45-94FD-50644DCA2702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8989-C089-4AC4-AA9E-C02EB8DC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Ранние психические заболевания. Умственная отсталость.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Кроме невротических расстройств в детском возрасте могут начинаться и довольно серьезные психические заболевания, среди которых на сегодняшний день, пожалуй, два заболевания мы можем отнести к наиболее распространенным из всех других психических расстройств детского возраста. </a:t>
            </a:r>
          </a:p>
          <a:p>
            <a:pPr algn="just"/>
            <a:r>
              <a:rPr lang="ru-RU" dirty="0" smtClean="0"/>
              <a:t>Первое заболевание называется </a:t>
            </a:r>
            <a:r>
              <a:rPr lang="ru-RU" b="1" dirty="0" smtClean="0"/>
              <a:t>умственная отсталость.</a:t>
            </a:r>
          </a:p>
          <a:p>
            <a:pPr algn="just"/>
            <a:r>
              <a:rPr lang="ru-RU" dirty="0" smtClean="0"/>
              <a:t>Это и черепно-мозговые травмы, и какие-то </a:t>
            </a:r>
            <a:r>
              <a:rPr lang="ru-RU" dirty="0" err="1" smtClean="0"/>
              <a:t>нейроинфекции</a:t>
            </a:r>
            <a:r>
              <a:rPr lang="ru-RU" dirty="0" smtClean="0"/>
              <a:t>, какая-то генетическая, наследственная,  хромосомная патология, которая приводит к недоразвитию центральной нервной системы и соответственно к психическим расстройствам в виде умственной отсталости.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Расстройства </a:t>
            </a:r>
            <a:r>
              <a:rPr lang="ru-RU" dirty="0" err="1" smtClean="0"/>
              <a:t>аутического</a:t>
            </a:r>
            <a:r>
              <a:rPr lang="ru-RU" dirty="0" smtClean="0"/>
              <a:t> спектра.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Вторым наиболее распространенным расстройством психики в детском возрасте является расстройство </a:t>
            </a:r>
            <a:r>
              <a:rPr lang="ru-RU" dirty="0" err="1" smtClean="0"/>
              <a:t>аутического</a:t>
            </a:r>
            <a:r>
              <a:rPr lang="ru-RU" dirty="0" smtClean="0"/>
              <a:t>  спектра. Сокращенно РАС.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Эта форма на сегодняшний день носит название синдром </a:t>
            </a:r>
            <a:r>
              <a:rPr lang="ru-RU" dirty="0" err="1" smtClean="0"/>
              <a:t>Аспергера</a:t>
            </a:r>
            <a:r>
              <a:rPr lang="ru-RU" dirty="0" smtClean="0"/>
              <a:t>, то есть синдром раннего детского аутизма, при котором происходит довольно выраженная </a:t>
            </a:r>
            <a:r>
              <a:rPr lang="ru-RU" dirty="0" err="1" smtClean="0"/>
              <a:t>асинхрония</a:t>
            </a:r>
            <a:r>
              <a:rPr lang="ru-RU" dirty="0" smtClean="0"/>
              <a:t> психического развития ребенка.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Личность такого ребенка формируется деформированным образом, он в конечном итоге оказывается лишенным психических возможностей для коммуникации со сверстниками. Ему ничего не остается делать, как замыкаться в своем собственном внутреннем, который носит название «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мира». </a:t>
            </a:r>
            <a:r>
              <a:rPr lang="ru-RU" b="1" dirty="0" smtClean="0"/>
              <a:t>Мир </a:t>
            </a:r>
            <a:r>
              <a:rPr lang="ru-RU" b="1" dirty="0" err="1" smtClean="0"/>
              <a:t>аутиста</a:t>
            </a:r>
            <a:r>
              <a:rPr lang="ru-RU" b="1" dirty="0" smtClean="0"/>
              <a:t> </a:t>
            </a:r>
            <a:r>
              <a:rPr lang="ru-RU" dirty="0" smtClean="0"/>
              <a:t>- это мир его фантазий, установок, известных очень часто только ему</a:t>
            </a:r>
            <a:r>
              <a:rPr lang="ru-RU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Помощь этому ребенку может оказать только специалист.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речи у детей с психическим </a:t>
            </a:r>
            <a:r>
              <a:rPr lang="ru-RU" dirty="0" smtClean="0"/>
              <a:t>расстройством. Дидактический материал.</a:t>
            </a:r>
            <a:endParaRPr lang="ru-RU" dirty="0"/>
          </a:p>
        </p:txBody>
      </p:sp>
      <p:pic>
        <p:nvPicPr>
          <p:cNvPr id="2050" name="Picture 2" descr="https://sun9-33.userapi.com/impg/YZP4EcwuEVhWi6CBLE6JF-gZk9EWLB0aZU1XaQ/O6_XlflvIWc.jpg?size=601x828&amp;quality=96&amp;sign=c2db927ae406cf67929cc556f6b8414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4828"/>
            <a:ext cx="3060229" cy="4216089"/>
          </a:xfrm>
          <a:prstGeom prst="rect">
            <a:avLst/>
          </a:prstGeom>
          <a:noFill/>
        </p:spPr>
      </p:pic>
      <p:pic>
        <p:nvPicPr>
          <p:cNvPr id="2052" name="Picture 4" descr="https://sun9-44.userapi.com/impg/Ow-ZiZLqCsMdHe3wKhnn8vnnEIJczDTiWXCdrw/3Fw0QZ4Z9nI.jpg?size=594x817&amp;quality=96&amp;sign=13674cd769273b1750ba72a0ab1fd1b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2843808" cy="3911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pic>
        <p:nvPicPr>
          <p:cNvPr id="1026" name="Picture 2" descr="https://sun9-30.userapi.com/impg/H0LY1hbQKT0wACrUb2sbIyl-6VnK0HvfaO0OKA/yB0L2g3Clo8.jpg?size=585x805&amp;quality=96&amp;sign=0266bd1c40e6a228d6acf8ba903f11b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94216" cy="4670673"/>
          </a:xfrm>
          <a:prstGeom prst="rect">
            <a:avLst/>
          </a:prstGeom>
          <a:noFill/>
        </p:spPr>
      </p:pic>
      <p:pic>
        <p:nvPicPr>
          <p:cNvPr id="1028" name="Picture 4" descr="https://sun9-34.userapi.com/impg/jWfGH9O6jtLpgJNP6qooDzv1KspjGHl0yXPvSw/af_uWxI9ghw.jpg?size=558x768&amp;quality=96&amp;sign=49e77d9479f7836a7100051a6c6b255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536127" cy="486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pic>
        <p:nvPicPr>
          <p:cNvPr id="30722" name="Picture 2" descr="https://sun9-72.userapi.com/impg/ZRHmPJojfxsPu34FhgDNZCooJYbLToWkcvp11w/VJUtSLb4Pfg.jpg?size=578x795&amp;quality=96&amp;sign=36e8d85f4711ca562222811ad0cf60f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72" y="1556792"/>
            <a:ext cx="3568390" cy="4908080"/>
          </a:xfrm>
          <a:prstGeom prst="rect">
            <a:avLst/>
          </a:prstGeom>
          <a:noFill/>
        </p:spPr>
      </p:pic>
      <p:pic>
        <p:nvPicPr>
          <p:cNvPr id="30724" name="Picture 4" descr="https://sun9-62.userapi.com/impg/13-qA3rW2e7CzSHhgbx4WIOBlqER-5zG3H-oLg/oheXMbdIaBo.jpg?size=566x779&amp;quality=96&amp;sign=4ade2facf3a7abbdbe2a990f7494347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285448" cy="452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Благоприятный прогноз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Есть еще много других психических заболеваний, всего охватить практически невозможно.</a:t>
            </a:r>
          </a:p>
          <a:p>
            <a:r>
              <a:rPr lang="ru-RU" dirty="0" smtClean="0"/>
              <a:t>Единственное, что нужно сказать, что дети с такими  психическими расстройствами хорошо  лечатся, если их родственники соглашаются с врачами-психиатрами, что их чаду нужна помощь. Главное, чтобы он вовремя получил медицинскую помощь, которая ему так необходима для того, чтобы дальнейшая его жизнь была здоровой.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Психические расстройства детского возраста до 10 -12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564" b="1613"/>
          <a:stretch>
            <a:fillRect/>
          </a:stretch>
        </p:blipFill>
        <p:spPr bwMode="auto">
          <a:xfrm>
            <a:off x="0" y="1412776"/>
            <a:ext cx="901634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первых коммуникативных связей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возрасте 3 лет ребенок оказывается на пороге детского сада. Этот возраст очень важен с точки зрения формирования первых коммуникативных связей ребенка со сверстниками. У него формируются первые признаки его индивидуальности.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Это важный период в дошкольном учреждении, где ребенок формирует у себя достаточное количество коммуникативных навыков, формирует свою социальную роль.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Проблемы школьной дезадаптации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0000" algn="just">
              <a:buFont typeface="Wingdings" pitchFamily="2" charset="2"/>
              <a:buChar char="Ø"/>
            </a:pPr>
            <a:r>
              <a:rPr lang="ru-RU" dirty="0" smtClean="0"/>
              <a:t>Есть еще кризис 7-летнего возраста. Это  возраст, когда ребенок приходит в школу. Здесь он получает еще больше самостоятельности, начинает понимать что такое ответственность.</a:t>
            </a:r>
          </a:p>
          <a:p>
            <a:pPr marL="360000" algn="just">
              <a:buFont typeface="Wingdings" pitchFamily="2" charset="2"/>
              <a:buChar char="Ø"/>
            </a:pPr>
            <a:r>
              <a:rPr lang="ru-RU" dirty="0" smtClean="0"/>
              <a:t>В этом возрасте ребенок уязвим. Первоклашки могут спотыкаться уже в первые месяцы учебы, это мы называем </a:t>
            </a:r>
            <a:r>
              <a:rPr lang="ru-RU" b="1" dirty="0" smtClean="0"/>
              <a:t>проблемой школьной дезадаптации</a:t>
            </a:r>
            <a:r>
              <a:rPr lang="ru-RU" dirty="0" smtClean="0"/>
              <a:t>.</a:t>
            </a:r>
          </a:p>
          <a:p>
            <a:pPr marL="360000" algn="just">
              <a:buFont typeface="Wingdings" pitchFamily="2" charset="2"/>
              <a:buChar char="Ø"/>
            </a:pPr>
            <a:r>
              <a:rPr lang="ru-RU" dirty="0" smtClean="0"/>
              <a:t>У них не получается установить связи с одноклассниками, возникают постоянные недоговоренности с учителем, они отказываются идти в школу, они устраивают истерики прямо на уроке, мешают всем учиться ,вставая со своего места, не понимая,  что ходить по классу нельзя.</a:t>
            </a:r>
          </a:p>
          <a:p>
            <a:pPr marL="360000" algn="just">
              <a:buFont typeface="Wingdings" pitchFamily="2" charset="2"/>
              <a:buChar char="Ø"/>
            </a:pPr>
            <a:r>
              <a:rPr lang="ru-RU" dirty="0" smtClean="0"/>
              <a:t>Многие родители встают на сторону ребенка, считая его не заслуженно обиженным. Видят проблему в компетентности учителей.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467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Психические расстройства детского возраста до 10 -12 лет</vt:lpstr>
      <vt:lpstr>Формирование первых коммуникативных связей</vt:lpstr>
      <vt:lpstr>Проблемы школьной дезадаптации</vt:lpstr>
      <vt:lpstr>Слайд 7</vt:lpstr>
      <vt:lpstr> а</vt:lpstr>
      <vt:lpstr>Слайд 9</vt:lpstr>
      <vt:lpstr>Слайд 10</vt:lpstr>
      <vt:lpstr>Слайд 11</vt:lpstr>
      <vt:lpstr>Ранние психические заболевания. Умственная отсталость.</vt:lpstr>
      <vt:lpstr> Расстройства аутического спектра.</vt:lpstr>
      <vt:lpstr>Развитие речи у детей с психическим расстройством. Дидактический материал.</vt:lpstr>
      <vt:lpstr>Дидактический материал</vt:lpstr>
      <vt:lpstr>Дидактический материал</vt:lpstr>
      <vt:lpstr>Благоприятный прогноз лечения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357</cp:revision>
  <dcterms:created xsi:type="dcterms:W3CDTF">2021-07-06T03:42:55Z</dcterms:created>
  <dcterms:modified xsi:type="dcterms:W3CDTF">2021-07-22T10:54:31Z</dcterms:modified>
</cp:coreProperties>
</file>