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7" r:id="rId2"/>
    <p:sldId id="406" r:id="rId3"/>
    <p:sldId id="401" r:id="rId4"/>
    <p:sldId id="318" r:id="rId5"/>
    <p:sldId id="371" r:id="rId6"/>
    <p:sldId id="372" r:id="rId7"/>
    <p:sldId id="373" r:id="rId8"/>
    <p:sldId id="397" r:id="rId9"/>
    <p:sldId id="404" r:id="rId10"/>
    <p:sldId id="376" r:id="rId11"/>
    <p:sldId id="407" r:id="rId12"/>
    <p:sldId id="379" r:id="rId13"/>
    <p:sldId id="380" r:id="rId14"/>
    <p:sldId id="382" r:id="rId15"/>
    <p:sldId id="322" r:id="rId16"/>
    <p:sldId id="325" r:id="rId17"/>
    <p:sldId id="327" r:id="rId18"/>
    <p:sldId id="332" r:id="rId19"/>
    <p:sldId id="409" r:id="rId20"/>
    <p:sldId id="387" r:id="rId21"/>
    <p:sldId id="412" r:id="rId22"/>
    <p:sldId id="415" r:id="rId23"/>
    <p:sldId id="408" r:id="rId24"/>
    <p:sldId id="350" r:id="rId25"/>
    <p:sldId id="358" r:id="rId26"/>
    <p:sldId id="333" r:id="rId27"/>
    <p:sldId id="417" r:id="rId28"/>
    <p:sldId id="420" r:id="rId29"/>
    <p:sldId id="413" r:id="rId30"/>
    <p:sldId id="418" r:id="rId31"/>
    <p:sldId id="398" r:id="rId32"/>
    <p:sldId id="41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82" autoAdjust="0"/>
    <p:restoredTop sz="94671" autoAdjust="0"/>
  </p:normalViewPr>
  <p:slideViewPr>
    <p:cSldViewPr>
      <p:cViewPr>
        <p:scale>
          <a:sx n="119" d="100"/>
          <a:sy n="119" d="100"/>
        </p:scale>
        <p:origin x="-140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8B2E8-656F-436D-B3C3-89A8D683E9B6}" type="datetimeFigureOut">
              <a:rPr lang="ru-RU" smtClean="0"/>
              <a:t>01.07.2020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91492-6D59-4147-9BC1-41981386E6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701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91492-6D59-4147-9BC1-41981386E6CF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7029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F3923-DDC7-4E3A-A6A6-CE146FB85BDE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136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91492-6D59-4147-9BC1-41981386E6CF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97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91492-6D59-4147-9BC1-41981386E6CF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2222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06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50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6512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58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6995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73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19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1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67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6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3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7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2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9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1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01.07.2020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99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01.07.2020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725C68B6-61C2-468F-89AB-4B9F7531AA68}" type="slidenum">
              <a:rPr lang="ru-RU" smtClean="0">
                <a:solidFill>
                  <a:srgbClr val="5FCBEF"/>
                </a:solidFill>
              </a:rPr>
              <a:pPr defTabSz="457200"/>
              <a:t>‹#›</a:t>
            </a:fld>
            <a:endParaRPr lang="ru-RU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5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2556" y="1686690"/>
            <a:ext cx="6480720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Флегонт </a:t>
            </a: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Показаньев. 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 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память не уходят в отставку</a:t>
            </a:r>
          </a:p>
          <a:p>
            <a:pPr lvl="0"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ln w="11430"/>
              <a:solidFill>
                <a:srgbClr val="2E83C3">
                  <a:lumMod val="50000"/>
                </a:srgbClr>
              </a:solidFill>
              <a:latin typeface="Art-Victorian" panose="020004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266070"/>
            <a:ext cx="65527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образовательное учреждение</a:t>
            </a:r>
          </a:p>
          <a:p>
            <a:pPr algn="ctr" defTabSz="457200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 44</a:t>
            </a:r>
          </a:p>
          <a:p>
            <a:pPr algn="ctr" defTabSz="457200"/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endParaRPr lang="ru-RU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endParaRPr lang="ru-RU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endParaRPr lang="ru-RU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 музей истории народного образования (СМИНО)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378151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Сургут, 2020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88164" y="5073839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16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Маслакова Антонина </a:t>
            </a:r>
            <a:r>
              <a:rPr lang="ru-RU" sz="16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Ивановна, руководитель </a:t>
            </a:r>
            <a:r>
              <a:rPr lang="ru-RU" sz="16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СМИНО;</a:t>
            </a:r>
          </a:p>
          <a:p>
            <a:pPr defTabSz="457200"/>
            <a:r>
              <a:rPr lang="ru-RU" sz="16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Шулаева Анна Николаевна, </a:t>
            </a:r>
            <a:r>
              <a:rPr lang="ru-RU" sz="16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 МБОУ СОШ № 44</a:t>
            </a:r>
            <a:endParaRPr lang="ru-RU" sz="1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/>
          <p:cNvPicPr/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776" y="904815"/>
            <a:ext cx="2304256" cy="78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80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Показаньев\Благодарность Сталин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t="5006" r="4306" b="5968"/>
          <a:stretch/>
        </p:blipFill>
        <p:spPr bwMode="auto">
          <a:xfrm>
            <a:off x="288304" y="1118582"/>
            <a:ext cx="7020000" cy="48413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08520" y="6185447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663300"/>
                </a:solidFill>
                <a:latin typeface="Georgia" pitchFamily="18" charset="0"/>
              </a:rPr>
              <a:t>10 мая 1944 г.</a:t>
            </a:r>
            <a:endParaRPr lang="ru-RU" sz="2000" dirty="0">
              <a:solidFill>
                <a:srgbClr val="663300"/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635" y="116632"/>
            <a:ext cx="79807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 Верховного Главнокомандующего 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Маршала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Союза товарища Сталина</a:t>
            </a:r>
          </a:p>
        </p:txBody>
      </p:sp>
    </p:spTree>
    <p:extLst>
      <p:ext uri="{BB962C8B-B14F-4D97-AF65-F5344CB8AC3E}">
        <p14:creationId xmlns:p14="http://schemas.microsoft.com/office/powerpoint/2010/main" val="197578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5613" y="5391241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663300"/>
                </a:solidFill>
                <a:latin typeface="Times New Roman"/>
              </a:rPr>
              <a:t>В августе 1944г. Показаньев </a:t>
            </a:r>
            <a:r>
              <a:rPr lang="ru-RU" dirty="0" smtClean="0">
                <a:solidFill>
                  <a:srgbClr val="663300"/>
                </a:solidFill>
                <a:latin typeface="Times New Roman"/>
              </a:rPr>
              <a:t>Ф.Я. из </a:t>
            </a:r>
            <a:r>
              <a:rPr lang="ru-RU" dirty="0">
                <a:solidFill>
                  <a:srgbClr val="663300"/>
                </a:solidFill>
                <a:latin typeface="Times New Roman"/>
              </a:rPr>
              <a:t>Литвы был направлен на учёбу в Челябинское танковое училище.                                                                                   В декабре 1945 года успешно окончил его</a:t>
            </a:r>
            <a:r>
              <a:rPr lang="ru-RU" dirty="0" smtClean="0">
                <a:solidFill>
                  <a:srgbClr val="663300"/>
                </a:solidFill>
                <a:latin typeface="Times New Roman"/>
              </a:rPr>
              <a:t>.</a:t>
            </a:r>
            <a:endParaRPr lang="ru-RU" dirty="0">
              <a:solidFill>
                <a:srgbClr val="663300"/>
              </a:solidFill>
              <a:latin typeface="Times New Roman"/>
            </a:endParaRPr>
          </a:p>
        </p:txBody>
      </p:sp>
      <p:pic>
        <p:nvPicPr>
          <p:cNvPr id="2050" name="Picture 2" descr="https://pics.meshok.net/pics/cache/129838702.208x208.jpg?1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3C4147"/>
              </a:clrFrom>
              <a:clrTo>
                <a:srgbClr val="3C4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673"/>
          <a:stretch/>
        </p:blipFill>
        <p:spPr bwMode="auto">
          <a:xfrm>
            <a:off x="654623" y="1916832"/>
            <a:ext cx="2016224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tek-group.com/images/articles/20161107/1a21413e8629323ab6d24fd7644d39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970" y="1772247"/>
            <a:ext cx="4314995" cy="311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32656"/>
            <a:ext cx="6535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Учёба в Челябинском танковом училище </a:t>
            </a:r>
          </a:p>
        </p:txBody>
      </p:sp>
    </p:spTree>
    <p:extLst>
      <p:ext uri="{BB962C8B-B14F-4D97-AF65-F5344CB8AC3E}">
        <p14:creationId xmlns:p14="http://schemas.microsoft.com/office/powerpoint/2010/main" val="62470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медалью «За победу над Германией в 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войне 1941-1945 гг.», 1946 г. </a:t>
            </a:r>
          </a:p>
        </p:txBody>
      </p:sp>
      <p:pic>
        <p:nvPicPr>
          <p:cNvPr id="2050" name="Picture 2" descr="D:\Диск D\Рабочие файлы\Фотографии\Личности\Показаньев Флегонт Яковлевич\Документы\За победу над Германией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3528" y="1340768"/>
            <a:ext cx="7020000" cy="491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5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54239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 smtClean="0">
                <a:solidFill>
                  <a:srgbClr val="663300"/>
                </a:solidFill>
                <a:latin typeface="Times New Roman"/>
              </a:rPr>
              <a:t>Должности Показаньева Ф.Я.: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663300"/>
                </a:solidFill>
                <a:latin typeface="Times New Roman"/>
              </a:rPr>
              <a:t> командир </a:t>
            </a:r>
            <a:r>
              <a:rPr lang="ru-RU" sz="2000" dirty="0">
                <a:solidFill>
                  <a:srgbClr val="663300"/>
                </a:solidFill>
                <a:latin typeface="Times New Roman"/>
              </a:rPr>
              <a:t>танкового взвода</a:t>
            </a:r>
            <a:r>
              <a:rPr lang="ru-RU" sz="2000" dirty="0" smtClean="0">
                <a:solidFill>
                  <a:srgbClr val="663300"/>
                </a:solidFill>
                <a:latin typeface="Times New Roman"/>
              </a:rPr>
              <a:t>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663300"/>
                </a:solidFill>
                <a:latin typeface="Times New Roman"/>
              </a:rPr>
              <a:t> командир </a:t>
            </a:r>
            <a:r>
              <a:rPr lang="ru-RU" sz="2000" dirty="0">
                <a:solidFill>
                  <a:srgbClr val="663300"/>
                </a:solidFill>
                <a:latin typeface="Times New Roman"/>
              </a:rPr>
              <a:t>танковой </a:t>
            </a:r>
            <a:r>
              <a:rPr lang="ru-RU" sz="2000" dirty="0" smtClean="0">
                <a:solidFill>
                  <a:srgbClr val="663300"/>
                </a:solidFill>
                <a:latin typeface="Times New Roman"/>
              </a:rPr>
              <a:t>роты,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663300"/>
                </a:solidFill>
                <a:latin typeface="Times New Roman"/>
              </a:rPr>
              <a:t> помощник </a:t>
            </a:r>
            <a:r>
              <a:rPr lang="ru-RU" sz="2000" dirty="0">
                <a:solidFill>
                  <a:srgbClr val="663300"/>
                </a:solidFill>
                <a:latin typeface="Times New Roman"/>
              </a:rPr>
              <a:t>начальника штаба танкового батальона.</a:t>
            </a:r>
          </a:p>
          <a:p>
            <a:pPr lvl="0"/>
            <a:r>
              <a:rPr lang="ru-RU" sz="2000" dirty="0" smtClean="0">
                <a:solidFill>
                  <a:srgbClr val="663300"/>
                </a:solidFill>
                <a:latin typeface="Times New Roman"/>
              </a:rPr>
              <a:t>В </a:t>
            </a:r>
            <a:r>
              <a:rPr lang="ru-RU" sz="2000" dirty="0">
                <a:solidFill>
                  <a:srgbClr val="663300"/>
                </a:solidFill>
                <a:latin typeface="Times New Roman"/>
              </a:rPr>
              <a:t>1950 г. </a:t>
            </a:r>
            <a:r>
              <a:rPr lang="ru-RU" sz="2000" dirty="0" smtClean="0">
                <a:solidFill>
                  <a:srgbClr val="663300"/>
                </a:solidFill>
                <a:latin typeface="Times New Roman"/>
              </a:rPr>
              <a:t>Показаньев Ф.Я. с </a:t>
            </a:r>
            <a:r>
              <a:rPr lang="ru-RU" sz="2000" dirty="0">
                <a:solidFill>
                  <a:srgbClr val="663300"/>
                </a:solidFill>
                <a:latin typeface="Times New Roman"/>
              </a:rPr>
              <a:t>отличием </a:t>
            </a:r>
            <a:r>
              <a:rPr lang="ru-RU" sz="2000" dirty="0" smtClean="0">
                <a:solidFill>
                  <a:srgbClr val="663300"/>
                </a:solidFill>
                <a:latin typeface="Times New Roman"/>
              </a:rPr>
              <a:t>окончил </a:t>
            </a:r>
            <a:r>
              <a:rPr lang="ru-RU" sz="2000" dirty="0">
                <a:solidFill>
                  <a:srgbClr val="663300"/>
                </a:solidFill>
                <a:latin typeface="Times New Roman"/>
              </a:rPr>
              <a:t>дивизионную партийную школу. </a:t>
            </a:r>
            <a:endParaRPr lang="ru-RU" sz="2000" dirty="0" smtClean="0">
              <a:solidFill>
                <a:srgbClr val="663300"/>
              </a:solidFill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в Забайкальском военном округе декабрь 1945 г. - сентябрь1957 г.</a:t>
            </a:r>
            <a:endParaRPr lang="ru-RU" sz="3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МИНО\Pictures\Из сканера\Показаньев\Читинская область, 77 разъезд, 1950 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243167"/>
            <a:ext cx="4333580" cy="328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2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Показаньев\Свидетельство об окончан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08" y="1196752"/>
            <a:ext cx="3785151" cy="52026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27434" y="5184973"/>
            <a:ext cx="3851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старшего лейтенанта Показаньева Ф.Я. об окончании курсов  с отличием, 25.07.1952 г. </a:t>
            </a:r>
            <a:endParaRPr lang="ru-RU" sz="1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831" y="0"/>
            <a:ext cx="8748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</a:t>
            </a:r>
            <a:r>
              <a:rPr lang="ru-RU" sz="3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усовершенствования </a:t>
            </a:r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офицерского </a:t>
            </a:r>
          </a:p>
          <a:p>
            <a:pPr lvl="0"/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состава </a:t>
            </a:r>
            <a:r>
              <a:rPr lang="ru-RU" sz="3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Забайкальского военного </a:t>
            </a:r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  <a:endParaRPr lang="ru-RU" sz="3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Показаньев 2\Во время служб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79" y="1844824"/>
            <a:ext cx="4378619" cy="28803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3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52256"/>
            <a:ext cx="7643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1957г. Флегонт Яковлевич вернулся в Сургут. </a:t>
            </a:r>
          </a:p>
          <a:p>
            <a:pPr algn="just"/>
            <a:r>
              <a:rPr lang="ru-RU" sz="2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 учителем физической культуры и военного дела в Сургутской средней школе № 1.  </a:t>
            </a:r>
          </a:p>
          <a:p>
            <a:pPr algn="just"/>
            <a:r>
              <a:rPr lang="ru-RU" sz="2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Преподавал историю в вечерней школе.</a:t>
            </a:r>
            <a:endParaRPr lang="ru-RU" sz="2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5844"/>
            <a:ext cx="6624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педагогической и</a:t>
            </a:r>
            <a:b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краеведческой деятельности  в Сургуте</a:t>
            </a:r>
          </a:p>
        </p:txBody>
      </p:sp>
      <p:pic>
        <p:nvPicPr>
          <p:cNvPr id="6" name="Picture 2" descr="C:\Users\User\Desktop\Показаньев\ТК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3605" r="1479" b="3934"/>
          <a:stretch/>
        </p:blipFill>
        <p:spPr bwMode="auto">
          <a:xfrm>
            <a:off x="827584" y="2498288"/>
            <a:ext cx="6480000" cy="423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97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Диск D\Ученики Знаменского\Выпуски 1938 - 1958\1958\10а класс 19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217694"/>
            <a:ext cx="6980440" cy="48069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6024687"/>
            <a:ext cx="726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663300"/>
                </a:solidFill>
                <a:latin typeface="Times New Roman"/>
              </a:rPr>
              <a:t>Второй ряд слева </a:t>
            </a:r>
            <a:r>
              <a:rPr lang="ru-RU" sz="2000" dirty="0" smtClean="0">
                <a:solidFill>
                  <a:srgbClr val="663300"/>
                </a:solidFill>
                <a:latin typeface="Times New Roman"/>
              </a:rPr>
              <a:t>Показаньев Ф.Я., </a:t>
            </a:r>
            <a:r>
              <a:rPr lang="ru-RU" sz="2000" dirty="0">
                <a:solidFill>
                  <a:srgbClr val="663300"/>
                </a:solidFill>
                <a:latin typeface="Times New Roman"/>
              </a:rPr>
              <a:t>учитель по военной подготовке  и </a:t>
            </a:r>
            <a:r>
              <a:rPr lang="ru-RU" sz="2000" dirty="0" smtClean="0">
                <a:solidFill>
                  <a:srgbClr val="663300"/>
                </a:solidFill>
                <a:latin typeface="Times New Roman"/>
              </a:rPr>
              <a:t>физкультуре, </a:t>
            </a:r>
            <a:r>
              <a:rPr lang="ru-RU" sz="2000" dirty="0">
                <a:solidFill>
                  <a:srgbClr val="663300"/>
                </a:solidFill>
                <a:latin typeface="Times New Roman"/>
              </a:rPr>
              <a:t>1958 г.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26895" y="118373"/>
            <a:ext cx="5070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Сургутская средняя школа,10-а класс</a:t>
            </a:r>
          </a:p>
        </p:txBody>
      </p:sp>
    </p:spTree>
    <p:extLst>
      <p:ext uri="{BB962C8B-B14F-4D97-AF65-F5344CB8AC3E}">
        <p14:creationId xmlns:p14="http://schemas.microsoft.com/office/powerpoint/2010/main" val="29499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6156651"/>
            <a:ext cx="8221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Основатель музея Показаньев Ф.Я. в </a:t>
            </a:r>
            <a:r>
              <a:rPr lang="ru-RU" sz="16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роли </a:t>
            </a:r>
            <a:r>
              <a:rPr lang="ru-RU" sz="16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экскурсовода. </a:t>
            </a:r>
          </a:p>
          <a:p>
            <a:pPr algn="just"/>
            <a:r>
              <a:rPr lang="ru-RU" sz="16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Слева Грязневич </a:t>
            </a:r>
            <a:r>
              <a:rPr lang="ru-RU" sz="16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П.А</a:t>
            </a:r>
            <a:r>
              <a:rPr lang="ru-RU" sz="16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учёный-востоковед, справа Знаменский А.С. их учитель, лето 1964 г.</a:t>
            </a:r>
            <a:endParaRPr lang="ru-RU" sz="1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МИНО\Pictures\Из сканера\Показаньев\В суркраведческом музее, 1964 г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642" y="1628800"/>
            <a:ext cx="8280000" cy="44256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18474"/>
            <a:ext cx="7416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 Ф.Я.- заведующий районным 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отделом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</a:p>
          <a:p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1960г. 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 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оздал 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историко-краеведческий народный 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музей, который был открыт 30 ноября 1963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35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908720"/>
            <a:ext cx="754827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летопись сургутской школы начиная с 18 века по 1960 г. по воспоминаниям жителей Сургута, в частности: Знаменского Аркадия Степановича, Пугно Прокопия Прокопьевича, Кондакова Василия Ивановича, Кушниковой Марии Абрамовны, Кайдаловой Антонины Ильиничны, Бубновского Михаила Яковлевича и др. (1957-1959)</a:t>
            </a:r>
          </a:p>
          <a:p>
            <a:pPr algn="just"/>
            <a:endParaRPr lang="ru-RU" b="1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Создал: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редакцию радиовещания  (1960)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охраны памятников истории и культуры Сургута (1963)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краеведческий музей, который был открыт в помещении  «Красной школы» (1963)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городское отделение Всероссийского общества охраны памятников истории  и культуры (1963)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Совет ветеранов войны и 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 совместно с 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Захаровым 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И.П. 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Пономарёвым 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Г.Ф. 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ru-RU" b="1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Возглавлял 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войны и труда 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(1981 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1989).</a:t>
            </a:r>
            <a:endParaRPr lang="ru-RU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2929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Наследие Показаньева Ф.Я. </a:t>
            </a:r>
          </a:p>
        </p:txBody>
      </p:sp>
    </p:spTree>
    <p:extLst>
      <p:ext uri="{BB962C8B-B14F-4D97-AF65-F5344CB8AC3E}">
        <p14:creationId xmlns:p14="http://schemas.microsoft.com/office/powerpoint/2010/main" val="404798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834" y="238168"/>
            <a:ext cx="8475642" cy="507831"/>
          </a:xfrm>
        </p:spPr>
        <p:txBody>
          <a:bodyPr>
            <a:spAutoFit/>
          </a:bodyPr>
          <a:lstStyle/>
          <a:p>
            <a:r>
              <a:rPr lang="ru-RU" sz="27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Начиная с 1967 по 1991 </a:t>
            </a: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гг. </a:t>
            </a:r>
            <a:r>
              <a:rPr lang="ru-RU" sz="27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Показаньев Ф.Я. </a:t>
            </a: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установил: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907704" y="886795"/>
            <a:ext cx="3950245" cy="2841804"/>
          </a:xfrm>
        </p:spPr>
        <p:txBody>
          <a:bodyPr>
            <a:spAutoFit/>
          </a:bodyPr>
          <a:lstStyle/>
          <a:p>
            <a:pPr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имена 1065 сургутян, 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погибших 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Великой Отечественной войны 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1941-1945гг. </a:t>
            </a:r>
          </a:p>
          <a:p>
            <a:pPr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имена 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сургутян, погибших в борьбе за 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Советской власти в 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Сургутском уезде</a:t>
            </a:r>
          </a:p>
          <a:p>
            <a:pPr>
              <a:buClr>
                <a:srgbClr val="663300"/>
              </a:buCl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имена 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сургутян, незаконно 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репрессированных 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времена культа 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Сталина </a:t>
            </a:r>
            <a:endParaRPr lang="ru-RU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33056"/>
            <a:ext cx="5976270" cy="27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0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056784" cy="1200329"/>
          </a:xfr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«Чтобы любить Родину,</a:t>
            </a:r>
            <a:b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её знать, надо изучать её историю»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Флегонт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</a:t>
            </a: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17637"/>
            <a:ext cx="2871551" cy="4780801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23528" y="1917636"/>
            <a:ext cx="4072696" cy="388762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1.Участие сургутян в Великой Отечественной войне 1941-1945гг.  Общая справка.</a:t>
            </a:r>
          </a:p>
          <a:p>
            <a:pPr marL="0" indent="0">
              <a:buFont typeface="Wingdings 3" charset="2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2.Участие в ВОВ Флегонта Показаньева.</a:t>
            </a:r>
          </a:p>
          <a:p>
            <a:pPr marL="0" indent="0">
              <a:buFont typeface="Wingdings 3" charset="2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 Послевоенная деятельность Ф. Я. Показаньева.</a:t>
            </a:r>
          </a:p>
          <a:p>
            <a:pPr marL="0" indent="0">
              <a:buFont typeface="Wingdings 3" charset="2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Роль личности Ф. Я. Показаньева в истории города, формировании высокого духа патриотизма у учащихся сургутских школ.</a:t>
            </a:r>
          </a:p>
        </p:txBody>
      </p:sp>
    </p:spTree>
    <p:extLst>
      <p:ext uri="{BB962C8B-B14F-4D97-AF65-F5344CB8AC3E}">
        <p14:creationId xmlns:p14="http://schemas.microsoft.com/office/powerpoint/2010/main" val="295781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Показаньев\Заслуженный работник культуры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76950"/>
            <a:ext cx="3744416" cy="52111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718553"/>
            <a:ext cx="3672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 «Заслуженный работник культуры РСФСР»,  1967 г. </a:t>
            </a:r>
          </a:p>
        </p:txBody>
      </p:sp>
      <p:pic>
        <p:nvPicPr>
          <p:cNvPr id="4" name="Picture 2" descr="C:\Users\МИНО\Pictures\Из сканера\Показаньев\Документы\Награды\Посмертная грамота 20.04.2005 г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56792"/>
            <a:ext cx="3813475" cy="52514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72000" y="718553"/>
            <a:ext cx="3036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мужество и героизм </a:t>
            </a:r>
            <a:endParaRPr lang="ru-RU" sz="20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ВОВ 1941-1945гг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82798" y="59266"/>
            <a:ext cx="20922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Признание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53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295584" y="6097032"/>
            <a:ext cx="3700271" cy="738664"/>
          </a:xfrm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663300"/>
                </a:solidFill>
                <a:latin typeface="Georgia" pitchFamily="18" charset="0"/>
              </a:rPr>
              <a:t>Решение городской </a:t>
            </a:r>
            <a:r>
              <a:rPr lang="ru-RU" sz="1400" dirty="0">
                <a:solidFill>
                  <a:srgbClr val="663300"/>
                </a:solidFill>
                <a:latin typeface="Georgia" pitchFamily="18" charset="0"/>
              </a:rPr>
              <a:t>Думы об увековечивании памяти Ф.Я. Показаньева, 24.04.1996 г</a:t>
            </a:r>
            <a:r>
              <a:rPr lang="ru-RU" sz="1400" dirty="0" smtClean="0">
                <a:solidFill>
                  <a:srgbClr val="663300"/>
                </a:solidFill>
                <a:latin typeface="Georgia" pitchFamily="18" charset="0"/>
              </a:rPr>
              <a:t>.</a:t>
            </a:r>
            <a:endParaRPr lang="ru-RU" sz="1400" dirty="0">
              <a:solidFill>
                <a:srgbClr val="663300"/>
              </a:solidFill>
              <a:latin typeface="Georgia" pitchFamily="18" charset="0"/>
            </a:endParaRPr>
          </a:p>
        </p:txBody>
      </p:sp>
      <p:pic>
        <p:nvPicPr>
          <p:cNvPr id="10" name="Picture 2" descr="D:\Диск D\Рабочие файлы\Фотографии\Личности\Показаньев Флегонт Яковлевич\Прочее\Показаньев решени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6817" b="1153"/>
          <a:stretch>
            <a:fillRect/>
          </a:stretch>
        </p:blipFill>
        <p:spPr bwMode="auto">
          <a:xfrm>
            <a:off x="251520" y="37669"/>
            <a:ext cx="4032448" cy="6841159"/>
          </a:xfrm>
          <a:prstGeom prst="rect">
            <a:avLst/>
          </a:prstGeom>
        </p:spPr>
      </p:pic>
      <p:pic>
        <p:nvPicPr>
          <p:cNvPr id="12" name="Picture 3" descr="C:\Users\User\Desktop\Показаньев\Почетный гражданини город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"/>
          <a:stretch/>
        </p:blipFill>
        <p:spPr bwMode="auto">
          <a:xfrm>
            <a:off x="4295003" y="1877760"/>
            <a:ext cx="3146281" cy="424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esktop\Показаньев\Фото\Показаньев 24.10. 1989 г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5329"/>
            <a:ext cx="1584176" cy="2129750"/>
          </a:xfrm>
          <a:prstGeom prst="rect">
            <a:avLst/>
          </a:prstGeom>
          <a:extLst/>
        </p:spPr>
      </p:pic>
    </p:spTree>
    <p:extLst>
      <p:ext uri="{BB962C8B-B14F-4D97-AF65-F5344CB8AC3E}">
        <p14:creationId xmlns:p14="http://schemas.microsoft.com/office/powerpoint/2010/main" val="89586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5" y="5517232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663300"/>
                </a:solidFill>
                <a:latin typeface="Georgia" pitchFamily="18" charset="0"/>
              </a:rPr>
              <a:t>Китель с наградами майора</a:t>
            </a:r>
          </a:p>
          <a:p>
            <a:pPr lvl="0" algn="ctr"/>
            <a:r>
              <a:rPr lang="ru-RU" sz="2400" dirty="0" smtClean="0">
                <a:solidFill>
                  <a:srgbClr val="663300"/>
                </a:solidFill>
                <a:latin typeface="Georgia" pitchFamily="18" charset="0"/>
              </a:rPr>
              <a:t> Ф.Я. </a:t>
            </a:r>
            <a:r>
              <a:rPr lang="ru-RU" sz="2400" dirty="0" err="1" smtClean="0">
                <a:solidFill>
                  <a:srgbClr val="663300"/>
                </a:solidFill>
                <a:latin typeface="Georgia" pitchFamily="18" charset="0"/>
              </a:rPr>
              <a:t>Показаньева</a:t>
            </a:r>
            <a:endParaRPr lang="ru-RU" sz="2400" dirty="0">
              <a:solidFill>
                <a:srgbClr val="663300"/>
              </a:solidFill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64320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7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8147" y="201965"/>
            <a:ext cx="471674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ru-RU" sz="3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Мемориальные доски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4" t="5699" r="4324" b="22302"/>
          <a:stretch/>
        </p:blipFill>
        <p:spPr>
          <a:xfrm>
            <a:off x="251520" y="998839"/>
            <a:ext cx="4295496" cy="2664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762" y="3802365"/>
            <a:ext cx="40042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Мемориальная 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доска 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почетному гражданину г. Сургута заслуженному работнику культуры РСФСР общественному деятелю историку-краеведу установлена на улице Показаньева  д.6</a:t>
            </a:r>
          </a:p>
          <a:p>
            <a:pPr algn="ctr"/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30.12.2013 г.</a:t>
            </a:r>
            <a:endParaRPr lang="ru-RU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67" y="980728"/>
            <a:ext cx="3348372" cy="4464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2040" y="5661248"/>
            <a:ext cx="4211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Мемориальная доска установлена на Купеческой усадьбе (Красной школе) 12.12.2012 г.</a:t>
            </a:r>
            <a:endParaRPr lang="ru-RU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98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3578" y="656845"/>
            <a:ext cx="1278721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259738" y="2273287"/>
            <a:ext cx="257411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40000"/>
              </a:lnSpc>
              <a:defRPr sz="1000">
                <a:latin typeface="Georgia" pitchFamily="18" charset="0"/>
              </a:defRPr>
            </a:lvl1pPr>
            <a:lvl2pPr>
              <a:defRPr sz="2800">
                <a:latin typeface="Tahoma" pitchFamily="34" charset="0"/>
              </a:defRPr>
            </a:lvl2pPr>
            <a:lvl3pPr>
              <a:defRPr sz="2400">
                <a:latin typeface="Tahoma" pitchFamily="34" charset="0"/>
              </a:defRPr>
            </a:lvl3pPr>
            <a:lvl4pPr>
              <a:defRPr sz="2000">
                <a:latin typeface="Tahoma" pitchFamily="34" charset="0"/>
              </a:defRPr>
            </a:lvl4pPr>
            <a:lvl5pPr>
              <a:defRPr sz="2000">
                <a:latin typeface="Tahoma" pitchFamily="34" charset="0"/>
              </a:defRPr>
            </a:lvl5pPr>
            <a:lvl6pPr eaLnBrk="0" hangingPunct="0">
              <a:defRPr sz="2000">
                <a:latin typeface="Tahoma" pitchFamily="34" charset="0"/>
              </a:defRPr>
            </a:lvl6pPr>
            <a:lvl7pPr eaLnBrk="0" hangingPunct="0">
              <a:defRPr sz="2000">
                <a:latin typeface="Tahoma" pitchFamily="34" charset="0"/>
              </a:defRPr>
            </a:lvl7pPr>
            <a:lvl8pPr eaLnBrk="0" hangingPunct="0">
              <a:defRPr sz="2000">
                <a:latin typeface="Tahoma" pitchFamily="34" charset="0"/>
              </a:defRPr>
            </a:lvl8pPr>
            <a:lvl9pPr eaLnBrk="0" hangingPunct="0">
              <a:defRPr sz="2000">
                <a:latin typeface="Tahoma" pitchFamily="34" charset="0"/>
              </a:defRPr>
            </a:lvl9pPr>
          </a:lstStyle>
          <a:p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alt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Краткий </a:t>
            </a:r>
            <a:r>
              <a:rPr lang="ru-RU" alt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очерк истории Сургутской партийной орг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анизаций : в  помощь лектору  и  пропагандисту /  И.  П.  Захаров, Ф. Я, Показаньев. — Сургут : [б. и.], 1974. — 58 с. — (На правах рукописи).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79207" y="5425982"/>
            <a:ext cx="2652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40000"/>
              </a:lnSpc>
              <a:defRPr sz="1000">
                <a:latin typeface="Georgia" pitchFamily="18" charset="0"/>
              </a:defRPr>
            </a:lvl1pPr>
            <a:lvl2pPr>
              <a:defRPr sz="2800">
                <a:latin typeface="Tahoma" pitchFamily="34" charset="0"/>
              </a:defRPr>
            </a:lvl2pPr>
            <a:lvl3pPr>
              <a:defRPr sz="2400">
                <a:latin typeface="Tahoma" pitchFamily="34" charset="0"/>
              </a:defRPr>
            </a:lvl3pPr>
            <a:lvl4pPr>
              <a:defRPr sz="2000">
                <a:latin typeface="Tahoma" pitchFamily="34" charset="0"/>
              </a:defRPr>
            </a:lvl4pPr>
            <a:lvl5pPr>
              <a:defRPr sz="2000">
                <a:latin typeface="Tahoma" pitchFamily="34" charset="0"/>
              </a:defRPr>
            </a:lvl5pPr>
            <a:lvl6pPr eaLnBrk="0" hangingPunct="0">
              <a:defRPr sz="2000">
                <a:latin typeface="Tahoma" pitchFamily="34" charset="0"/>
              </a:defRPr>
            </a:lvl6pPr>
            <a:lvl7pPr eaLnBrk="0" hangingPunct="0">
              <a:defRPr sz="2000">
                <a:latin typeface="Tahoma" pitchFamily="34" charset="0"/>
              </a:defRPr>
            </a:lvl7pPr>
            <a:lvl8pPr eaLnBrk="0" hangingPunct="0">
              <a:defRPr sz="2000">
                <a:latin typeface="Tahoma" pitchFamily="34" charset="0"/>
              </a:defRPr>
            </a:lvl8pPr>
            <a:lvl9pPr eaLnBrk="0" hangingPunct="0">
              <a:defRPr sz="2000">
                <a:latin typeface="Tahoma" pitchFamily="34" charset="0"/>
              </a:defRPr>
            </a:lvl9pPr>
          </a:lstStyle>
          <a:p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alt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 </a:t>
            </a:r>
            <a:r>
              <a:rPr lang="ru-RU" alt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Великой Отечественной войны 1941 — 1945 гг. 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 помощь лектору, пропагандисту, политинформатору, агитатору / </a:t>
            </a: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Б. Патрикеев; И. П. </a:t>
            </a: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 при участии Ф.Я. Показаньева. 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Ханты-Мансийск : [б. и.], 1975. — 49 с.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204582" y="5445224"/>
            <a:ext cx="20551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40000"/>
              </a:lnSpc>
              <a:defRPr sz="1000">
                <a:latin typeface="Georgia" pitchFamily="18" charset="0"/>
              </a:defRPr>
            </a:lvl1pPr>
            <a:lvl2pPr>
              <a:defRPr sz="2800">
                <a:latin typeface="Tahoma" pitchFamily="34" charset="0"/>
              </a:defRPr>
            </a:lvl2pPr>
            <a:lvl3pPr>
              <a:defRPr sz="2400">
                <a:latin typeface="Tahoma" pitchFamily="34" charset="0"/>
              </a:defRPr>
            </a:lvl3pPr>
            <a:lvl4pPr>
              <a:defRPr sz="2000">
                <a:latin typeface="Tahoma" pitchFamily="34" charset="0"/>
              </a:defRPr>
            </a:lvl4pPr>
            <a:lvl5pPr>
              <a:defRPr sz="2000">
                <a:latin typeface="Tahoma" pitchFamily="34" charset="0"/>
              </a:defRPr>
            </a:lvl5pPr>
            <a:lvl6pPr eaLnBrk="0" hangingPunct="0">
              <a:defRPr sz="2000">
                <a:latin typeface="Tahoma" pitchFamily="34" charset="0"/>
              </a:defRPr>
            </a:lvl6pPr>
            <a:lvl7pPr eaLnBrk="0" hangingPunct="0">
              <a:defRPr sz="2000">
                <a:latin typeface="Tahoma" pitchFamily="34" charset="0"/>
              </a:defRPr>
            </a:lvl7pPr>
            <a:lvl8pPr eaLnBrk="0" hangingPunct="0">
              <a:defRPr sz="2000">
                <a:latin typeface="Tahoma" pitchFamily="34" charset="0"/>
              </a:defRPr>
            </a:lvl8pPr>
            <a:lvl9pPr eaLnBrk="0" hangingPunct="0">
              <a:defRPr sz="2000">
                <a:latin typeface="Tahoma" pitchFamily="34" charset="0"/>
              </a:defRPr>
            </a:lvl9pPr>
          </a:lstStyle>
          <a:p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alt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alt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Петров, Показаньев Ф. Сургут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— Свердловск: Средне-Уральское книжное изд-во, 1987. – 112 с. – (Города нашего края) 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371164" y="76751"/>
            <a:ext cx="7721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>
                <a:solidFill>
                  <a:srgbClr val="663300"/>
                </a:solidFill>
                <a:latin typeface="Georgia" pitchFamily="18" charset="0"/>
              </a:defRPr>
            </a:lvl1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наследие  Флегонта Яковлевича Показаньева</a:t>
            </a:r>
          </a:p>
        </p:txBody>
      </p:sp>
      <p:pic>
        <p:nvPicPr>
          <p:cNvPr id="8" name="Picture 26" descr="1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299" y="653288"/>
            <a:ext cx="112004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3" y="3337078"/>
            <a:ext cx="1546668" cy="208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054424" y="2273288"/>
            <a:ext cx="212789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altLang="ru-RU" sz="1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ургут и Сургутский район</a:t>
            </a: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краткое описание памятных мест и событий. </a:t>
            </a:r>
            <a:r>
              <a:rPr lang="ru-RU" altLang="ru-RU" sz="1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Ф.Я. Показаньев; ред. С.В. Шумский. — Тюмень: </a:t>
            </a:r>
            <a:r>
              <a:rPr lang="ru-RU" altLang="ru-RU" sz="1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[б. и.], </a:t>
            </a: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1972. </a:t>
            </a:r>
            <a:r>
              <a:rPr lang="ru-RU" altLang="ru-RU" sz="1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с.</a:t>
            </a:r>
            <a:endParaRPr lang="ru-RU" altLang="ru-RU" sz="1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9" descr="C:\Users\МИНО\Pictures\1972 Город Сургут и Сургутский район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43667"/>
            <a:ext cx="1140683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\\СМИНО-ПК3\From_HDD\Оформление\Обложки журналов, книг\1994 Город древний, город славны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424" y="3596015"/>
            <a:ext cx="1236808" cy="182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1" descr="\\СМИНО-ПК3\From_HDD\Оформление\Обложки журналов, книг\1987 Сургут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353" y="3569193"/>
            <a:ext cx="1360504" cy="192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332480" y="5446881"/>
            <a:ext cx="250596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40000"/>
              </a:lnSpc>
              <a:defRPr sz="1000">
                <a:latin typeface="Georgia" pitchFamily="18" charset="0"/>
              </a:defRPr>
            </a:lvl1pPr>
            <a:lvl2pPr>
              <a:defRPr sz="2800">
                <a:latin typeface="Tahoma" pitchFamily="34" charset="0"/>
              </a:defRPr>
            </a:lvl2pPr>
            <a:lvl3pPr>
              <a:defRPr sz="2400">
                <a:latin typeface="Tahoma" pitchFamily="34" charset="0"/>
              </a:defRPr>
            </a:lvl3pPr>
            <a:lvl4pPr>
              <a:defRPr sz="2000">
                <a:latin typeface="Tahoma" pitchFamily="34" charset="0"/>
              </a:defRPr>
            </a:lvl4pPr>
            <a:lvl5pPr>
              <a:defRPr sz="2000">
                <a:latin typeface="Tahoma" pitchFamily="34" charset="0"/>
              </a:defRPr>
            </a:lvl5pPr>
            <a:lvl6pPr eaLnBrk="0" hangingPunct="0">
              <a:defRPr sz="2000">
                <a:latin typeface="Tahoma" pitchFamily="34" charset="0"/>
              </a:defRPr>
            </a:lvl6pPr>
            <a:lvl7pPr eaLnBrk="0" hangingPunct="0">
              <a:defRPr sz="2000">
                <a:latin typeface="Tahoma" pitchFamily="34" charset="0"/>
              </a:defRPr>
            </a:lvl7pPr>
            <a:lvl8pPr eaLnBrk="0" hangingPunct="0">
              <a:defRPr sz="2000">
                <a:latin typeface="Tahoma" pitchFamily="34" charset="0"/>
              </a:defRPr>
            </a:lvl8pPr>
            <a:lvl9pPr eaLnBrk="0" hangingPunct="0">
              <a:defRPr sz="2000">
                <a:latin typeface="Tahoma" pitchFamily="34" charset="0"/>
              </a:defRPr>
            </a:lvl9pPr>
          </a:lstStyle>
          <a:p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alt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Ф.Я</a:t>
            </a:r>
            <a:r>
              <a:rPr lang="ru-RU" alt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Показаньев Ф.Я.. Город древний, город славный.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Сургут: АИИК «Северный дом», 1994. – 160 с. 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30597" y="2333610"/>
            <a:ext cx="24482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140000"/>
              </a:lnSpc>
            </a:pP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Декада культуры и искусства. Программа «К коммунизму на пути». — Тюмень: </a:t>
            </a:r>
            <a:r>
              <a:rPr lang="ru-RU" altLang="ru-RU" sz="1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[б. и.], </a:t>
            </a: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1972. </a:t>
            </a:r>
            <a:r>
              <a:rPr lang="ru-RU" altLang="ru-RU" sz="1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altLang="ru-RU" sz="1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с.</a:t>
            </a:r>
            <a:endParaRPr lang="ru-RU" altLang="ru-RU" sz="1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МИНО\Pictures\Декада культуры и искусства, Сургут 1972 г.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" r="3781" b="798"/>
          <a:stretch/>
        </p:blipFill>
        <p:spPr bwMode="auto">
          <a:xfrm rot="5400000">
            <a:off x="828746" y="342338"/>
            <a:ext cx="1521505" cy="222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58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User\Desktop\Книга Сургут в вопросах и ответах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4406" r="5367" b="1890"/>
          <a:stretch/>
        </p:blipFill>
        <p:spPr bwMode="auto">
          <a:xfrm>
            <a:off x="3111762" y="3189577"/>
            <a:ext cx="1210226" cy="19666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92935" y="5157192"/>
            <a:ext cx="2160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lnSpc>
                <a:spcPct val="140000"/>
              </a:lnSpc>
              <a:defRPr sz="1000">
                <a:latin typeface="Georgia" pitchFamily="18" charset="0"/>
              </a:defRPr>
            </a:lvl1pPr>
            <a:lvl2pPr>
              <a:defRPr sz="2800">
                <a:latin typeface="Tahoma" pitchFamily="34" charset="0"/>
              </a:defRPr>
            </a:lvl2pPr>
            <a:lvl3pPr>
              <a:defRPr sz="2400">
                <a:latin typeface="Tahoma" pitchFamily="34" charset="0"/>
              </a:defRPr>
            </a:lvl3pPr>
            <a:lvl4pPr>
              <a:defRPr sz="2000">
                <a:latin typeface="Tahoma" pitchFamily="34" charset="0"/>
              </a:defRPr>
            </a:lvl4pPr>
            <a:lvl5pPr>
              <a:defRPr sz="2000">
                <a:latin typeface="Tahoma" pitchFamily="34" charset="0"/>
              </a:defRPr>
            </a:lvl5pPr>
            <a:lvl6pPr eaLnBrk="0" hangingPunct="0">
              <a:defRPr sz="2000">
                <a:latin typeface="Tahoma" pitchFamily="34" charset="0"/>
              </a:defRPr>
            </a:lvl6pPr>
            <a:lvl7pPr eaLnBrk="0" hangingPunct="0">
              <a:defRPr sz="2000">
                <a:latin typeface="Tahoma" pitchFamily="34" charset="0"/>
              </a:defRPr>
            </a:lvl7pPr>
            <a:lvl8pPr eaLnBrk="0" hangingPunct="0">
              <a:defRPr sz="2000">
                <a:latin typeface="Tahoma" pitchFamily="34" charset="0"/>
              </a:defRPr>
            </a:lvl8pPr>
            <a:lvl9pPr eaLnBrk="0" hangingPunct="0">
              <a:defRPr sz="2000">
                <a:latin typeface="Tahoma" pitchFamily="34" charset="0"/>
              </a:defRPr>
            </a:lvl9pPr>
          </a:lstStyle>
          <a:p>
            <a:r>
              <a:rPr lang="ru-RU" alt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altLang="ru-RU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Показаньев. Ф.Я. Лёнькина </a:t>
            </a:r>
            <a:r>
              <a:rPr lang="ru-RU" altLang="ru-RU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</a:t>
            </a:r>
            <a:r>
              <a:rPr lang="ru-RU" alt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Рассказы. </a:t>
            </a:r>
            <a:r>
              <a:rPr lang="ru-RU" alt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Сур­гут: РИИЦ «Нефть Приобья», 2002. – 40 с. ил.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868325" y="1873170"/>
            <a:ext cx="247776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40000"/>
              </a:lnSpc>
              <a:defRPr sz="1000">
                <a:latin typeface="Georgia" pitchFamily="18" charset="0"/>
              </a:defRPr>
            </a:lvl1pPr>
            <a:lvl2pPr>
              <a:defRPr sz="2800">
                <a:latin typeface="Tahoma" pitchFamily="34" charset="0"/>
              </a:defRPr>
            </a:lvl2pPr>
            <a:lvl3pPr>
              <a:defRPr sz="2400">
                <a:latin typeface="Tahoma" pitchFamily="34" charset="0"/>
              </a:defRPr>
            </a:lvl3pPr>
            <a:lvl4pPr>
              <a:defRPr sz="2000">
                <a:latin typeface="Tahoma" pitchFamily="34" charset="0"/>
              </a:defRPr>
            </a:lvl4pPr>
            <a:lvl5pPr>
              <a:defRPr sz="2000">
                <a:latin typeface="Tahoma" pitchFamily="34" charset="0"/>
              </a:defRPr>
            </a:lvl5pPr>
            <a:lvl6pPr eaLnBrk="0" hangingPunct="0">
              <a:defRPr sz="2000">
                <a:latin typeface="Tahoma" pitchFamily="34" charset="0"/>
              </a:defRPr>
            </a:lvl6pPr>
            <a:lvl7pPr eaLnBrk="0" hangingPunct="0">
              <a:defRPr sz="2000">
                <a:latin typeface="Tahoma" pitchFamily="34" charset="0"/>
              </a:defRPr>
            </a:lvl7pPr>
            <a:lvl8pPr eaLnBrk="0" hangingPunct="0">
              <a:defRPr sz="2000">
                <a:latin typeface="Tahoma" pitchFamily="34" charset="0"/>
              </a:defRPr>
            </a:lvl8pPr>
            <a:lvl9pPr eaLnBrk="0" hangingPunct="0">
              <a:defRPr sz="2000">
                <a:latin typeface="Tahoma" pitchFamily="34" charset="0"/>
              </a:defRPr>
            </a:lvl9pPr>
          </a:lstStyle>
          <a:p>
            <a:r>
              <a:rPr lang="ru-RU" alt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altLang="ru-RU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</a:t>
            </a:r>
            <a:r>
              <a:rPr lang="ru-RU" altLang="ru-RU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Пирожников. Записки уездного исправника. </a:t>
            </a:r>
            <a:r>
              <a:rPr lang="en-US" altLang="ru-RU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altLang="ru-RU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век. События и личности </a:t>
            </a:r>
            <a:r>
              <a:rPr lang="ru-RU" alt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ред.-сост. Ф.Я. Показаньев. — Сур­гут: Северо-Сибирское рег. книжное изд-во, 2001. – 104 с.</a:t>
            </a:r>
          </a:p>
        </p:txBody>
      </p:sp>
      <p:pic>
        <p:nvPicPr>
          <p:cNvPr id="5" name="Picture 22" descr="C:\Users\МИНО\Pictures\2002 Лёнькина нау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68" y="3202421"/>
            <a:ext cx="126728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3" descr="C:\Users\МИНО\Pictures\2001 Записки уездного исправни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383" y="209923"/>
            <a:ext cx="112970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701553" y="5304521"/>
            <a:ext cx="33578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40000"/>
              </a:lnSpc>
              <a:defRPr sz="1000">
                <a:latin typeface="Georgia" pitchFamily="18" charset="0"/>
              </a:defRPr>
            </a:lvl1pPr>
            <a:lvl2pPr>
              <a:defRPr sz="2800">
                <a:latin typeface="Tahoma" pitchFamily="34" charset="0"/>
              </a:defRPr>
            </a:lvl2pPr>
            <a:lvl3pPr>
              <a:defRPr sz="2400">
                <a:latin typeface="Tahoma" pitchFamily="34" charset="0"/>
              </a:defRPr>
            </a:lvl3pPr>
            <a:lvl4pPr>
              <a:defRPr sz="2000">
                <a:latin typeface="Tahoma" pitchFamily="34" charset="0"/>
              </a:defRPr>
            </a:lvl4pPr>
            <a:lvl5pPr>
              <a:defRPr sz="2000">
                <a:latin typeface="Tahoma" pitchFamily="34" charset="0"/>
              </a:defRPr>
            </a:lvl5pPr>
            <a:lvl6pPr eaLnBrk="0" hangingPunct="0">
              <a:defRPr sz="2000">
                <a:latin typeface="Tahoma" pitchFamily="34" charset="0"/>
              </a:defRPr>
            </a:lvl6pPr>
            <a:lvl7pPr eaLnBrk="0" hangingPunct="0">
              <a:defRPr sz="2000">
                <a:latin typeface="Tahoma" pitchFamily="34" charset="0"/>
              </a:defRPr>
            </a:lvl7pPr>
            <a:lvl8pPr eaLnBrk="0" hangingPunct="0">
              <a:defRPr sz="2000">
                <a:latin typeface="Tahoma" pitchFamily="34" charset="0"/>
              </a:defRPr>
            </a:lvl8pPr>
            <a:lvl9pPr eaLnBrk="0" hangingPunct="0">
              <a:defRPr sz="2000">
                <a:latin typeface="Tahoma" pitchFamily="34" charset="0"/>
              </a:defRPr>
            </a:lvl9pPr>
          </a:lstStyle>
          <a:p>
            <a:pPr algn="just"/>
            <a:r>
              <a:rPr lang="ru-RU" altLang="ru-RU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Флегонт Яковлевич Показаньев </a:t>
            </a:r>
          </a:p>
          <a:p>
            <a:pPr algn="just"/>
            <a:r>
              <a:rPr lang="ru-RU" altLang="ru-RU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(1922–1996 гг.): </a:t>
            </a:r>
            <a:r>
              <a:rPr lang="ru-RU" alt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библиографический указатель </a:t>
            </a:r>
          </a:p>
          <a:p>
            <a:pPr algn="just"/>
            <a:r>
              <a:rPr lang="ru-RU" altLang="ru-RU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(1960 – 1996 гг.). - Сургут: Сургутская ЦГБ, </a:t>
            </a:r>
            <a:endParaRPr lang="ru-RU" altLang="ru-RU" b="1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1997</a:t>
            </a:r>
            <a:r>
              <a:rPr lang="ru-RU" altLang="ru-RU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38 с.</a:t>
            </a:r>
          </a:p>
        </p:txBody>
      </p:sp>
      <p:pic>
        <p:nvPicPr>
          <p:cNvPr id="8" name="Picture 8" descr="C:\Users\МИНО\Pictures\1997 Показаньев Ф.Я. Библиографический указател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02421"/>
            <a:ext cx="123812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67581" y="1980891"/>
            <a:ext cx="25922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40000"/>
              </a:lnSpc>
              <a:defRPr sz="1000">
                <a:latin typeface="Georgia" pitchFamily="18" charset="0"/>
              </a:defRPr>
            </a:lvl1pPr>
            <a:lvl2pPr>
              <a:defRPr sz="2800">
                <a:latin typeface="Tahoma" pitchFamily="34" charset="0"/>
              </a:defRPr>
            </a:lvl2pPr>
            <a:lvl3pPr>
              <a:defRPr sz="2400">
                <a:latin typeface="Tahoma" pitchFamily="34" charset="0"/>
              </a:defRPr>
            </a:lvl3pPr>
            <a:lvl4pPr>
              <a:defRPr sz="2000">
                <a:latin typeface="Tahoma" pitchFamily="34" charset="0"/>
              </a:defRPr>
            </a:lvl4pPr>
            <a:lvl5pPr>
              <a:defRPr sz="2000">
                <a:latin typeface="Tahoma" pitchFamily="34" charset="0"/>
              </a:defRPr>
            </a:lvl5pPr>
            <a:lvl6pPr eaLnBrk="0" hangingPunct="0">
              <a:defRPr sz="2000">
                <a:latin typeface="Tahoma" pitchFamily="34" charset="0"/>
              </a:defRPr>
            </a:lvl6pPr>
            <a:lvl7pPr eaLnBrk="0" hangingPunct="0">
              <a:defRPr sz="2000">
                <a:latin typeface="Tahoma" pitchFamily="34" charset="0"/>
              </a:defRPr>
            </a:lvl7pPr>
            <a:lvl8pPr eaLnBrk="0" hangingPunct="0">
              <a:defRPr sz="2000">
                <a:latin typeface="Tahoma" pitchFamily="34" charset="0"/>
              </a:defRPr>
            </a:lvl8pPr>
            <a:lvl9pPr eaLnBrk="0" hangingPunct="0">
              <a:defRPr sz="2000">
                <a:latin typeface="Tahoma" pitchFamily="34" charset="0"/>
              </a:defRPr>
            </a:lvl9pPr>
          </a:lstStyle>
          <a:p>
            <a:r>
              <a:rPr lang="ru-RU" alt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altLang="ru-RU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Дорогами </a:t>
            </a:r>
            <a:r>
              <a:rPr lang="ru-RU" altLang="ru-RU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  <a:r>
              <a:rPr lang="ru-RU" alt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воспоминаний и очерков о Великой Отечественной войне </a:t>
            </a:r>
            <a:r>
              <a:rPr lang="ru-RU" alt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ред.-сост. Ф.Я. Показаньев. — Тюмень: СофтДизайн, </a:t>
            </a:r>
            <a:endParaRPr lang="ru-RU" altLang="ru-RU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r>
              <a:rPr lang="ru-RU" alt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271 с. ил.</a:t>
            </a:r>
          </a:p>
        </p:txBody>
      </p:sp>
      <p:pic>
        <p:nvPicPr>
          <p:cNvPr id="10" name="Picture 22" descr="\\СМИНО-ПК3\From_HDD\Оформление\Обложки журналов, книг\1995 Дорогами войны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81" y="360891"/>
            <a:ext cx="991873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466375" y="1872493"/>
            <a:ext cx="280188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40000"/>
              </a:lnSpc>
              <a:defRPr sz="1000">
                <a:latin typeface="Georgia" pitchFamily="18" charset="0"/>
              </a:defRPr>
            </a:lvl1pPr>
            <a:lvl2pPr>
              <a:defRPr sz="2800">
                <a:latin typeface="Tahoma" pitchFamily="34" charset="0"/>
              </a:defRPr>
            </a:lvl2pPr>
            <a:lvl3pPr>
              <a:defRPr sz="2400">
                <a:latin typeface="Tahoma" pitchFamily="34" charset="0"/>
              </a:defRPr>
            </a:lvl3pPr>
            <a:lvl4pPr>
              <a:defRPr sz="2000">
                <a:latin typeface="Tahoma" pitchFamily="34" charset="0"/>
              </a:defRPr>
            </a:lvl4pPr>
            <a:lvl5pPr>
              <a:defRPr sz="2000">
                <a:latin typeface="Tahoma" pitchFamily="34" charset="0"/>
              </a:defRPr>
            </a:lvl5pPr>
            <a:lvl6pPr eaLnBrk="0" hangingPunct="0">
              <a:defRPr sz="2000">
                <a:latin typeface="Tahoma" pitchFamily="34" charset="0"/>
              </a:defRPr>
            </a:lvl6pPr>
            <a:lvl7pPr eaLnBrk="0" hangingPunct="0">
              <a:defRPr sz="2000">
                <a:latin typeface="Tahoma" pitchFamily="34" charset="0"/>
              </a:defRPr>
            </a:lvl7pPr>
            <a:lvl8pPr eaLnBrk="0" hangingPunct="0">
              <a:defRPr sz="2000">
                <a:latin typeface="Tahoma" pitchFamily="34" charset="0"/>
              </a:defRPr>
            </a:lvl8pPr>
            <a:lvl9pPr eaLnBrk="0" hangingPunct="0">
              <a:defRPr sz="2000">
                <a:latin typeface="Tahoma" pitchFamily="34" charset="0"/>
              </a:defRPr>
            </a:lvl9pPr>
          </a:lstStyle>
          <a:p>
            <a:pPr algn="just"/>
            <a:r>
              <a:rPr lang="ru-RU" alt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altLang="ru-RU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Такой далёкий и такой близкий Обь-Иртышский </a:t>
            </a:r>
            <a:r>
              <a:rPr lang="ru-RU" altLang="ru-RU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север: историко-краеведческий сборник </a:t>
            </a:r>
            <a:r>
              <a:rPr lang="ru-RU" alt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ред.-сост. </a:t>
            </a:r>
            <a:r>
              <a:rPr lang="ru-RU" alt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Л.В. Цареградская Показаньев. </a:t>
            </a:r>
            <a:r>
              <a:rPr lang="ru-RU" alt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alt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</a:t>
            </a:r>
            <a:r>
              <a:rPr lang="ru-RU" alt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Северо-Сибирское рег. книжное изд-во, </a:t>
            </a:r>
            <a:r>
              <a:rPr lang="ru-RU" alt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2002. </a:t>
            </a:r>
            <a:r>
              <a:rPr lang="ru-RU" alt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256 </a:t>
            </a:r>
            <a:r>
              <a:rPr lang="ru-RU" alt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</a:p>
        </p:txBody>
      </p:sp>
      <p:pic>
        <p:nvPicPr>
          <p:cNvPr id="12" name="Picture 2" descr="C:\Users\МИНО\Pictures\2002 Такой далёкий и такой близкий Обь-Иртышский севе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57" y="208125"/>
            <a:ext cx="1072632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СМИНО-ПК3\From_HDD\Оформление\Обложки журналов, книг\2002 Записки уездного исправник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988" y="208125"/>
            <a:ext cx="1105652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28008" y="5304521"/>
            <a:ext cx="2825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10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Ежегодной городской краеведческой </a:t>
            </a:r>
            <a:endParaRPr lang="ru-RU" sz="1000" b="1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ru-RU" sz="1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викторине</a:t>
            </a:r>
            <a:r>
              <a:rPr lang="ru-RU" sz="10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проводимой с 1994 года </a:t>
            </a:r>
          </a:p>
          <a:p>
            <a:pPr>
              <a:lnSpc>
                <a:spcPct val="140000"/>
              </a:lnSpc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ЦГБ им. А.С. Пушкина </a:t>
            </a:r>
          </a:p>
          <a:p>
            <a:pPr>
              <a:lnSpc>
                <a:spcPct val="140000"/>
              </a:lnSpc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городской Думы № 80 от 24.04.1994 </a:t>
            </a:r>
            <a:r>
              <a:rPr lang="ru-RU" sz="1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присвоено </a:t>
            </a:r>
            <a:r>
              <a:rPr lang="ru-RU" sz="10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известного краеведа </a:t>
            </a:r>
          </a:p>
          <a:p>
            <a:pPr>
              <a:lnSpc>
                <a:spcPct val="140000"/>
              </a:lnSpc>
            </a:pPr>
            <a:r>
              <a:rPr lang="ru-RU" sz="10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Флегонта Яковлевича Показаньева </a:t>
            </a:r>
          </a:p>
        </p:txBody>
      </p:sp>
    </p:spTree>
    <p:extLst>
      <p:ext uri="{BB962C8B-B14F-4D97-AF65-F5344CB8AC3E}">
        <p14:creationId xmlns:p14="http://schemas.microsoft.com/office/powerpoint/2010/main" val="73749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02" y="1944544"/>
            <a:ext cx="2836470" cy="445757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67544" y="1737976"/>
            <a:ext cx="392665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книги:</a:t>
            </a: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AutoNum type="romanU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Флегонт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Яковлевич Показаньев.</a:t>
            </a:r>
          </a:p>
          <a:p>
            <a:pPr marL="400050" indent="-400050">
              <a:buAutoNum type="romanUcPeriod"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AutoNum type="romanU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люди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годы. И. Захаров.</a:t>
            </a:r>
          </a:p>
          <a:p>
            <a:pPr marL="400050" indent="-400050">
              <a:buAutoNum type="romanUcPeriod"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AutoNum type="romanU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 калейдоскоп.</a:t>
            </a:r>
          </a:p>
          <a:p>
            <a:pPr marL="400050" indent="-400050">
              <a:buAutoNum type="romanUcPeriod"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AutoNum type="romanU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Сургутские могикане.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сургутяне: Рассказ о людях 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времени/Сост. Кондрякова. – Тюмень: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 Ю.Л. Мандрика, 1998.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-256 с.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60648"/>
            <a:ext cx="6624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 </a:t>
            </a: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сургутяне: рассказы о людях и времени </a:t>
            </a:r>
            <a:endParaRPr lang="ru-RU" sz="3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84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200800" cy="875184"/>
          </a:xfrm>
        </p:spPr>
        <p:txBody>
          <a:bodyPr>
            <a:noAutofit/>
          </a:bodyPr>
          <a:lstStyle/>
          <a:p>
            <a:pPr algn="ctr" defTabSz="914400"/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Музей истории народного образования </a:t>
            </a:r>
            <a:b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Сургута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628800"/>
            <a:ext cx="3528392" cy="3240360"/>
          </a:xfrm>
        </p:spPr>
        <p:txBody>
          <a:bodyPr>
            <a:normAutofit/>
          </a:bodyPr>
          <a:lstStyle/>
          <a:p>
            <a:pPr marL="0" indent="0">
              <a:buClr>
                <a:srgbClr val="663300"/>
              </a:buClr>
              <a:buNone/>
            </a:pPr>
            <a:r>
              <a:rPr lang="ru-RU" sz="21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Флегонт Яковлевич в качестве почетного гостя присутствовал на открытии музея </a:t>
            </a:r>
            <a:r>
              <a:rPr lang="ru-RU" sz="21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народного образования 9 </a:t>
            </a:r>
            <a:r>
              <a:rPr lang="ru-RU" sz="21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1979г., с тех пор был постоянным гостем и активным участником мероприятий музея.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1628800"/>
            <a:ext cx="5112568" cy="383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9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From_HDD\Users\user\ПЛАНЫ ОТЧЁТЫ СМИНО\Награды СМИНО\2012\Памятный диплом За подвижничество 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52841"/>
            <a:ext cx="4167219" cy="610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From_HDD\Фото\1 Мероприятия\2012\6 Открытие выставки Что скажете 11.05.2012\Афиша Показанье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52841"/>
            <a:ext cx="4239798" cy="610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24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8" y="260648"/>
            <a:ext cx="3712963" cy="27847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3568" y="6213662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663300"/>
                </a:solidFill>
                <a:latin typeface="Georgia" pitchFamily="18" charset="0"/>
              </a:rPr>
              <a:t>Презентация книги Ф. Показаньева «Лёнькина наука» </a:t>
            </a:r>
          </a:p>
          <a:p>
            <a:pPr algn="ctr"/>
            <a:r>
              <a:rPr lang="ru-RU" dirty="0" smtClean="0">
                <a:solidFill>
                  <a:srgbClr val="663300"/>
                </a:solidFill>
                <a:latin typeface="Georgia" pitchFamily="18" charset="0"/>
              </a:rPr>
              <a:t>Центральная детская  библиотека, 2002 г.</a:t>
            </a:r>
            <a:endParaRPr lang="ru-RU" dirty="0">
              <a:solidFill>
                <a:srgbClr val="663300"/>
              </a:solidFill>
              <a:latin typeface="Georgia" pitchFamily="18" charset="0"/>
            </a:endParaRPr>
          </a:p>
        </p:txBody>
      </p:sp>
      <p:pic>
        <p:nvPicPr>
          <p:cNvPr id="4" name="Picture 2" descr="C:\Users\User\Desktop\Показаньев 2\Лёнькина наука, 27.02.2002 г.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5"/>
          <a:stretch/>
        </p:blipFill>
        <p:spPr bwMode="auto">
          <a:xfrm>
            <a:off x="1691680" y="3258431"/>
            <a:ext cx="5004048" cy="27673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48273"/>
            <a:ext cx="4083375" cy="27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3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96552" y="0"/>
            <a:ext cx="8748464" cy="1827933"/>
          </a:xfrm>
        </p:spPr>
        <p:txBody>
          <a:bodyPr>
            <a:normAutofit/>
          </a:bodyPr>
          <a:lstStyle/>
          <a:p>
            <a:pPr algn="ctr"/>
            <a:r>
              <a:rPr lang="ru-RU" sz="3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Сургутяне </a:t>
            </a:r>
            <a:r>
              <a:rPr lang="ru-RU" sz="3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lang="ru-RU" sz="3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годы Великой </a:t>
            </a:r>
            <a:r>
              <a:rPr lang="ru-RU" sz="3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Отечественной </a:t>
            </a:r>
            <a:r>
              <a:rPr lang="ru-RU" sz="3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войны 1941-1945 гг.</a:t>
            </a:r>
            <a:endParaRPr lang="ru-RU" sz="3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20417" y="1460727"/>
            <a:ext cx="7632848" cy="1200329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 сургутской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пристани в годы Великой Отечественной  войны ушли на фронт 2615 наших земляков.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1240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них не вернулись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Вечная им Слава!»</a:t>
            </a:r>
            <a:endParaRPr lang="ru-RU" sz="24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User\Desktop\slide-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" t="5170" r="41270" b="17119"/>
          <a:stretch/>
        </p:blipFill>
        <p:spPr bwMode="auto">
          <a:xfrm>
            <a:off x="4716016" y="2752862"/>
            <a:ext cx="3779454" cy="402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534013"/>
            <a:ext cx="458211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Эти слова высечены на памятнике, открытого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реконструкции (по инициативе И.П. Захарова)  6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мая 2005г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на набережной им. О.Д. Марчука 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районе речного вокзала).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Изначально памятник был 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установлен в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1945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48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260648"/>
            <a:ext cx="7200800" cy="875184"/>
          </a:xfrm>
        </p:spPr>
        <p:txBody>
          <a:bodyPr>
            <a:noAutofit/>
          </a:bodyPr>
          <a:lstStyle/>
          <a:p>
            <a:pPr algn="ctr" defTabSz="914400"/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Музей истории народного образования </a:t>
            </a:r>
            <a:b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Сургута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628800"/>
            <a:ext cx="4519577" cy="2232248"/>
          </a:xfrm>
        </p:spPr>
        <p:txBody>
          <a:bodyPr>
            <a:normAutofit fontScale="62500" lnSpcReduction="20000"/>
          </a:bodyPr>
          <a:lstStyle/>
          <a:p>
            <a:pPr algn="just">
              <a:buClr>
                <a:srgbClr val="663300"/>
              </a:buClr>
            </a:pPr>
            <a:r>
              <a:rPr lang="ru-RU" sz="21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музей организует для учащихся города Сургута и Сургутского района мероприятия о </a:t>
            </a:r>
            <a:r>
              <a:rPr lang="ru-RU" sz="21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Ф.Я.Показаньеве</a:t>
            </a:r>
            <a:endParaRPr lang="ru-RU" sz="21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663300"/>
              </a:buClr>
            </a:pPr>
            <a:r>
              <a:rPr lang="ru-RU" sz="21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изучения учащимися деятельности  </a:t>
            </a:r>
            <a:r>
              <a:rPr lang="ru-RU" sz="2100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Ф.Показаньева</a:t>
            </a:r>
            <a:r>
              <a:rPr lang="ru-RU" sz="21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Clr>
                <a:srgbClr val="663300"/>
              </a:buClr>
              <a:buNone/>
            </a:pPr>
            <a:r>
              <a:rPr lang="ru-RU" sz="21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заданиях Всероссийских проверочных работ по истории с 5 по 8 класс в какой формулировке не задан вопрос: участники ВОВ, </a:t>
            </a:r>
            <a:r>
              <a:rPr lang="ru-RU" sz="21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почётные </a:t>
            </a:r>
            <a:r>
              <a:rPr lang="ru-RU" sz="21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 Сургута, улицы, названные в честь выдающихся людей города, учащиеся города пишут о </a:t>
            </a:r>
            <a:r>
              <a:rPr lang="ru-RU" sz="2100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Ф.Я.Показаньеве</a:t>
            </a:r>
            <a:r>
              <a:rPr lang="ru-RU" sz="21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45024"/>
            <a:ext cx="3799498" cy="2849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99964"/>
            <a:ext cx="3814779" cy="572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64844"/>
            <a:ext cx="8640960" cy="662784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Историк, краевед, общественный деятель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40737" y="727628"/>
            <a:ext cx="40324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«Нет, не уйдёт у нас в преданье, </a:t>
            </a:r>
          </a:p>
          <a:p>
            <a:r>
              <a:rPr lang="ru-RU" i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не из тех, чтоб забывать, </a:t>
            </a:r>
          </a:p>
          <a:p>
            <a:r>
              <a:rPr lang="ru-RU" i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жил упрямый Показаньев </a:t>
            </a:r>
          </a:p>
          <a:p>
            <a:r>
              <a:rPr lang="ru-RU" i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своих неистовых дерзаньях  </a:t>
            </a:r>
          </a:p>
          <a:p>
            <a:r>
              <a:rPr lang="ru-RU" i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смог эпоху воссоздать»</a:t>
            </a: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    		Валентин Замятин</a:t>
            </a:r>
            <a:endParaRPr lang="ru-RU" dirty="0">
              <a:solidFill>
                <a:srgbClr val="6633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24" y="5949280"/>
            <a:ext cx="3701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 </a:t>
            </a:r>
          </a:p>
          <a:p>
            <a:pPr algn="ctr"/>
            <a:r>
              <a:rPr lang="ru-RU" sz="24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Флегонт Яковлевич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3928" y="4293096"/>
            <a:ext cx="4784240" cy="147732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663300"/>
                </a:solidFill>
                <a:latin typeface="Times New Roman"/>
              </a:rPr>
              <a:t>Участие в ВОВ, служба в армии – 15 лет    			                   (1942-1957 гг.)</a:t>
            </a:r>
          </a:p>
          <a:p>
            <a:r>
              <a:rPr lang="ru-RU" dirty="0">
                <a:solidFill>
                  <a:srgbClr val="663300"/>
                </a:solidFill>
                <a:latin typeface="Times New Roman"/>
              </a:rPr>
              <a:t>Трудовой стаж –            20 лет (1957- 1977 гг.)</a:t>
            </a:r>
          </a:p>
          <a:p>
            <a:r>
              <a:rPr lang="ru-RU" dirty="0">
                <a:solidFill>
                  <a:srgbClr val="663300"/>
                </a:solidFill>
                <a:latin typeface="Times New Roman"/>
              </a:rPr>
              <a:t>Общественная работа ~20 лет (1977-1996 гг.)</a:t>
            </a:r>
          </a:p>
          <a:p>
            <a:r>
              <a:rPr lang="ru-RU" dirty="0">
                <a:solidFill>
                  <a:srgbClr val="663300"/>
                </a:solidFill>
                <a:latin typeface="Times New Roman"/>
              </a:rPr>
              <a:t>Прожил в Сургуте – 45 лет    </a:t>
            </a:r>
          </a:p>
        </p:txBody>
      </p:sp>
      <p:pic>
        <p:nvPicPr>
          <p:cNvPr id="9" name="Picture 3" descr="D:\Диск D\Рабочие файлы\Фотографии\Личности\Показаньев Флегонт Яковлевич\Фото\Показаньев Ф.Я\20.02.1973 г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207" y="995206"/>
            <a:ext cx="3275870" cy="495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9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3960440" cy="659160"/>
          </a:xfrm>
        </p:spPr>
        <p:txBody>
          <a:bodyPr>
            <a:normAutofit/>
          </a:bodyPr>
          <a:lstStyle/>
          <a:p>
            <a:pPr algn="ctr"/>
            <a:r>
              <a:rPr lang="ru-RU" sz="3000" dirty="0">
                <a:solidFill>
                  <a:srgbClr val="66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Контактные данные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Маслакова Антонина Ивановна, руководитель СМИНО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cmino@yandex.ru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Шулаева Анна Николаевна, учитель истории МБОУ СОШ №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anh.gpu@bk.ru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Горбачёв Евгений Викторович, хранитель музейных предметов СМИНО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3312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Диск D\Ученики Знаменского\Выпуски 1938 - 1958\1941\Выпуск 1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484784"/>
            <a:ext cx="6585834" cy="42709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100392" cy="1047234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Выпуск </a:t>
            </a:r>
            <a:r>
              <a:rPr lang="ru-RU" sz="3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Сургутской средней школы </a:t>
            </a:r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1941 года</a:t>
            </a:r>
            <a:endParaRPr lang="ru-RU" sz="3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874" y="1072799"/>
            <a:ext cx="252829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rgbClr val="663300"/>
                </a:solidFill>
                <a:latin typeface="Times New Roman" panose="02020603050405020304" pitchFamily="18" charset="0"/>
              </a:rPr>
              <a:t>I</a:t>
            </a:r>
            <a:r>
              <a:rPr lang="ru-RU" sz="1000" b="1" i="1" dirty="0">
                <a:solidFill>
                  <a:srgbClr val="663300"/>
                </a:solidFill>
                <a:latin typeface="Times New Roman" panose="02020603050405020304" pitchFamily="18" charset="0"/>
              </a:rPr>
              <a:t> ряд: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Артемьев Василий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Поспелов Иван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Голошейкин Борис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Кулаков Андрей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b="1" dirty="0">
                <a:solidFill>
                  <a:srgbClr val="663300"/>
                </a:solidFill>
                <a:latin typeface="Times New Roman" panose="02020603050405020304" pitchFamily="18" charset="0"/>
              </a:rPr>
              <a:t>Захаров </a:t>
            </a:r>
            <a:r>
              <a:rPr lang="ru-RU" sz="1000" b="1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Геннадий (погиб</a:t>
            </a:r>
            <a:r>
              <a:rPr lang="ru-RU" sz="1000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)</a:t>
            </a:r>
            <a:endParaRPr lang="ru-RU" sz="1000" dirty="0">
              <a:solidFill>
                <a:srgbClr val="663300"/>
              </a:solidFill>
            </a:endParaRPr>
          </a:p>
          <a:p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 </a:t>
            </a:r>
            <a:endParaRPr lang="ru-RU" sz="1000" dirty="0">
              <a:solidFill>
                <a:srgbClr val="663300"/>
              </a:solidFill>
            </a:endParaRPr>
          </a:p>
          <a:p>
            <a:r>
              <a:rPr lang="en-US" sz="1000" b="1" i="1" dirty="0">
                <a:solidFill>
                  <a:srgbClr val="663300"/>
                </a:solidFill>
                <a:latin typeface="Times New Roman" panose="02020603050405020304" pitchFamily="18" charset="0"/>
              </a:rPr>
              <a:t>II </a:t>
            </a:r>
            <a:r>
              <a:rPr lang="ru-RU" sz="1000" b="1" i="1" dirty="0">
                <a:solidFill>
                  <a:srgbClr val="663300"/>
                </a:solidFill>
                <a:latin typeface="Times New Roman" panose="02020603050405020304" pitchFamily="18" charset="0"/>
              </a:rPr>
              <a:t>ряд: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… - учитель 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b="1" dirty="0">
                <a:solidFill>
                  <a:srgbClr val="663300"/>
                </a:solidFill>
                <a:latin typeface="Times New Roman" panose="02020603050405020304" pitchFamily="18" charset="0"/>
              </a:rPr>
              <a:t>Дрыгалев Валентин </a:t>
            </a:r>
            <a:r>
              <a:rPr lang="ru-RU" sz="1000" b="1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Михайлович</a:t>
            </a:r>
            <a:r>
              <a:rPr lang="ru-RU" sz="1000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,</a:t>
            </a: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 завуч школы (погиб)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Знаменский Аркадий Степанович </a:t>
            </a:r>
            <a:endParaRPr lang="ru-RU" sz="1000" dirty="0" smtClean="0">
              <a:solidFill>
                <a:srgbClr val="663300"/>
              </a:solidFill>
              <a:latin typeface="Times New Roman" panose="02020603050405020304" pitchFamily="18" charset="0"/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Маркова </a:t>
            </a: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Анна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Русских </a:t>
            </a:r>
            <a:r>
              <a:rPr lang="ru-RU" sz="1000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А.В. </a:t>
            </a: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- учитель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Денисова Анна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Тогушаков Михаил</a:t>
            </a:r>
            <a:endParaRPr lang="ru-RU" sz="1000" dirty="0">
              <a:solidFill>
                <a:srgbClr val="663300"/>
              </a:solidFill>
            </a:endParaRPr>
          </a:p>
          <a:p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 </a:t>
            </a:r>
            <a:endParaRPr lang="ru-RU" sz="1000" dirty="0">
              <a:solidFill>
                <a:srgbClr val="663300"/>
              </a:solidFill>
            </a:endParaRPr>
          </a:p>
          <a:p>
            <a:r>
              <a:rPr lang="en-US" sz="1000" b="1" i="1" dirty="0">
                <a:solidFill>
                  <a:srgbClr val="663300"/>
                </a:solidFill>
                <a:latin typeface="Times New Roman" panose="02020603050405020304" pitchFamily="18" charset="0"/>
              </a:rPr>
              <a:t>III </a:t>
            </a:r>
            <a:r>
              <a:rPr lang="ru-RU" sz="1000" b="1" i="1" dirty="0">
                <a:solidFill>
                  <a:srgbClr val="663300"/>
                </a:solidFill>
                <a:latin typeface="Times New Roman" panose="02020603050405020304" pitchFamily="18" charset="0"/>
              </a:rPr>
              <a:t>ряд: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Бердюгина Евгения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b="1" dirty="0">
                <a:solidFill>
                  <a:srgbClr val="663300"/>
                </a:solidFill>
                <a:latin typeface="Times New Roman" panose="02020603050405020304" pitchFamily="18" charset="0"/>
              </a:rPr>
              <a:t>Кузнецова </a:t>
            </a:r>
            <a:r>
              <a:rPr lang="ru-RU" sz="1000" b="1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Клавдия</a:t>
            </a: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b="1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Вагина Валентина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Епанчинцева Клавдия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b="1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Зырянова </a:t>
            </a:r>
            <a:r>
              <a:rPr lang="ru-RU" sz="1000" b="1" dirty="0">
                <a:solidFill>
                  <a:srgbClr val="663300"/>
                </a:solidFill>
                <a:latin typeface="Times New Roman" panose="02020603050405020304" pitchFamily="18" charset="0"/>
              </a:rPr>
              <a:t>Зинаида </a:t>
            </a:r>
            <a:endParaRPr lang="ru-RU" sz="1000" b="1" dirty="0" smtClean="0">
              <a:solidFill>
                <a:srgbClr val="663300"/>
              </a:solidFill>
              <a:latin typeface="Times New Roman" panose="02020603050405020304" pitchFamily="18" charset="0"/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Подин </a:t>
            </a: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Иван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Медведева ….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Горбунова…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Ботникова Александра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Федорова Анна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Щепеткина </a:t>
            </a:r>
            <a:r>
              <a:rPr lang="ru-RU" sz="1000" dirty="0" smtClean="0">
                <a:solidFill>
                  <a:srgbClr val="663300"/>
                </a:solidFill>
                <a:latin typeface="Times New Roman" panose="02020603050405020304" pitchFamily="18" charset="0"/>
              </a:rPr>
              <a:t>Татьяна</a:t>
            </a:r>
            <a:endParaRPr lang="ru-RU" sz="1000" dirty="0">
              <a:solidFill>
                <a:srgbClr val="663300"/>
              </a:solidFill>
            </a:endParaRPr>
          </a:p>
          <a:p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 </a:t>
            </a:r>
            <a:endParaRPr lang="ru-RU" sz="1000" dirty="0">
              <a:solidFill>
                <a:srgbClr val="663300"/>
              </a:solidFill>
            </a:endParaRPr>
          </a:p>
          <a:p>
            <a:r>
              <a:rPr lang="en-US" sz="1000" b="1" i="1" dirty="0">
                <a:solidFill>
                  <a:srgbClr val="663300"/>
                </a:solidFill>
                <a:latin typeface="Times New Roman" panose="02020603050405020304" pitchFamily="18" charset="0"/>
              </a:rPr>
              <a:t>IV</a:t>
            </a:r>
            <a:r>
              <a:rPr lang="ru-RU" sz="1000" b="1" i="1" dirty="0">
                <a:solidFill>
                  <a:srgbClr val="663300"/>
                </a:solidFill>
                <a:latin typeface="Times New Roman" panose="02020603050405020304" pitchFamily="18" charset="0"/>
              </a:rPr>
              <a:t> ряд: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Усольцева Екатерина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Мамина Наталья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Шабурников Георгий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b="1" dirty="0">
                <a:solidFill>
                  <a:srgbClr val="663300"/>
                </a:solidFill>
                <a:latin typeface="Times New Roman" panose="02020603050405020304" pitchFamily="18" charset="0"/>
              </a:rPr>
              <a:t>Показаньев Флегонт</a:t>
            </a:r>
            <a:endParaRPr lang="ru-RU" sz="1000" b="1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Первушин Михаил</a:t>
            </a:r>
            <a:endParaRPr lang="ru-RU" sz="1000" dirty="0">
              <a:solidFill>
                <a:srgbClr val="663300"/>
              </a:solidFill>
            </a:endParaRPr>
          </a:p>
          <a:p>
            <a:pPr marL="180000" lvl="0" indent="-180000">
              <a:buFont typeface="+mj-lt"/>
              <a:buAutoNum type="arabicPeriod"/>
              <a:tabLst>
                <a:tab pos="457200" algn="l"/>
              </a:tabLst>
            </a:pPr>
            <a:r>
              <a:rPr lang="ru-RU" sz="1000" dirty="0">
                <a:solidFill>
                  <a:srgbClr val="663300"/>
                </a:solidFill>
                <a:latin typeface="Times New Roman" panose="02020603050405020304" pitchFamily="18" charset="0"/>
              </a:rPr>
              <a:t>Фирсова Галина</a:t>
            </a:r>
            <a:endParaRPr lang="ru-RU" sz="1000" dirty="0">
              <a:solidFill>
                <a:srgbClr val="66330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5896" y="6165304"/>
            <a:ext cx="227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Сургут, июнь 1941 г.</a:t>
            </a:r>
            <a:r>
              <a:rPr lang="ru-RU" dirty="0" smtClean="0">
                <a:solidFill>
                  <a:srgbClr val="663300"/>
                </a:solidFill>
              </a:rPr>
              <a:t> </a:t>
            </a:r>
            <a:endParaRPr lang="ru-RU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9200"/>
            <a:ext cx="7813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Показаньев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Ф.Я. в первый год войны 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3315584" y="4583798"/>
            <a:ext cx="5660830" cy="1569660"/>
          </a:xfrm>
        </p:spPr>
        <p:txBody>
          <a:bodyPr wrap="square">
            <a:spAutoFit/>
          </a:bodyPr>
          <a:lstStyle/>
          <a:p>
            <a:pPr defTabSz="914400"/>
            <a:r>
              <a:rPr lang="ru-RU" sz="16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Показаньева Ф.Я. - до  ноября 1941г. - студент историко-филологического факультета </a:t>
            </a:r>
            <a:r>
              <a:rPr lang="ru-RU" sz="16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Омского педагогического </a:t>
            </a:r>
            <a:r>
              <a:rPr lang="ru-RU" sz="16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им. А.М. Горького в г. </a:t>
            </a:r>
            <a:r>
              <a:rPr lang="ru-RU" sz="16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Тобольске</a:t>
            </a:r>
            <a:r>
              <a:rPr lang="ru-RU" sz="16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                                             С </a:t>
            </a:r>
            <a:r>
              <a:rPr lang="ru-RU" sz="16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</a:t>
            </a:r>
            <a:r>
              <a:rPr lang="ru-RU" sz="16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1941г. - по </a:t>
            </a:r>
            <a:r>
              <a:rPr lang="ru-RU" sz="16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1942 г. </a:t>
            </a:r>
            <a:r>
              <a:rPr lang="ru-RU" sz="16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 по направлению  </a:t>
            </a:r>
            <a:r>
              <a:rPr lang="ru-RU" sz="16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 </a:t>
            </a:r>
            <a:r>
              <a:rPr lang="ru-RU" sz="1600" dirty="0">
                <a:solidFill>
                  <a:srgbClr val="663300"/>
                </a:solidFill>
                <a:latin typeface="Georgia" pitchFamily="18" charset="0"/>
              </a:rPr>
              <a:t>русского языка в </a:t>
            </a:r>
            <a:r>
              <a:rPr lang="ru-RU" sz="1600" dirty="0" err="1" smtClean="0">
                <a:solidFill>
                  <a:srgbClr val="663300"/>
                </a:solidFill>
                <a:latin typeface="Georgia" pitchFamily="18" charset="0"/>
              </a:rPr>
              <a:t>Карбановской</a:t>
            </a:r>
            <a:r>
              <a:rPr lang="ru-RU" sz="1600" dirty="0" smtClean="0">
                <a:solidFill>
                  <a:srgbClr val="663300"/>
                </a:solidFill>
                <a:latin typeface="Georgia" pitchFamily="18" charset="0"/>
              </a:rPr>
              <a:t>  НСШ Ярковского </a:t>
            </a:r>
            <a:r>
              <a:rPr lang="ru-RU" sz="1600" dirty="0">
                <a:solidFill>
                  <a:srgbClr val="663300"/>
                </a:solidFill>
                <a:latin typeface="Georgia" pitchFamily="18" charset="0"/>
              </a:rPr>
              <a:t>района Тюменской </a:t>
            </a:r>
            <a:r>
              <a:rPr lang="ru-RU" sz="1600" dirty="0" smtClean="0">
                <a:solidFill>
                  <a:srgbClr val="663300"/>
                </a:solidFill>
                <a:latin typeface="Georgia" pitchFamily="18" charset="0"/>
              </a:rPr>
              <a:t>области</a:t>
            </a:r>
            <a:r>
              <a:rPr lang="ru-RU" sz="16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User\Desktop\Показаньев\Аттестат зрелост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7" y="1764648"/>
            <a:ext cx="2952328" cy="41060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 12"/>
          <p:cNvSpPr txBox="1">
            <a:spLocks noGrp="1"/>
          </p:cNvSpPr>
          <p:nvPr>
            <p:ph type="body" idx="1"/>
          </p:nvPr>
        </p:nvSpPr>
        <p:spPr>
          <a:xfrm>
            <a:off x="285237" y="5948269"/>
            <a:ext cx="279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6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Аттестат</a:t>
            </a:r>
            <a:r>
              <a:rPr lang="ru-RU" sz="1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зрелости </a:t>
            </a:r>
            <a:r>
              <a:rPr lang="ru-RU" sz="1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Показаньева Ф.Я</a:t>
            </a:r>
            <a:r>
              <a:rPr lang="ru-RU" sz="18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67554" y="1147877"/>
            <a:ext cx="47219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663300"/>
                </a:solidFill>
                <a:latin typeface="Georgia" pitchFamily="18" charset="0"/>
              </a:rPr>
              <a:t>Город Тобольск</a:t>
            </a:r>
            <a:endParaRPr lang="ru-RU" sz="2400" dirty="0">
              <a:solidFill>
                <a:srgbClr val="663300"/>
              </a:solidFill>
              <a:latin typeface="Georgia" pitchFamily="18" charset="0"/>
            </a:endParaRPr>
          </a:p>
        </p:txBody>
      </p:sp>
      <p:pic>
        <p:nvPicPr>
          <p:cNvPr id="9" name="Picture 3" descr="\\Muho\data (d)\ДОКУМЕНТЫ\Из сканера\Сканированные материалы\New\Тобольский учительский институт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7674" y="1755670"/>
            <a:ext cx="4541834" cy="268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237" y="1225430"/>
            <a:ext cx="2846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663300"/>
                </a:solidFill>
                <a:latin typeface="Georgia" pitchFamily="18" charset="0"/>
              </a:rPr>
              <a:t>С. Сургут</a:t>
            </a:r>
            <a:endParaRPr lang="ru-RU" sz="2400" dirty="0">
              <a:solidFill>
                <a:srgbClr val="6633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4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97152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663300"/>
                </a:solidFill>
                <a:latin typeface="Georgia" pitchFamily="18" charset="0"/>
              </a:rPr>
              <a:t>3 марта 1942 г. Показаньев Ф.Я. Ярковским райвоенкоматом Тюменской </a:t>
            </a:r>
            <a:r>
              <a:rPr lang="ru-RU" sz="2000" dirty="0" smtClean="0">
                <a:solidFill>
                  <a:srgbClr val="663300"/>
                </a:solidFill>
                <a:latin typeface="Georgia" pitchFamily="18" charset="0"/>
              </a:rPr>
              <a:t>области был призван </a:t>
            </a:r>
            <a:r>
              <a:rPr lang="ru-RU" sz="2000" dirty="0">
                <a:solidFill>
                  <a:srgbClr val="663300"/>
                </a:solidFill>
                <a:latin typeface="Georgia" pitchFamily="18" charset="0"/>
              </a:rPr>
              <a:t>в ряды Красной </a:t>
            </a:r>
            <a:r>
              <a:rPr lang="ru-RU" sz="2000" dirty="0" smtClean="0">
                <a:solidFill>
                  <a:srgbClr val="663300"/>
                </a:solidFill>
                <a:latin typeface="Georgia" pitchFamily="18" charset="0"/>
              </a:rPr>
              <a:t>Армии.</a:t>
            </a:r>
            <a:endParaRPr lang="ru-RU" sz="2000" dirty="0">
              <a:solidFill>
                <a:srgbClr val="663300"/>
              </a:solidFill>
              <a:latin typeface="Georgia" pitchFamily="18" charset="0"/>
            </a:endParaRPr>
          </a:p>
          <a:p>
            <a:pPr algn="just"/>
            <a:r>
              <a:rPr lang="ru-RU" sz="2000" dirty="0" smtClean="0">
                <a:solidFill>
                  <a:srgbClr val="663300"/>
                </a:solidFill>
                <a:latin typeface="Georgia" pitchFamily="18" charset="0"/>
              </a:rPr>
              <a:t>С 1942 г. состоял в рядах ВЛКСМ (Всесоюзный Ленинский коммунистический союз молодёжи).</a:t>
            </a:r>
          </a:p>
          <a:p>
            <a:pPr algn="just"/>
            <a:r>
              <a:rPr lang="ru-RU" sz="2000" dirty="0" smtClean="0">
                <a:solidFill>
                  <a:srgbClr val="663300"/>
                </a:solidFill>
                <a:latin typeface="Georgia" pitchFamily="18" charset="0"/>
              </a:rPr>
              <a:t>С 1944 г. – по 1996 г. в рядах КПСС (коммунистическая партия Советского Союза).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309" y="79246"/>
            <a:ext cx="7403292" cy="13208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Солдат Великой Отечественной войны 1941-1945 гг.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96752"/>
            <a:ext cx="2739709" cy="373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3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44824"/>
            <a:ext cx="309634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составе </a:t>
            </a:r>
            <a:r>
              <a:rPr lang="ru-RU" sz="20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33-й  и 87-й стрелковых </a:t>
            </a:r>
            <a:r>
              <a:rPr lang="ru-RU" sz="20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дивизий</a:t>
            </a:r>
            <a:r>
              <a:rPr lang="ru-RU" sz="20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, второй Гвардейской Армии на Южном, 4-м Украинском, 1-м Прибалтийском фронтах. </a:t>
            </a:r>
            <a:endParaRPr lang="ru-RU" sz="20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Гвардии сержант Показаньев на войне был </a:t>
            </a:r>
            <a:r>
              <a:rPr lang="ru-RU" sz="20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сапёром, разведчиком, миномётчиком. </a:t>
            </a:r>
            <a:endParaRPr lang="ru-RU" sz="20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Трижды был ранен</a:t>
            </a:r>
            <a:r>
              <a:rPr lang="ru-RU" sz="20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0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9744" y="188640"/>
            <a:ext cx="7056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3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в  освобождении Донбасса, Северной Таврии, Крыма, Литвы</a:t>
            </a:r>
          </a:p>
        </p:txBody>
      </p:sp>
      <p:pic>
        <p:nvPicPr>
          <p:cNvPr id="5" name="Picture 2" descr="C:\Users\User\Desktop\Показаньев\Справка0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7199" r="1996" b="4231"/>
          <a:stretch/>
        </p:blipFill>
        <p:spPr bwMode="auto">
          <a:xfrm>
            <a:off x="3347864" y="1844824"/>
            <a:ext cx="5544616" cy="38993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00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Карта</a:t>
            </a:r>
            <a:endParaRPr lang="ru-RU" dirty="0"/>
          </a:p>
        </p:txBody>
      </p:sp>
      <p:pic>
        <p:nvPicPr>
          <p:cNvPr id="1026" name="Picture 2" descr="http://www.opoccuu.com/krymsk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6696744" cy="502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476672"/>
            <a:ext cx="3672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Крымская операция</a:t>
            </a:r>
          </a:p>
        </p:txBody>
      </p:sp>
    </p:spTree>
    <p:extLst>
      <p:ext uri="{BB962C8B-B14F-4D97-AF65-F5344CB8AC3E}">
        <p14:creationId xmlns:p14="http://schemas.microsoft.com/office/powerpoint/2010/main" val="170182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08520" y="226933"/>
            <a:ext cx="8157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663300"/>
                </a:solidFill>
                <a:latin typeface="Georgia" pitchFamily="18" charset="0"/>
              </a:rPr>
              <a:t>Из Приказа № </a:t>
            </a:r>
            <a:r>
              <a:rPr lang="ru-RU" sz="2400" dirty="0">
                <a:solidFill>
                  <a:srgbClr val="663300"/>
                </a:solidFill>
                <a:latin typeface="Georgia" pitchFamily="18" charset="0"/>
              </a:rPr>
              <a:t>10/н от </a:t>
            </a:r>
            <a:r>
              <a:rPr lang="ru-RU" sz="2400" dirty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 апреля 1944 г.</a:t>
            </a:r>
            <a:endParaRPr lang="ru-RU" sz="2400" dirty="0">
              <a:solidFill>
                <a:srgbClr val="663300"/>
              </a:solidFill>
              <a:latin typeface="Georgia" pitchFamily="18" charset="0"/>
            </a:endParaRPr>
          </a:p>
          <a:p>
            <a:pPr algn="ctr"/>
            <a:r>
              <a:rPr lang="ru-RU" sz="2400" dirty="0" smtClean="0">
                <a:solidFill>
                  <a:srgbClr val="663300"/>
                </a:solidFill>
                <a:latin typeface="Georgia" pitchFamily="18" charset="0"/>
              </a:rPr>
              <a:t>о награждении медалью «За отвагу»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556792"/>
            <a:ext cx="66247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i="1" dirty="0" smtClean="0">
                <a:solidFill>
                  <a:srgbClr val="66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000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Гвардии сержант Показаньев Флегонт Яковлевич, минометчик </a:t>
            </a:r>
            <a:r>
              <a:rPr lang="ru-RU" sz="2000" i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минроты</a:t>
            </a:r>
            <a:r>
              <a:rPr lang="ru-RU" sz="2000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82-х миллиметровых  </a:t>
            </a:r>
            <a:r>
              <a:rPr lang="ru-RU" sz="2000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минометов 3-го стрелкового батальона 264 гвардейского стрелкового полка 87 гвардейской стрелковой </a:t>
            </a:r>
            <a:r>
              <a:rPr lang="ru-RU" sz="2000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дивизии, 10 </a:t>
            </a:r>
            <a:r>
              <a:rPr lang="ru-RU" sz="2000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апреля при прорыве Ишуньских укреплений </a:t>
            </a:r>
            <a:r>
              <a:rPr lang="ru-RU" sz="2000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Крымской  </a:t>
            </a:r>
            <a:r>
              <a:rPr lang="ru-RU" sz="2000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АССР </a:t>
            </a:r>
            <a:r>
              <a:rPr lang="ru-RU" sz="2000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точной </a:t>
            </a:r>
            <a:r>
              <a:rPr lang="ru-RU" sz="2000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наводкой подавил из своего миномета огонь станкового пулемета противника и разрушил </a:t>
            </a:r>
            <a:r>
              <a:rPr lang="ru-RU" sz="2000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ДЗОТ, </a:t>
            </a:r>
            <a:r>
              <a:rPr lang="ru-RU" sz="2000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где он находился, 11 апреля 1944 года были подавлены 2 огневые точки и уничтожено до 30 гитлеровских солдат.</a:t>
            </a:r>
          </a:p>
          <a:p>
            <a:pPr indent="449580">
              <a:spcAft>
                <a:spcPts val="0"/>
              </a:spcAft>
            </a:pPr>
            <a:r>
              <a:rPr lang="ru-RU" sz="2000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12 апреля 1944 года при форсировании реки Чатырлык т. Показаньев выдвинулся вперед и корректировал огонь минометов поддерживающих стрелковые </a:t>
            </a:r>
            <a:r>
              <a:rPr lang="ru-RU" sz="2000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подразделения. Минометчики </a:t>
            </a:r>
            <a:r>
              <a:rPr lang="ru-RU" sz="2000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подавили огневые точки врага и обеспечили успешное продвижение  вперед». </a:t>
            </a:r>
          </a:p>
          <a:p>
            <a:pPr indent="449580">
              <a:spcAft>
                <a:spcPts val="0"/>
              </a:spcAft>
            </a:pPr>
            <a:endParaRPr lang="ru-RU" sz="2000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16832"/>
            <a:ext cx="1750757" cy="313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1667</Words>
  <Application>Microsoft Office PowerPoint</Application>
  <PresentationFormat>Экран (4:3)</PresentationFormat>
  <Paragraphs>207</Paragraphs>
  <Slides>32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Аспект</vt:lpstr>
      <vt:lpstr>Презентация PowerPoint</vt:lpstr>
      <vt:lpstr>«Чтобы любить Родину, надо её знать, надо изучать её историю»        Флегонт Показаньев</vt:lpstr>
      <vt:lpstr>Сургутяне в годы Великой Отечественной войны 1941-1945 гг.</vt:lpstr>
      <vt:lpstr>Выпуск Сургутской средней школы 1941 года</vt:lpstr>
      <vt:lpstr>Презентация PowerPoint</vt:lpstr>
      <vt:lpstr>Солдат Великой Отечественной войны 1941-1945 гг.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Начиная с 1967 по 1991 гг. Показаньев Ф.Я. установил: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Музей истории народного образования  г. Сургута</vt:lpstr>
      <vt:lpstr>Презентация PowerPoint</vt:lpstr>
      <vt:lpstr>Презентация PowerPoint</vt:lpstr>
      <vt:lpstr>Музей истории народного образования  г. Сургута</vt:lpstr>
      <vt:lpstr>Историк, краевед, общественный деятель</vt:lpstr>
      <vt:lpstr>Контактные данные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Захаровские чтения 2019 Маслакова А.И.</dc:title>
  <dc:creator>СМИНО 3</dc:creator>
  <cp:lastModifiedBy>Анна</cp:lastModifiedBy>
  <cp:revision>353</cp:revision>
  <cp:lastPrinted>2019-12-17T12:25:15Z</cp:lastPrinted>
  <dcterms:created xsi:type="dcterms:W3CDTF">2019-12-05T04:09:52Z</dcterms:created>
  <dcterms:modified xsi:type="dcterms:W3CDTF">2020-06-30T19:39:59Z</dcterms:modified>
</cp:coreProperties>
</file>