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6" r:id="rId2"/>
    <p:sldId id="259" r:id="rId3"/>
    <p:sldId id="257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72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478E2-21A5-4DE3-8067-01517274F225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639DB-DF91-4FD5-9182-069CFA2BB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895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639DB-DF91-4FD5-9182-069CFA2BB48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93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68" y="1500174"/>
            <a:ext cx="510064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714752"/>
            <a:ext cx="51863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88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81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13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577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65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81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30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77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29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56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3420545-FDDB-48AA-822B-9AF3C93FF703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6DF9EF2F-42FA-4CAD-B29F-E63C1EB9E99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20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7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07704" y="2348880"/>
                <a:ext cx="6554871" cy="24051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8000" i="1">
                          <a:latin typeface="Cambria Math"/>
                        </a:rPr>
                        <m:t>5:8=2</m:t>
                      </m:r>
                      <m:f>
                        <m:fPr>
                          <m:ctrlPr>
                            <a:rPr lang="ru-RU" sz="8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8000" i="1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ru-RU" sz="8000" i="1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ru-RU" sz="8000" i="1">
                          <a:latin typeface="Cambria Math"/>
                        </a:rPr>
                        <m:t>:3</m:t>
                      </m:r>
                      <m:f>
                        <m:fPr>
                          <m:ctrlPr>
                            <a:rPr lang="ru-RU" sz="8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80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ru-RU" sz="8000" i="1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8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348880"/>
                <a:ext cx="6554871" cy="24051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449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843808" y="1700808"/>
                <a:ext cx="1535612" cy="126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ru-RU" sz="4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000" i="1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ru-RU" sz="4000" i="1">
                              <a:latin typeface="Cambria Math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700808"/>
                <a:ext cx="1535612" cy="126130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15616" y="862212"/>
            <a:ext cx="4367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Решить уравнение: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3416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1691680" y="1052736"/>
            <a:ext cx="5410200" cy="5000625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2977555" y="1052101"/>
            <a:ext cx="2867025" cy="50006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929295" y="1052101"/>
            <a:ext cx="2867025" cy="5000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691680" y="3567336"/>
            <a:ext cx="5410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53655" y="2376711"/>
            <a:ext cx="42862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358430" y="4824636"/>
            <a:ext cx="4124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10805" y="2376711"/>
            <a:ext cx="2095500" cy="36766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330105" y="1052736"/>
            <a:ext cx="2152650" cy="37147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310805" y="1100361"/>
            <a:ext cx="2019300" cy="37147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4406305" y="2376711"/>
            <a:ext cx="2076450" cy="36195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2015530" y="1052736"/>
            <a:ext cx="1618615" cy="30670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06080" y="1729011"/>
            <a:ext cx="3609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653705" y="1052736"/>
            <a:ext cx="2419350" cy="43624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710980" y="1729011"/>
            <a:ext cx="2504440" cy="42957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5073055" y="2976786"/>
            <a:ext cx="1714500" cy="3076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34780" y="1052736"/>
            <a:ext cx="2514600" cy="43624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073055" y="1052736"/>
            <a:ext cx="1771650" cy="31146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587030" y="1729011"/>
            <a:ext cx="2514600" cy="43624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015530" y="2986311"/>
            <a:ext cx="1695450" cy="30670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653705" y="5415186"/>
            <a:ext cx="34956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015530" y="2957736"/>
            <a:ext cx="48291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015530" y="4167411"/>
            <a:ext cx="4800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004" y="273118"/>
            <a:ext cx="6639401" cy="612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87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Шестиугольник 1"/>
          <p:cNvSpPr/>
          <p:nvPr/>
        </p:nvSpPr>
        <p:spPr>
          <a:xfrm>
            <a:off x="1495425" y="1007427"/>
            <a:ext cx="5410200" cy="5000625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781300" y="959167"/>
            <a:ext cx="2867025" cy="500062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2733040" y="959167"/>
            <a:ext cx="2867025" cy="500062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495425" y="3474402"/>
            <a:ext cx="5410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057400" y="2283777"/>
            <a:ext cx="42862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62175" y="4731702"/>
            <a:ext cx="41243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14550" y="2283777"/>
            <a:ext cx="2095500" cy="36766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33850" y="959802"/>
            <a:ext cx="2152650" cy="37147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2114550" y="1007427"/>
            <a:ext cx="2019300" cy="37147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210050" y="2283777"/>
            <a:ext cx="2076450" cy="36195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1819275" y="959802"/>
            <a:ext cx="1618615" cy="30670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409825" y="1636077"/>
            <a:ext cx="36099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2457450" y="959802"/>
            <a:ext cx="2419350" cy="43624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514725" y="1636077"/>
            <a:ext cx="2504440" cy="42957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876800" y="2921952"/>
            <a:ext cx="1714500" cy="30765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38525" y="959802"/>
            <a:ext cx="2514600" cy="43624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76800" y="959802"/>
            <a:ext cx="1771650" cy="31146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390775" y="1636077"/>
            <a:ext cx="2514600" cy="43624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819275" y="2893377"/>
            <a:ext cx="1695450" cy="30670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457450" y="5322252"/>
            <a:ext cx="34956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19275" y="2864802"/>
            <a:ext cx="482917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1819275" y="4074477"/>
            <a:ext cx="4800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>
            <a:off x="5267325" y="1007427"/>
            <a:ext cx="751840" cy="62865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0800000">
            <a:off x="5267325" y="1636077"/>
            <a:ext cx="751840" cy="6477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4572000" y="2283777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5257800" y="2284412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4953000" y="2895282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>
            <a:off x="4181475" y="1636077"/>
            <a:ext cx="695325" cy="6477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0800000">
            <a:off x="3867150" y="1635442"/>
            <a:ext cx="628650" cy="58102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632970">
            <a:off x="4939030" y="2300287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4572000" y="2883852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10800000">
            <a:off x="5267325" y="2863532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4572000" y="3494087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962522">
            <a:off x="4897120" y="3428047"/>
            <a:ext cx="683895" cy="623570"/>
          </a:xfrm>
          <a:prstGeom prst="triangle">
            <a:avLst>
              <a:gd name="adj" fmla="val 42946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4210050" y="4141787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0800000">
            <a:off x="4562475" y="4094797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>
            <a:off x="4562475" y="4741862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0800000">
            <a:off x="4195445" y="4741862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0800000">
            <a:off x="4552315" y="5322252"/>
            <a:ext cx="695325" cy="63754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>
            <a:off x="4914900" y="5321617"/>
            <a:ext cx="678815" cy="65722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>
            <a:off x="3818890" y="3513137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3124200" y="3513137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>
            <a:off x="2457450" y="3474402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0800000">
            <a:off x="4190365" y="3464242"/>
            <a:ext cx="714375" cy="62801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>
            <a:off x="2781300" y="4093527"/>
            <a:ext cx="695325" cy="628650"/>
          </a:xfrm>
          <a:prstGeom prst="triangle">
            <a:avLst>
              <a:gd name="adj" fmla="val 5548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>
            <a:off x="3476625" y="4151312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>
            <a:off x="2457450" y="4731702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>
            <a:off x="2800350" y="5321617"/>
            <a:ext cx="695325" cy="657225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0800000">
            <a:off x="3476625" y="3485197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10800000">
            <a:off x="2790190" y="3494722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10800000">
            <a:off x="3818890" y="4054157"/>
            <a:ext cx="752475" cy="72453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10800000">
            <a:off x="3152775" y="4094797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10800000">
            <a:off x="2457450" y="4065587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0800000">
            <a:off x="2409190" y="5322252"/>
            <a:ext cx="695325" cy="6565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10800000">
            <a:off x="1762125" y="2866072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2118995" y="2865437"/>
            <a:ext cx="695325" cy="58039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26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0681771"/>
                  </p:ext>
                </p:extLst>
              </p:nvPr>
            </p:nvGraphicFramePr>
            <p:xfrm>
              <a:off x="0" y="962732"/>
              <a:ext cx="9144000" cy="5706673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4571522"/>
                    <a:gridCol w="4572478"/>
                  </a:tblGrid>
                  <a:tr h="36198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 вариант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 вариант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Уровень А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61137">
                    <a:tc>
                      <a:txBody>
                        <a:bodyPr/>
                        <a:lstStyle/>
                        <a:p>
                          <a:pPr indent="27051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1.  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52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400" dirty="0">
                              <a:effectLst/>
                            </a:rPr>
                            <a:t>  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55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55467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400" dirty="0" smtClean="0">
                              <a:effectLst/>
                            </a:rPr>
                            <a:t>2.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=48: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2.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  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13</m:t>
                                  </m:r>
                                </m:den>
                              </m:f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60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808203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400" dirty="0" smtClean="0">
                              <a:effectLst/>
                            </a:rPr>
                            <a:t>3.</a:t>
                          </a:r>
                          <a:r>
                            <a:rPr lang="ru-RU" sz="1400" baseline="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9</m:t>
                                  </m:r>
                                </m:den>
                              </m:f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     3. 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n-US" sz="14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55467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400" dirty="0" smtClean="0">
                              <a:effectLst/>
                            </a:rPr>
                            <a:t>4.</a:t>
                          </a:r>
                          <a:r>
                            <a:rPr lang="ru-RU" sz="1400" baseline="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42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7</m:t>
                                  </m:r>
                                </m:den>
                              </m:f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     4.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28: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box>
                                <m:box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ru-RU" sz="1400" i="1">
                                          <a:effectLst/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400">
                                          <a:effectLst/>
                                          <a:latin typeface="Cambria Math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en-US" sz="1400">
                                          <a:effectLst/>
                                          <a:latin typeface="Cambria Math"/>
                                        </a:rPr>
                                        <m:t>7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Б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Б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85127">
                    <a:tc>
                      <a:txBody>
                        <a:bodyPr/>
                        <a:lstStyle/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21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𝑏</m:t>
                                  </m:r>
                                </m:den>
                              </m:f>
                              <m:r>
                                <a:rPr lang="ru-RU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0,7</m:t>
                                  </m:r>
                                </m:num>
                                <m:den>
                                  <m:r>
                                    <a:rPr lang="ru-RU" sz="1400">
                                      <a:effectLst/>
                                      <a:latin typeface="Cambria Math"/>
                                    </a:rPr>
                                    <m:t>0,8</m:t>
                                  </m:r>
                                </m:den>
                              </m:f>
                            </m:oMath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1.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0,3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1,6</m:t>
                                  </m:r>
                                </m:den>
                              </m:f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32</m:t>
                                  </m:r>
                                </m:den>
                              </m:f>
                            </m:oMath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089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400" dirty="0" smtClean="0">
                              <a:effectLst/>
                            </a:rPr>
                            <a:t>2.</a:t>
                          </a:r>
                          <a:r>
                            <a:rPr lang="ru-RU" sz="1400" baseline="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7:10=140: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𝑛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2.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3:7=21: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85127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400" dirty="0" smtClean="0">
                              <a:effectLst/>
                            </a:rPr>
                            <a:t>3</a:t>
                          </a:r>
                          <a:r>
                            <a:rPr lang="ru-RU" sz="1400" baseline="0" dirty="0" smtClean="0">
                              <a:effectLst/>
                            </a:rPr>
                            <a:t>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0,7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0,9</m:t>
                                  </m:r>
                                </m:den>
                              </m:f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14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𝑎</m:t>
                                  </m:r>
                                </m:den>
                              </m:f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>
                              <a:effectLst/>
                            </a:rPr>
                            <a:t>3.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3,5</m:t>
                                  </m:r>
                                </m:den>
                              </m:f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0,4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0,5</m:t>
                                  </m:r>
                                </m:den>
                              </m:f>
                            </m:oMath>
                          </a14:m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609110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ru-RU" sz="1400" dirty="0" smtClean="0">
                              <a:effectLst/>
                            </a:rPr>
                            <a:t>4.</a:t>
                          </a:r>
                          <a:r>
                            <a:rPr lang="ru-RU" sz="1400" baseline="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5,1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1,7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0,5</m:t>
                                  </m:r>
                                </m:den>
                              </m:f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>
                              <a:effectLst/>
                            </a:rPr>
                            <a:t>4.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0,3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1,4</m:t>
                                  </m:r>
                                </m:den>
                              </m:f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ru-RU" sz="1400" i="1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1400">
                                      <a:effectLst/>
                                      <a:latin typeface="Cambria Math"/>
                                    </a:rPr>
                                    <m:t>28</m:t>
                                  </m:r>
                                </m:den>
                              </m:f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0681771"/>
                  </p:ext>
                </p:extLst>
              </p:nvPr>
            </p:nvGraphicFramePr>
            <p:xfrm>
              <a:off x="0" y="962732"/>
              <a:ext cx="9144000" cy="5706673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4571522"/>
                    <a:gridCol w="4572478"/>
                  </a:tblGrid>
                  <a:tr h="36198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 вариант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2 вариант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61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Уровень А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6113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33" t="-135870" r="-100933" b="-798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33" t="-135870" r="-933" b="-798913"/>
                          </a:stretch>
                        </a:blipFill>
                      </a:tcPr>
                    </a:tc>
                  </a:tr>
                  <a:tr h="55546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33" t="-238462" r="-100933" b="-70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33" t="-238462" r="-933" b="-707692"/>
                          </a:stretch>
                        </a:blipFill>
                      </a:tcPr>
                    </a:tc>
                  </a:tr>
                  <a:tr h="8082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33" t="-233333" r="-100933" b="-3878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33" t="-233333" r="-933" b="-387879"/>
                          </a:stretch>
                        </a:blipFill>
                      </a:tcPr>
                    </a:tc>
                  </a:tr>
                  <a:tr h="55546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33" t="-478261" r="-100933" b="-4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33" t="-478261" r="-933" b="-456522"/>
                          </a:stretch>
                        </a:blipFill>
                      </a:tcPr>
                    </a:tc>
                  </a:tr>
                  <a:tr h="361982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Б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Б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5851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33" t="-615625" r="-100933" b="-276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33" t="-615625" r="-933" b="-276042"/>
                          </a:stretch>
                        </a:blipFill>
                      </a:tcPr>
                    </a:tc>
                  </a:tr>
                  <a:tr h="36108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33" t="-1164407" r="-100933" b="-3491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33" t="-1164407" r="-933" b="-349153"/>
                          </a:stretch>
                        </a:blipFill>
                      </a:tcPr>
                    </a:tc>
                  </a:tr>
                  <a:tr h="58512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33" t="-777083" r="-100933" b="-1145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33" t="-777083" r="-933" b="-114583"/>
                          </a:stretch>
                        </a:blipFill>
                      </a:tcPr>
                    </a:tc>
                  </a:tr>
                  <a:tr h="60911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33" t="-842000" r="-100933" b="-1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33" t="-842000" r="-933" b="-1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899592" y="404664"/>
            <a:ext cx="4914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Дифференцированная самостоятельная работа.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9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874607"/>
                  </p:ext>
                </p:extLst>
              </p:nvPr>
            </p:nvGraphicFramePr>
            <p:xfrm>
              <a:off x="251460" y="908685"/>
              <a:ext cx="8641080" cy="3878014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4320089"/>
                    <a:gridCol w="4320991"/>
                  </a:tblGrid>
                  <a:tr h="25921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 вариант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 вариант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92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8217"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ru-RU" sz="1400" smtClean="0">
                                    <a:effectLst/>
                                    <a:latin typeface="Cambria Math"/>
                                  </a:rPr>
                                  <m:t>1.  </m:t>
                                </m:r>
                                <m:r>
                                  <a:rPr lang="en-US" sz="1400" smtClean="0">
                                    <a:effectLst/>
                                    <a:latin typeface="Cambria Math"/>
                                  </a:rPr>
                                  <m:t>𝐳</m:t>
                                </m:r>
                                <m:r>
                                  <a:rPr lang="en-US" sz="1400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400" smtClean="0">
                                    <a:effectLst/>
                                    <a:latin typeface="Cambria Math"/>
                                  </a:rPr>
                                  <m:t>𝟑𝟗</m:t>
                                </m:r>
                              </m:oMath>
                            </m:oMathPara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342900" lvl="0" indent="-34290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AutoNum type="arabicPeriod"/>
                          </a:pP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=60</m:t>
                              </m:r>
                            </m:oMath>
                          </a14:m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4394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400" dirty="0" smtClean="0">
                              <a:effectLst/>
                            </a:rPr>
                            <a:t>2.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𝟏𝟐𝟖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mar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2.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  </m:t>
                              </m:r>
                            </m:oMath>
                          </a14:m>
                          <a:r>
                            <a:rPr lang="en-US" sz="140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dirty="0" smtClean="0">
                                  <a:effectLst/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1400" dirty="0" smtClean="0">
                                  <a:effectLst/>
                                  <a:latin typeface="Cambria Math"/>
                                </a:rPr>
                                <m:t>=65</m:t>
                              </m:r>
                            </m:oMath>
                          </a14:m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86021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400" dirty="0" smtClean="0">
                              <a:effectLst/>
                            </a:rPr>
                            <a:t>3.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𝟐𝟒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3</m:t>
                              </m:r>
                            </m:oMath>
                          </a14:m>
                          <a:r>
                            <a:rPr lang="en-US" sz="110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dirty="0" smtClean="0">
                                  <a:effectLst/>
                                  <a:latin typeface="Cambria Math"/>
                                </a:rPr>
                                <m:t>. </m:t>
                              </m:r>
                              <m:r>
                                <a:rPr lang="en-US" sz="1400" dirty="0" smtClean="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400" dirty="0" smtClean="0">
                                  <a:effectLst/>
                                  <a:latin typeface="Cambria Math"/>
                                </a:rPr>
                                <m:t>=16</m:t>
                              </m:r>
                            </m:oMath>
                          </a14:m>
                          <a:endParaRPr lang="ru-RU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03216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400" dirty="0" smtClean="0">
                              <a:effectLst/>
                            </a:rPr>
                            <a:t>4.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𝟒𝟗</m:t>
                              </m:r>
                            </m:oMath>
                          </a14:m>
                          <a:r>
                            <a:rPr lang="en-US" sz="1100" dirty="0" smtClean="0">
                              <a:effectLst/>
                            </a:rPr>
                            <a:t> 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 4.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=98 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92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Б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Б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4385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100" dirty="0" smtClean="0">
                              <a:effectLst/>
                            </a:rPr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effectLst/>
                                  <a:latin typeface="Cambria Math"/>
                                </a:rPr>
                                <m:t>𝒃</m:t>
                              </m:r>
                              <m:r>
                                <a:rPr lang="en-US" sz="110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100" smtClean="0">
                                  <a:effectLst/>
                                  <a:latin typeface="Cambria Math"/>
                                </a:rPr>
                                <m:t>𝟐𝟒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1.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9211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400" dirty="0" smtClean="0">
                              <a:effectLst/>
                            </a:rPr>
                            <a:t>2.</a:t>
                          </a:r>
                          <a:r>
                            <a:rPr lang="en-US" sz="1400" baseline="0" dirty="0" smtClean="0">
                              <a:effectLst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𝟐𝟎𝟎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2.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>
                                  <a:effectLst/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=49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4385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400" dirty="0" smtClean="0">
                              <a:effectLst/>
                            </a:rPr>
                            <a:t>3.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𝒂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𝟏𝟖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3.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=2,8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410552">
                    <a:tc>
                      <a:txBody>
                        <a:bodyPr/>
                        <a:lstStyle/>
                        <a:p>
                          <a:pPr marL="0" lvl="0" indent="0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  <a:buFont typeface="+mj-lt"/>
                            <a:buNone/>
                          </a:pPr>
                          <a:r>
                            <a:rPr lang="en-US" sz="1400" dirty="0" smtClean="0">
                              <a:effectLst/>
                            </a:rPr>
                            <a:t>4.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𝒚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𝟓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400" dirty="0" smtClean="0">
                              <a:effectLst/>
                            </a:rPr>
                            <a:t>4.  </a:t>
                          </a: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1400" smtClean="0">
                                  <a:effectLst/>
                                  <a:latin typeface="Cambria Math"/>
                                </a:rPr>
                                <m:t>=6</m:t>
                              </m:r>
                            </m:oMath>
                          </a14:m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0874607"/>
                  </p:ext>
                </p:extLst>
              </p:nvPr>
            </p:nvGraphicFramePr>
            <p:xfrm>
              <a:off x="251460" y="908685"/>
              <a:ext cx="8641080" cy="3878014"/>
            </p:xfrm>
            <a:graphic>
              <a:graphicData uri="http://schemas.openxmlformats.org/drawingml/2006/table">
                <a:tbl>
                  <a:tblPr firstRow="1" firstCol="1" bandRow="1">
                    <a:tableStyleId>{3C2FFA5D-87B4-456A-9821-1D502468CF0F}</a:tableStyleId>
                  </a:tblPr>
                  <a:tblGrid>
                    <a:gridCol w="4320089"/>
                    <a:gridCol w="4320991"/>
                  </a:tblGrid>
                  <a:tr h="25921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1 вариант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2 вариант</a:t>
                          </a:r>
                          <a:endParaRPr lang="ru-RU" sz="11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2592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А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821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87" t="-145161" r="-100987" b="-8064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87" t="-145161" r="-987" b="-806452"/>
                          </a:stretch>
                        </a:blipFill>
                      </a:tcPr>
                    </a:tc>
                  </a:tr>
                  <a:tr h="37439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87" t="-249180" r="-100987" b="-719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87" t="-249180" r="-987" b="-719672"/>
                          </a:stretch>
                        </a:blipFill>
                      </a:tcPr>
                    </a:tc>
                  </a:tr>
                  <a:tr h="48602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87" t="-266250" r="-100987" b="-44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87" t="-266250" r="-987" b="-448750"/>
                          </a:stretch>
                        </a:blipFill>
                      </a:tcPr>
                    </a:tc>
                  </a:tr>
                  <a:tr h="40321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87" t="-443939" r="-100987" b="-443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87" t="-443939" r="-987" b="-443939"/>
                          </a:stretch>
                        </a:blipFill>
                      </a:tcPr>
                    </a:tc>
                  </a:tr>
                  <a:tr h="25921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Б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</a:rPr>
                            <a:t>Уровень Б</a:t>
                          </a:r>
                          <a:endParaRPr lang="ru-RU" sz="11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943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87" t="-628125" r="-100987" b="-290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87" t="-628125" r="-987" b="-290625"/>
                          </a:stretch>
                        </a:blipFill>
                      </a:tcPr>
                    </a:tc>
                  </a:tr>
                  <a:tr h="259211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87" t="-1083721" r="-100987" b="-3325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87" t="-1083721" r="-987" b="-332558"/>
                          </a:stretch>
                        </a:blipFill>
                      </a:tcPr>
                    </a:tc>
                  </a:tr>
                  <a:tr h="39438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87" t="-783077" r="-100987" b="-1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87" t="-783077" r="-987" b="-120000"/>
                          </a:stretch>
                        </a:blipFill>
                      </a:tcPr>
                    </a:tc>
                  </a:tr>
                  <a:tr h="41055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987" t="-856716" r="-100987" b="-164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2"/>
                          <a:stretch>
                            <a:fillRect l="-100987" t="-856716" r="-987" b="-164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0608153"/>
              </p:ext>
            </p:extLst>
          </p:nvPr>
        </p:nvGraphicFramePr>
        <p:xfrm>
          <a:off x="1331595" y="5229225"/>
          <a:ext cx="6077585" cy="981456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3038475"/>
                <a:gridCol w="3039110"/>
              </a:tblGrid>
              <a:tr h="116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Ур.А</a:t>
                      </a:r>
                      <a:r>
                        <a:rPr lang="ru-RU" sz="1400" dirty="0">
                          <a:effectLst/>
                        </a:rPr>
                        <a:t> 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0-1 </a:t>
                      </a:r>
                      <a:r>
                        <a:rPr lang="ru-RU" sz="1400" dirty="0" err="1">
                          <a:effectLst/>
                        </a:rPr>
                        <a:t>ош</a:t>
                      </a:r>
                      <a:r>
                        <a:rPr lang="ru-RU" sz="1400" dirty="0">
                          <a:effectLst/>
                        </a:rPr>
                        <a:t>.   «4»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Ур.Б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0 </a:t>
                      </a:r>
                      <a:r>
                        <a:rPr lang="ru-RU" sz="1400" dirty="0" err="1">
                          <a:effectLst/>
                        </a:rPr>
                        <a:t>ош</a:t>
                      </a:r>
                      <a:r>
                        <a:rPr lang="ru-RU" sz="1400" dirty="0">
                          <a:effectLst/>
                        </a:rPr>
                        <a:t>.    «5»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ош –«3»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r>
                        <a:rPr lang="ru-RU" sz="1400" dirty="0" err="1">
                          <a:effectLst/>
                        </a:rPr>
                        <a:t>ош</a:t>
                      </a:r>
                      <a:r>
                        <a:rPr lang="ru-RU" sz="1400" dirty="0">
                          <a:effectLst/>
                        </a:rPr>
                        <a:t>.     «4»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</a:t>
                      </a:r>
                      <a:r>
                        <a:rPr lang="ru-RU" sz="1400" dirty="0" err="1">
                          <a:effectLst/>
                        </a:rPr>
                        <a:t>ош</a:t>
                      </a:r>
                      <a:r>
                        <a:rPr lang="ru-RU" sz="1400" dirty="0">
                          <a:effectLst/>
                        </a:rPr>
                        <a:t>.     «3»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9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820" y="577516"/>
            <a:ext cx="24929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Рефлексия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85402"/>
            <a:ext cx="7474819" cy="446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36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79831" y="2276872"/>
            <a:ext cx="43572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Пропорция</a:t>
            </a:r>
            <a:endParaRPr lang="ru-RU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62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91680" y="2060501"/>
                <a:ext cx="1511439" cy="120424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540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54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</m:t>
                        </m:r>
                      </m:num>
                      <m:den>
                        <m:r>
                          <a:rPr lang="en-US" sz="5400" b="0" i="1" smtClean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den>
                    </m:f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060501"/>
                <a:ext cx="1511439" cy="12042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39006" y="2357989"/>
                <a:ext cx="3396251" cy="92333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5400" b="0" i="1" smtClean="0">
                          <a:latin typeface="Cambria Math"/>
                        </a:rPr>
                        <m:t>: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5400" b="0" i="1" smtClean="0">
                          <a:latin typeface="Cambria Math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  <m:r>
                        <a:rPr lang="en-US" sz="5400" b="0" i="1" smtClean="0">
                          <a:latin typeface="Cambria Math"/>
                        </a:rPr>
                        <m:t>:</m:t>
                      </m:r>
                      <m:r>
                        <a:rPr lang="en-US" sz="5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sz="54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006" y="2357989"/>
                <a:ext cx="3396251" cy="92333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7399" y="4005064"/>
                <a:ext cx="3758529" cy="92333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𝑎</m:t>
                      </m:r>
                      <m:r>
                        <a:rPr lang="en-US" sz="5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5400" b="0" i="1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𝑑</m:t>
                      </m:r>
                      <m:r>
                        <a:rPr lang="en-US" sz="5400" b="0" i="1" smtClean="0">
                          <a:latin typeface="Cambria Math"/>
                        </a:rPr>
                        <m:t>=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en-US" sz="5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ru-RU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399" y="4005064"/>
                <a:ext cx="3758529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C00000"/>
                </a:solidFill>
              </a:rPr>
              <a:t>Основное свойство пропорции</a:t>
            </a:r>
            <a:endParaRPr lang="ru-RU" u="sng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092602" y="2341674"/>
            <a:ext cx="709593" cy="64189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2092603" y="2341674"/>
            <a:ext cx="709592" cy="684381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Дуга 22"/>
          <p:cNvSpPr/>
          <p:nvPr/>
        </p:nvSpPr>
        <p:spPr>
          <a:xfrm>
            <a:off x="4788024" y="2283049"/>
            <a:ext cx="2664296" cy="379572"/>
          </a:xfrm>
          <a:prstGeom prst="arc">
            <a:avLst>
              <a:gd name="adj1" fmla="val 10732098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/>
          <p:cNvSpPr/>
          <p:nvPr/>
        </p:nvSpPr>
        <p:spPr>
          <a:xfrm flipV="1">
            <a:off x="5353055" y="2790871"/>
            <a:ext cx="1368152" cy="520672"/>
          </a:xfrm>
          <a:prstGeom prst="arc">
            <a:avLst>
              <a:gd name="adj1" fmla="val 10982305"/>
              <a:gd name="adj2" fmla="val 0"/>
            </a:avLst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4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6894" y="2204864"/>
            <a:ext cx="54946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Физкультминутка</a:t>
            </a:r>
          </a:p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85" y="3429000"/>
            <a:ext cx="4696777" cy="2806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4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79712" y="2420888"/>
                <a:ext cx="547438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8000" i="1">
                        <a:latin typeface="Cambria Math"/>
                      </a:rPr>
                      <m:t>2:5=4:10</m:t>
                    </m:r>
                  </m:oMath>
                </a14:m>
                <a:r>
                  <a:rPr lang="ru-RU" sz="8000" dirty="0"/>
                  <a:t> 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420888"/>
                <a:ext cx="5474384" cy="13234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1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051720" y="2708920"/>
                <a:ext cx="547438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8000" i="1">
                          <a:latin typeface="Cambria Math"/>
                        </a:rPr>
                        <m:t>3:10=2:7</m:t>
                      </m:r>
                    </m:oMath>
                  </m:oMathPara>
                </a14:m>
                <a:endParaRPr lang="ru-RU" sz="8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708920"/>
                <a:ext cx="5474384" cy="13234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2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195736" y="2582614"/>
                <a:ext cx="513294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0" i="1">
                          <a:latin typeface="Cambria Math"/>
                        </a:rPr>
                        <m:t>4</m:t>
                      </m:r>
                      <m:r>
                        <a:rPr lang="ru-RU" sz="8000" i="1">
                          <a:latin typeface="Cambria Math"/>
                        </a:rPr>
                        <m:t>:5=5:4 </m:t>
                      </m:r>
                    </m:oMath>
                  </m:oMathPara>
                </a14:m>
                <a:endParaRPr lang="ru-RU" sz="8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582614"/>
                <a:ext cx="5132944" cy="13234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38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051720" y="2708920"/>
                <a:ext cx="5474384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8000" i="1">
                          <a:latin typeface="Cambria Math"/>
                        </a:rPr>
                        <m:t>3:7=6:14</m:t>
                      </m:r>
                    </m:oMath>
                  </m:oMathPara>
                </a14:m>
                <a:endParaRPr lang="ru-RU" sz="8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708920"/>
                <a:ext cx="5474384" cy="132343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55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547664" y="2348880"/>
                <a:ext cx="6554871" cy="2397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8000" i="1">
                          <a:latin typeface="Cambria Math"/>
                        </a:rPr>
                        <m:t>2</m:t>
                      </m:r>
                      <m:f>
                        <m:fPr>
                          <m:ctrlPr>
                            <a:rPr lang="ru-RU" sz="8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8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8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8000" i="1">
                          <a:latin typeface="Cambria Math"/>
                        </a:rPr>
                        <m:t>:3</m:t>
                      </m:r>
                      <m:f>
                        <m:fPr>
                          <m:ctrlPr>
                            <a:rPr lang="ru-RU" sz="8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8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ru-RU" sz="80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ru-RU" sz="8000" i="1">
                          <a:latin typeface="Cambria Math"/>
                        </a:rPr>
                        <m:t>=4:6</m:t>
                      </m:r>
                    </m:oMath>
                  </m:oMathPara>
                </a14:m>
                <a:endParaRPr lang="ru-RU" sz="8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348880"/>
                <a:ext cx="6554871" cy="23971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67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598</TotalTime>
  <Words>387</Words>
  <Application>Microsoft Office PowerPoint</Application>
  <PresentationFormat>Экран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Тема1</vt:lpstr>
      <vt:lpstr>Презентация PowerPoint</vt:lpstr>
      <vt:lpstr>Презентация PowerPoint</vt:lpstr>
      <vt:lpstr>Основное свойство пропорции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Виолетта</dc:creator>
  <cp:lastModifiedBy>Виолетта</cp:lastModifiedBy>
  <cp:revision>27</cp:revision>
  <dcterms:created xsi:type="dcterms:W3CDTF">2020-06-22T14:52:39Z</dcterms:created>
  <dcterms:modified xsi:type="dcterms:W3CDTF">2020-06-30T08:00:06Z</dcterms:modified>
</cp:coreProperties>
</file>