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45D0-6837-4D61-A0E8-09CD6250BD5E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7576-FCF5-43E3-B15B-7EDC5F533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0B08-2A5A-40D2-BAB7-9DA4AAA25342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9CED-9175-4A53-9323-3ED41787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EC4F-6593-49DA-9326-1E78DDDC13E4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3B4B-439D-4632-A313-F71DB0CDF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D90C-3D62-458C-88F8-15D06F6F91F0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B1F1-74BD-4F4A-AC70-4FDF45287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16E9-9EB0-4598-96FC-F65F9AB7D31C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0D80-6E50-4C2D-86A8-42053703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ED7E-BE72-4E96-81BD-9EC70FAB9268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2D6-52F0-453B-BE97-5E2ADA346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2184D-025A-4689-BEEE-34E172A5761D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4973-E655-4CB0-B8CF-4CAA229D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CDE4-081F-487A-90EF-8C0B3C8F544F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263E-C147-4336-9469-AEF0B18E3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C311-AC50-4B95-9D3F-3DD12E802628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6707-0F4A-4DD0-B03E-A0731D883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5E79-3F7E-4B82-BEC8-9D48217D3EE4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0EE2-270F-4C9D-97E9-E89381D0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8F65E-2A0C-47AC-AC36-BB345B6CE80C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AE46-1BAE-4A57-90A0-D353C6774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alpha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2CAF7-8021-4560-8196-2A9913E3DE54}" type="datetimeFigureOut">
              <a:rPr lang="ru-RU"/>
              <a:pPr>
                <a:defRPr/>
              </a:pPr>
              <a:t>17.05.2012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07A6E-2860-4A52-8559-9825BC7CA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47873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История возникновения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Снегурочки и её образ в русской народной сказке.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5112568" cy="5904061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 истоки образа снегурочки уходят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дославянское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язычество, там она как отдельный персонаж фигурирует крайне редко. Я считаю, что образ сказочной снегурочки заключается в чуде – девочке вылепленной из снега и магически ожившей. И также магически исчезнувшей.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Рамиль\Загрузки\8e6328d7f3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73" y="188640"/>
            <a:ext cx="361252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2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8964488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Цель: исследовать образ снегурочки в язычестве</a:t>
            </a:r>
          </a:p>
          <a:p>
            <a:pPr>
              <a:buFont typeface="Wingdings" pitchFamily="2" charset="2"/>
              <a:buNone/>
            </a:pPr>
            <a:endParaRPr lang="ru-RU" sz="3600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36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3600" b="1" i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44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Задачи:</a:t>
            </a:r>
          </a:p>
          <a:p>
            <a:pPr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1)Истоки образа в мифологии славян.</a:t>
            </a:r>
          </a:p>
          <a:p>
            <a:pPr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2)Образ Снегурочки Афанасьева.</a:t>
            </a:r>
          </a:p>
          <a:p>
            <a:pPr>
              <a:buFont typeface="Wingdings" pitchFamily="2" charset="2"/>
              <a:buNone/>
            </a:pPr>
            <a:r>
              <a:rPr lang="ru-RU" sz="28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 Сюжет русской народной сказки.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/>
          </a:blip>
          <a:srcRect t="18544" b="18544"/>
          <a:stretch>
            <a:fillRect/>
          </a:stretch>
        </p:blipFill>
        <p:spPr>
          <a:xfrm>
            <a:off x="4067944" y="332656"/>
            <a:ext cx="5030741" cy="41764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188913"/>
            <a:ext cx="3527425" cy="61928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1600" i="1" dirty="0"/>
              <a:t>Образ Снегурочки уникален для русской культуры. В англо-американской новогодней и рождественской мифологии нет женских персонажей. </a:t>
            </a:r>
            <a:endParaRPr lang="ru-RU" sz="1600" i="1" dirty="0" smtClean="0"/>
          </a:p>
          <a:p>
            <a:pPr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1600" i="1" dirty="0" smtClean="0"/>
              <a:t>Образ </a:t>
            </a:r>
            <a:r>
              <a:rPr lang="ru-RU" sz="1600" i="1" dirty="0"/>
              <a:t>Снегурочки не зафиксирован в русском народном обряде. Однако в русском фольклоре она фигурирует как персонаж народной сказки о сделанной из снега </a:t>
            </a:r>
            <a:r>
              <a:rPr lang="ru-RU" sz="1600" i="1" dirty="0" smtClean="0"/>
              <a:t>девочке</a:t>
            </a:r>
            <a:r>
              <a:rPr lang="ru-RU" sz="1600" i="1" dirty="0"/>
              <a:t>, которая ожила</a:t>
            </a:r>
            <a:r>
              <a:rPr lang="ru-RU" sz="1600" i="1" dirty="0" smtClean="0"/>
              <a:t>.</a:t>
            </a:r>
          </a:p>
          <a:p>
            <a:pPr fontAlgn="auto">
              <a:spcAft>
                <a:spcPts val="0"/>
              </a:spcAft>
              <a:buFont typeface="Wingdings" charset="2"/>
              <a:buNone/>
              <a:defRPr/>
            </a:pPr>
            <a:endParaRPr lang="ru-RU" sz="1600" i="1" dirty="0" smtClean="0"/>
          </a:p>
          <a:p>
            <a:pPr fontAlgn="auto">
              <a:spcAft>
                <a:spcPts val="0"/>
              </a:spcAft>
              <a:buFont typeface="Wingdings" charset="2"/>
              <a:buNone/>
              <a:defRPr/>
            </a:pPr>
            <a:r>
              <a:rPr lang="ru-RU" sz="1600" i="1" dirty="0" smtClean="0"/>
              <a:t>Истинные корни </a:t>
            </a:r>
            <a:r>
              <a:rPr lang="ru-RU" sz="1600" i="1" dirty="0"/>
              <a:t>родства Снегурочки уходят в дохристианскую мифологию славян. В северных областях языческой Руси существовал обычай изготавливать идолов из снега и льда. И образ ожившей ледяной девочки частенько встречается в преданиях тех времен. А. Н. Афанасьев изучил сказки о Снегурочке во втором томе "Поэтических воззрений славян на природу".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744912" cy="6264275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некоторых великорусских областях «снегуркой» называли снежную бабу.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Бесспорно, образ Снегурочки является мутацией и трансформацией многих дохристианских верований, мифов и обычаев.</a:t>
            </a: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Так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пишет о Снегурочке Афанасьев: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Снегурка (</a:t>
            </a:r>
            <a:r>
              <a:rPr lang="ru-RU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Снежевиночка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названа так потому, что родилась из снега. Не было, говорит сказка, у старика, у старухи детей; вышел старик на улицу, сжал комочек снега, положил его на печку — и явилась прекрасная девочка. Перенося миф о рождении облачной нимфы под домовую кровлю, фантазия присвоила благодатное действие весеннего тепла — очагу, как божеству, которое благословляет потомством и охраняет семейное счастье.</a:t>
            </a:r>
          </a:p>
        </p:txBody>
      </p:sp>
      <p:pic>
        <p:nvPicPr>
          <p:cNvPr id="6" name="Picture 2" descr="C:\Users\Рамиль\Desktop\Vasnetsov_Snegurochk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/>
          </a:blip>
          <a:srcRect t="21920" b="21920"/>
          <a:stretch>
            <a:fillRect/>
          </a:stretch>
        </p:blipFill>
        <p:spPr>
          <a:xfrm>
            <a:off x="3844626" y="116632"/>
            <a:ext cx="5290952" cy="4392488"/>
          </a:xfr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5"/>
          <p:cNvSpPr>
            <a:spLocks noGrp="1"/>
          </p:cNvSpPr>
          <p:nvPr>
            <p:ph idx="1"/>
          </p:nvPr>
        </p:nvSpPr>
        <p:spPr>
          <a:xfrm>
            <a:off x="0" y="980728"/>
            <a:ext cx="3966801" cy="5358739"/>
          </a:xfrm>
        </p:spPr>
        <p:txBody>
          <a:bodyPr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ил-был крестьянин Иван, жену его звали Марья; жили они в любви и согласии, состарились, а детей у них все не было; сильно они о том сокрушались! Вот наступила зима, молодого снегу выпало много — чуть не по колена; ребятишки высыпали на улицу играть, бегали, резвились и наконец стали лепить снеговую бабу. Иван да Марья глядели в окно. «Пойти бы и нам, жена, да слепить себе бабу!» — Что ж, пойдем! только на что тебе бабу? будет с тебя — и меня одной; слепим лучше дитя из снега, коли Бог живого не дал! «И то правда!» Вышли они из хаты и принялись лепить куклу, сделали туловище и с ручками, и с ножками, приставили головку. «Бог в помочь!» — сказал им прохожий. — Спасибо; божья помочь на все хороша!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15" y="980728"/>
            <a:ext cx="5054685" cy="566124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332656"/>
            <a:ext cx="4399235" cy="6858000"/>
          </a:xfrm>
        </p:spPr>
        <p:txBody>
          <a:bodyPr/>
          <a:lstStyle/>
          <a:p>
            <a:pPr lvl="0">
              <a:buClr>
                <a:srgbClr val="FF8600"/>
              </a:buClr>
            </a:pPr>
            <a:r>
              <a:rPr lang="ru-RU" sz="1800" dirty="0">
                <a:solidFill>
                  <a:prstClr val="white"/>
                </a:solidFill>
              </a:rPr>
              <a:t>Вылепили они носик, сделали вместо глаз две ямки во лбу, и только что Иван начертил ротик, как тотчас дохнуло от куклы теплым духом. Смотрит Иван — а вот уж из ямок голубые глазки выглядывают, и алые губки улыбаются. Зашевелила Снегурка, точно живая, и ручками, и ножками, и головою. «Ах, Иван! — вскрикнула Марья от радости, — да ведь это Господь нам дитя дает!» Бросилась обнимать Снегурку, и на руках у нее очутилась в самом деле живая девочка.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37" y="260648"/>
            <a:ext cx="4744763" cy="573325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76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6924"/>
            <a:ext cx="4716016" cy="4365104"/>
          </a:xfrm>
        </p:spPr>
        <p:txBody>
          <a:bodyPr/>
          <a:lstStyle/>
          <a:p>
            <a:pPr lvl="0">
              <a:buClr>
                <a:srgbClr val="FF8600"/>
              </a:buClr>
            </a:pPr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Растет Снегурка не по дням, а по часам, что день — то все пригожее, красивее, и стала за зиму словно лет тринадцати, да такая смышлёная — все разумеет, про все рассказывает и таким сладким голосом, что заслушаться можно; завсегда добрая, послушная, приветливая, а собой белая-белая, как снег, румянца совсем не видать — словно ни кровинки нет в теле. Прошла зима, стало пригревать весеннее солнце — Снегурка сделалась грустна, и чем ближе к летним жарам, тем она печальнее; все прячется от ясного солнышка под тень. Только и любо ей, как набегут на небо пасмурные тучи, или как пойдет она плескаться у студёного ключа. «Уж не больна ли она!» — думала старуха. 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6"/>
            <a:ext cx="4427984" cy="49888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56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4283968" cy="5949280"/>
          </a:xfrm>
        </p:spPr>
        <p:txBody>
          <a:bodyPr/>
          <a:lstStyle/>
          <a:p>
            <a:pPr marL="46037" lvl="0" indent="0">
              <a:buClr>
                <a:srgbClr val="FF8600"/>
              </a:buClr>
              <a:buNone/>
            </a:pPr>
            <a:r>
              <a:rPr lang="ru-RU" sz="2400" dirty="0">
                <a:solidFill>
                  <a:prstClr val="white"/>
                </a:solidFill>
              </a:rPr>
              <a:t>Раз надвинулась градовая туча, и Снегурка так обрадовалась граду, как другая не обрадуется и жемчугу; а когда град растаял от солнечных лучей — она горько по нем плакала.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78" y="332656"/>
            <a:ext cx="4531393" cy="54452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53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4067943" cy="5882596"/>
          </a:xfrm>
        </p:spPr>
        <p:txBody>
          <a:bodyPr/>
          <a:lstStyle/>
          <a:p>
            <a:r>
              <a:rPr lang="ru-RU" dirty="0"/>
              <a:t>На Иванов день собрались девки гулять, пошли в рощу и взяли с собой Снегурку; там они рвали цветы, вили венки, пели песни, а вечером разложили костер и вздумали прыгать через огонь. «Смотри же, — говорят девки </a:t>
            </a:r>
            <a:r>
              <a:rPr lang="ru-RU" dirty="0" smtClean="0"/>
              <a:t>Снегурке</a:t>
            </a:r>
            <a:r>
              <a:rPr lang="ru-RU" dirty="0"/>
              <a:t>, — не отставай от нас!» Затянули купальскую песню и поскакали через костёр. Побежала и Снегурка, но только поднялась над пламенем, как в ту же минуту раздался жалобный крик и потянулась Снегурка вверх легким паром, свилась в тонкое облачко и унеслась в поднебесье. </a:t>
            </a:r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548680"/>
            <a:ext cx="5075701" cy="56678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49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</TotalTime>
  <Words>803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Рамиль</dc:creator>
  <cp:lastModifiedBy>Рамиль</cp:lastModifiedBy>
  <cp:revision>15</cp:revision>
  <dcterms:created xsi:type="dcterms:W3CDTF">2012-05-03T18:01:50Z</dcterms:created>
  <dcterms:modified xsi:type="dcterms:W3CDTF">2012-05-17T19:08:09Z</dcterms:modified>
</cp:coreProperties>
</file>