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1" r:id="rId4"/>
    <p:sldId id="257" r:id="rId5"/>
    <p:sldId id="258" r:id="rId6"/>
    <p:sldId id="268" r:id="rId7"/>
    <p:sldId id="260" r:id="rId8"/>
    <p:sldId id="259" r:id="rId9"/>
    <p:sldId id="270" r:id="rId10"/>
    <p:sldId id="261" r:id="rId11"/>
    <p:sldId id="264" r:id="rId12"/>
    <p:sldId id="265" r:id="rId13"/>
    <p:sldId id="266" r:id="rId14"/>
    <p:sldId id="267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92A-4960-4BB3-9EF9-CC564EAE89A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A519-3DA1-4C10-91ED-BC8D2DC9F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11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92A-4960-4BB3-9EF9-CC564EAE89A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A519-3DA1-4C10-91ED-BC8D2DC9F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2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92A-4960-4BB3-9EF9-CC564EAE89A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A519-3DA1-4C10-91ED-BC8D2DC9F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97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7FE-F647-4B75-BFB9-D9D36A507AEA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A1-DC4D-4C43-9E64-6621F6B2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82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7FE-F647-4B75-BFB9-D9D36A507AEA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A1-DC4D-4C43-9E64-6621F6B2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48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7FE-F647-4B75-BFB9-D9D36A507AEA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A1-DC4D-4C43-9E64-6621F6B2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94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7FE-F647-4B75-BFB9-D9D36A507AEA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A1-DC4D-4C43-9E64-6621F6B2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23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7FE-F647-4B75-BFB9-D9D36A507AEA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A1-DC4D-4C43-9E64-6621F6B2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6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7FE-F647-4B75-BFB9-D9D36A507AEA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A1-DC4D-4C43-9E64-6621F6B2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6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7FE-F647-4B75-BFB9-D9D36A507AEA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A1-DC4D-4C43-9E64-6621F6B2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90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7FE-F647-4B75-BFB9-D9D36A507AEA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A1-DC4D-4C43-9E64-6621F6B2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92A-4960-4BB3-9EF9-CC564EAE89A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A519-3DA1-4C10-91ED-BC8D2DC9F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07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7FE-F647-4B75-BFB9-D9D36A507AEA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A1-DC4D-4C43-9E64-6621F6B2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21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7FE-F647-4B75-BFB9-D9D36A507AEA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A1-DC4D-4C43-9E64-6621F6B2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73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7FE-F647-4B75-BFB9-D9D36A507AEA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A1-DC4D-4C43-9E64-6621F6B2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33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92A-4960-4BB3-9EF9-CC564EAE89A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A519-3DA1-4C10-91ED-BC8D2DC9F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21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92A-4960-4BB3-9EF9-CC564EAE89A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A519-3DA1-4C10-91ED-BC8D2DC9F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92A-4960-4BB3-9EF9-CC564EAE89A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A519-3DA1-4C10-91ED-BC8D2DC9F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8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92A-4960-4BB3-9EF9-CC564EAE89A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A519-3DA1-4C10-91ED-BC8D2DC9F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21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92A-4960-4BB3-9EF9-CC564EAE89A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A519-3DA1-4C10-91ED-BC8D2DC9F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2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92A-4960-4BB3-9EF9-CC564EAE89A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A519-3DA1-4C10-91ED-BC8D2DC9F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91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92A-4960-4BB3-9EF9-CC564EAE89A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A519-3DA1-4C10-91ED-BC8D2DC9F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8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8092A-4960-4BB3-9EF9-CC564EAE89A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7A519-3DA1-4C10-91ED-BC8D2DC9F90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50"/>
          <a:stretch/>
        </p:blipFill>
        <p:spPr>
          <a:xfrm>
            <a:off x="0" y="1679881"/>
            <a:ext cx="9144000" cy="517811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379"/>
            <a:ext cx="9144000" cy="2128221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bg2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0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757FE-F647-4B75-BFB9-D9D36A507AEA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07CA1-DC4D-4C43-9E64-6621F6B2E2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" t="8793" r="2236" b="52466"/>
          <a:stretch/>
        </p:blipFill>
        <p:spPr>
          <a:xfrm>
            <a:off x="-26893" y="5981174"/>
            <a:ext cx="3074893" cy="8768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" t="8793" r="2236" b="52466"/>
          <a:stretch/>
        </p:blipFill>
        <p:spPr>
          <a:xfrm>
            <a:off x="2971800" y="5981174"/>
            <a:ext cx="3227294" cy="8768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" t="8793" r="2236" b="52466"/>
          <a:stretch/>
        </p:blipFill>
        <p:spPr>
          <a:xfrm>
            <a:off x="6096000" y="5981174"/>
            <a:ext cx="3048000" cy="87682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219200"/>
            <a:ext cx="9144000" cy="4761974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bg2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10800000">
            <a:off x="0" y="0"/>
            <a:ext cx="9144000" cy="1219200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bg2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0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" Target="slide10.xml"/><Relationship Id="rId7" Type="http://schemas.openxmlformats.org/officeDocument/2006/relationships/image" Target="../media/image17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10" Type="http://schemas.openxmlformats.org/officeDocument/2006/relationships/image" Target="../media/image20.jpeg"/><Relationship Id="rId4" Type="http://schemas.openxmlformats.org/officeDocument/2006/relationships/slide" Target="slide11.xml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775"/>
            <a:ext cx="7772400" cy="1470025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Урок обществознания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8 класс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93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3886200" cy="7159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Общение</a:t>
            </a:r>
            <a:endParaRPr lang="ru-RU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93025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457200" algn="just">
              <a:lnSpc>
                <a:spcPct val="114000"/>
              </a:lnSpc>
              <a:spcBef>
                <a:spcPts val="0"/>
              </a:spcBef>
              <a:buNone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двух и более людей, который заключается в обмене различной информацией, эмоциями и чувствами. А также помогает ему совершенствоваться, решать проблемы.</a:t>
            </a:r>
          </a:p>
          <a:p>
            <a:pPr marL="0" indent="457200" algn="just">
              <a:lnSpc>
                <a:spcPct val="114000"/>
              </a:lnSpc>
              <a:spcBef>
                <a:spcPts val="0"/>
              </a:spcBef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большое значение в формировании человеческой психики и становлении человека личностью. Ведь при общении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людьми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развивается. Если бы человек с рождения был лишен общения, то он бы никогда не стал цивилизованным и культурным. Это первый вид социальной активности, благодаря этому младенец получает необходимую для его индивидуального развития информацию.</a:t>
            </a:r>
          </a:p>
          <a:p>
            <a:pPr marL="0" indent="0" eaLnBrk="1" hangingPunct="1">
              <a:buNone/>
            </a:pPr>
            <a:endParaRPr lang="ru-RU" altLang="ru-RU" dirty="0" smtClean="0"/>
          </a:p>
        </p:txBody>
      </p:sp>
      <p:pic>
        <p:nvPicPr>
          <p:cNvPr id="5122" name="Picture 2" descr="https://dop.pskovedu.ru/file/download/dop/AC4A03C0DB92065A7ECFDBDE536820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62600" y="126242"/>
            <a:ext cx="2386062" cy="12489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31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3886200" cy="7159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Игра</a:t>
            </a:r>
            <a:endParaRPr lang="ru-RU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462945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45720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вид непродуктивной деятельности, где ее основной мотив – это удовольствие. В ней важен сам процесс, а не результат. </a:t>
            </a: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теснейшим образом связана с развитием личности,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игру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освоение социальных ролей. Все знают, что игры важны для  развития детей. Игры учат их координации, взрослым ролям,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социальному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взаимодействию.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 они и для взрослых, потому что позволяют отдохнуть.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42900" algn="just" eaLnBrk="1" hangingPunct="1">
              <a:lnSpc>
                <a:spcPct val="114000"/>
              </a:lnSpc>
              <a:spcBef>
                <a:spcPts val="0"/>
              </a:spcBef>
              <a:buNone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avatars.mds.yandex.net/get-pdb/1367830/b0654bcd-42a1-4d3b-8624-c43e1fc98ac5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28432"/>
            <a:ext cx="2155209" cy="17241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5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3886200" cy="7159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Труд</a:t>
            </a:r>
            <a:endParaRPr lang="ru-RU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114799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45720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играет важную роль в жизни человека. Он позволяет создавать материальные и духовные блага. Удовлетворять потребности в пище и одежде. </a:t>
            </a: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современного человека вне труда. Трудовая деятельность занимает большую часть времени, которое дано природой для жизни на земле. Вот почему важными являются те правила, которые регулируют именно труд людей.</a:t>
            </a:r>
          </a:p>
          <a:p>
            <a:pPr marL="0" indent="342900" algn="just" eaLnBrk="1" hangingPunct="1">
              <a:lnSpc>
                <a:spcPct val="114000"/>
              </a:lnSpc>
              <a:spcBef>
                <a:spcPts val="0"/>
              </a:spcBef>
              <a:buNone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s://go-loka.ru/uploads/default/original/2X/2/2cbfc06af21f6acdd2934e4123d1b6619ae3cc6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769" y="38726"/>
            <a:ext cx="3405093" cy="18662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87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4200" y="76200"/>
            <a:ext cx="2895600" cy="762000"/>
          </a:xfrm>
          <a:solidFill>
            <a:schemeClr val="bg1"/>
          </a:solidFill>
        </p:spPr>
        <p:txBody>
          <a:bodyPr/>
          <a:lstStyle/>
          <a:p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endParaRPr lang="ru-RU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4724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342900" algn="just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2400" b="1" dirty="0" smtClean="0">
                <a:latin typeface="Times New Roman" panose="02020603050405020304" pitchFamily="18" charset="0"/>
              </a:rPr>
              <a:t>Установите соответствие между видами деятельности и их характеристиками: </a:t>
            </a:r>
            <a:r>
              <a:rPr lang="ru-RU" altLang="ru-RU" sz="2400" dirty="0" smtClean="0">
                <a:latin typeface="Times New Roman" panose="02020603050405020304" pitchFamily="18" charset="0"/>
              </a:rPr>
              <a:t>к </a:t>
            </a:r>
            <a:r>
              <a:rPr lang="ru-RU" altLang="ru-RU" sz="2400" dirty="0">
                <a:latin typeface="Times New Roman" panose="02020603050405020304" pitchFamily="18" charset="0"/>
              </a:rPr>
              <a:t>каждому элементу, данному в первом столбце, подберите соответствующий элемент из второго столбца</a:t>
            </a:r>
            <a:r>
              <a:rPr lang="ru-RU" altLang="ru-RU" sz="2400" dirty="0" smtClean="0">
                <a:latin typeface="Times New Roman" panose="02020603050405020304" pitchFamily="18" charset="0"/>
              </a:rPr>
              <a:t>.</a:t>
            </a:r>
          </a:p>
          <a:p>
            <a:pPr marL="0" indent="342900" algn="just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ru-RU" altLang="ru-RU" sz="2400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А) деятельность в воображаемой ситуации              1) труд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Б) практическая полезность                                        2) учение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В) нацеленность на обретение знаний                       3) игра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Г) замещение реальных объектов условными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Д) преобразовательная направленность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Запишите в таблицу выбранные цифры под соответствующими буквами: </a:t>
            </a:r>
          </a:p>
          <a:p>
            <a:pPr marL="0" indent="0">
              <a:buNone/>
            </a:pPr>
            <a:endParaRPr lang="ru-RU" sz="2400" dirty="0"/>
          </a:p>
        </p:txBody>
      </p:sp>
      <p:graphicFrame>
        <p:nvGraphicFramePr>
          <p:cNvPr id="4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057481"/>
              </p:ext>
            </p:extLst>
          </p:nvPr>
        </p:nvGraphicFramePr>
        <p:xfrm>
          <a:off x="1476375" y="4953000"/>
          <a:ext cx="6143625" cy="1036638"/>
        </p:xfrm>
        <a:graphic>
          <a:graphicData uri="http://schemas.openxmlformats.org/drawingml/2006/table">
            <a:tbl>
              <a:tblPr/>
              <a:tblGrid>
                <a:gridCol w="1228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67296" y="539183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3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0854" y="539280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11167" y="539183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2341" y="539183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3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95232" y="539183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8637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ommongunsense.files.wordpress.com/2015/10/pol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5419">
            <a:off x="291450" y="309315"/>
            <a:ext cx="2209800" cy="19694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news.continuingstudies.wisc.edu/wp-content/uploads/photo_networking-without-tears-e15190737772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3403">
            <a:off x="2936817" y="199037"/>
            <a:ext cx="2500726" cy="20518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house-women.ru/wp-content/uploads/2018/10/%D0%B8%D0%B3%D1%80%D0%B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6692">
            <a:off x="5916713" y="351467"/>
            <a:ext cx="2642704" cy="21265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rs.mds.yandex.net/get-pdb/2475436/ec952341-4402-45f3-a4af-f57db0d7a17d/s1200?webp=fal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2919">
            <a:off x="939021" y="2320024"/>
            <a:ext cx="2667000" cy="20843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mg-fotki.yandex.ru/get/4605/78082870.182/0_98479_d6f4283f_XX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9107">
            <a:off x="6717012" y="2647298"/>
            <a:ext cx="2139410" cy="27046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nsportal.ru/sites/default/files/media/2016/05/22/1391435733_teaching-methods_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610">
            <a:off x="732664" y="4384481"/>
            <a:ext cx="2563410" cy="20609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ds05.infourok.ru/uploads/ex/033e/000114ad-cba4012a/img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1417">
            <a:off x="3857551" y="4140497"/>
            <a:ext cx="3051175" cy="22883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0-tub-ru.yandex.net/i?id=8c03832cfbc9f6598d0239169489a8c9&amp;n=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214">
            <a:off x="3764043" y="2200398"/>
            <a:ext cx="2773680" cy="21336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75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труженики дети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6456" y="304800"/>
            <a:ext cx="8568944" cy="589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6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https://i.pinimg.com/originals/19/17/02/19170200429ac629fbd87ac6961d47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004" y="1676400"/>
            <a:ext cx="2568238" cy="33968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ds05.infourok.ru/uploads/ex/0770/000d3a57-6ac6a0ab/hello_html_39dbe9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40" y="2016124"/>
            <a:ext cx="3154285" cy="27173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img2.freepng.ru/20181107/ieh/kisspng-child-student-learning-school-teacher-2-5be2f8692c4b13.65363999154160138518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5888"/>
            <a:ext cx="4191000" cy="25136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28359" y="4564900"/>
            <a:ext cx="689111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u="sng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Деятельность</a:t>
            </a:r>
            <a:endParaRPr lang="ru-RU" sz="8800" b="1" u="sng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038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324600"/>
          </a:xfrm>
          <a:solidFill>
            <a:schemeClr val="bg1"/>
          </a:solidFill>
          <a:ln>
            <a:solidFill>
              <a:schemeClr val="accent3"/>
            </a:solidFill>
          </a:ln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4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5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alt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один из важнейших атрибутов бытия человека, связанный с целенаправленным изменением внешнего мира, самого человека</a:t>
            </a:r>
            <a:r>
              <a:rPr lang="ru-RU" alt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r">
              <a:lnSpc>
                <a:spcPct val="145000"/>
              </a:lnSpc>
              <a:spcBef>
                <a:spcPts val="0"/>
              </a:spcBef>
              <a:buNone/>
            </a:pPr>
            <a:r>
              <a:rPr lang="ru-RU" altLang="ru-RU" sz="3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Новейший </a:t>
            </a:r>
            <a:r>
              <a:rPr lang="ru-RU" alt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философский словарь. — Минск: Книжный Дом. А. А. </a:t>
            </a:r>
            <a:r>
              <a:rPr lang="ru-RU" alt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Грицанов</a:t>
            </a:r>
            <a:r>
              <a:rPr lang="ru-RU" alt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1999</a:t>
            </a:r>
            <a:r>
              <a:rPr lang="ru-RU" altLang="ru-RU" sz="3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lnSpc>
                <a:spcPct val="145000"/>
              </a:lnSpc>
              <a:spcBef>
                <a:spcPts val="0"/>
              </a:spcBef>
              <a:buNone/>
            </a:pPr>
            <a:r>
              <a:rPr lang="ru-RU" alt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4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5300" b="1" u="sng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altLang="ru-RU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целеустремленная активность, реализующая потребности субъекта</a:t>
            </a:r>
            <a:r>
              <a:rPr lang="ru-RU" alt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lnSpc>
                <a:spcPct val="145000"/>
              </a:lnSpc>
              <a:spcBef>
                <a:spcPts val="0"/>
              </a:spcBef>
              <a:buNone/>
            </a:pPr>
            <a:r>
              <a:rPr lang="ru-RU" altLang="ru-RU" sz="3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Краткий </a:t>
            </a:r>
            <a:r>
              <a:rPr lang="ru-RU" alt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словарь. — Ростов-на-Дону: «ФЕНИКС». </a:t>
            </a:r>
            <a:r>
              <a:rPr lang="ru-RU" alt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Л.А.Карпенко</a:t>
            </a:r>
            <a:r>
              <a:rPr lang="ru-RU" alt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А.В.Петровский</a:t>
            </a:r>
            <a:r>
              <a:rPr lang="ru-RU" alt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 Г. </a:t>
            </a:r>
            <a:r>
              <a:rPr lang="ru-RU" altLang="ru-RU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Ярошевский</a:t>
            </a:r>
            <a:r>
              <a:rPr lang="ru-RU" alt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1998</a:t>
            </a:r>
            <a:r>
              <a:rPr lang="ru-RU" altLang="ru-RU" sz="3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lnSpc>
                <a:spcPct val="145000"/>
              </a:lnSpc>
              <a:spcBef>
                <a:spcPts val="0"/>
              </a:spcBef>
              <a:buNone/>
            </a:pPr>
            <a:endParaRPr lang="ru-RU" alt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4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5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altLang="ru-RU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деятельности, мн. нет</a:t>
            </a:r>
            <a:r>
              <a:rPr lang="ru-RU" alt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жен. (</a:t>
            </a:r>
            <a:r>
              <a:rPr lang="ru-RU" altLang="ru-RU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книжн.). Работа, систематическое применение своих сил в какой-нибудь области. Общественная деятельность. Врачебная деятельность</a:t>
            </a:r>
            <a:r>
              <a:rPr lang="ru-RU" alt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lnSpc>
                <a:spcPct val="145000"/>
              </a:lnSpc>
              <a:spcBef>
                <a:spcPts val="0"/>
              </a:spcBef>
              <a:buNone/>
            </a:pPr>
            <a:r>
              <a:rPr lang="ru-RU" altLang="ru-RU" sz="3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Толковый </a:t>
            </a:r>
            <a:r>
              <a:rPr lang="ru-RU" alt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 Ушакова. Д.Н. Ушаков. 1935-1940</a:t>
            </a:r>
            <a:r>
              <a:rPr lang="ru-RU" altLang="ru-RU" sz="3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410786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ommongunsense.files.wordpress.com/2015/10/pol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5419">
            <a:off x="291450" y="309315"/>
            <a:ext cx="2209800" cy="19694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news.continuingstudies.wisc.edu/wp-content/uploads/photo_networking-without-tears-e15190737772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3403">
            <a:off x="2936817" y="199037"/>
            <a:ext cx="2500726" cy="20518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house-women.ru/wp-content/uploads/2018/10/%D0%B8%D0%B3%D1%80%D0%B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6692">
            <a:off x="5916713" y="351467"/>
            <a:ext cx="2642704" cy="21265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rs.mds.yandex.net/get-pdb/2475436/ec952341-4402-45f3-a4af-f57db0d7a17d/s1200?webp=fal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2919">
            <a:off x="939021" y="2320024"/>
            <a:ext cx="2667000" cy="20843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mg-fotki.yandex.ru/get/4605/78082870.182/0_98479_d6f4283f_XX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9107">
            <a:off x="6717012" y="2647298"/>
            <a:ext cx="2139410" cy="27046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nsportal.ru/sites/default/files/media/2016/05/22/1391435733_teaching-methods_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610">
            <a:off x="732664" y="4384481"/>
            <a:ext cx="2563410" cy="20609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ds05.infourok.ru/uploads/ex/033e/000114ad-cba4012a/img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1417">
            <a:off x="3857551" y="4140497"/>
            <a:ext cx="3051175" cy="22883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0-tub-ru.yandex.net/i?id=8c03832cfbc9f6598d0239169489a8c9&amp;n=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214">
            <a:off x="3764043" y="2200398"/>
            <a:ext cx="2773680" cy="21336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23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91512" cy="1219200"/>
          </a:xfrm>
          <a:solidFill>
            <a:schemeClr val="bg1"/>
          </a:solidFill>
          <a:ln>
            <a:solidFill>
              <a:schemeClr val="accent3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для  разбора: </a:t>
            </a: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ДРОВОСЕК В ЛЕСУ РУБИТ ДРОВА ТОПОРОМ,</a:t>
            </a:r>
            <a:b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БЫЛО ЧЕМ СОГРЕТЬСЯ В ХОЛОДА</a:t>
            </a:r>
            <a:r>
              <a:rPr lang="ru-RU" altLang="ru-RU" sz="2800" dirty="0" smtClean="0">
                <a:solidFill>
                  <a:srgbClr val="0070C0"/>
                </a:solidFill>
              </a:rPr>
              <a:t/>
            </a:r>
            <a:br>
              <a:rPr lang="ru-RU" altLang="ru-RU" sz="2800" dirty="0" smtClean="0">
                <a:solidFill>
                  <a:srgbClr val="0070C0"/>
                </a:solidFill>
              </a:rPr>
            </a:br>
            <a:endParaRPr lang="ru-RU" altLang="ru-RU" sz="2800" dirty="0" smtClean="0">
              <a:solidFill>
                <a:srgbClr val="0070C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999" y="1371601"/>
            <a:ext cx="8476397" cy="4572000"/>
          </a:xfrm>
          <a:solidFill>
            <a:schemeClr val="bg1"/>
          </a:solidFill>
          <a:ln>
            <a:solidFill>
              <a:schemeClr val="accent3"/>
            </a:solidFill>
          </a:ln>
        </p:spPr>
        <p:txBody>
          <a:bodyPr>
            <a:noAutofit/>
          </a:bodyPr>
          <a:lstStyle/>
          <a:p>
            <a:pPr marL="0" indent="0" eaLnBrk="1" hangingPunct="1">
              <a:lnSpc>
                <a:spcPct val="125000"/>
              </a:lnSpc>
              <a:buNone/>
            </a:pPr>
            <a:r>
              <a:rPr lang="ru-RU" altLang="ru-RU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alt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br>
              <a:rPr lang="ru-RU" alt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</a:t>
            </a:r>
            <a:r>
              <a:rPr lang="ru-RU" altLang="ru-RU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br>
              <a:rPr lang="ru-RU" alt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</a:t>
            </a:r>
            <a:r>
              <a:rPr lang="ru-RU" alt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br>
              <a:rPr lang="ru-RU" alt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alt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br>
              <a:rPr lang="ru-RU" alt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lang="ru-RU" alt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br>
              <a:rPr lang="ru-RU" alt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</a:t>
            </a:r>
            <a:r>
              <a:rPr lang="ru-RU" alt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marL="0" indent="0" eaLnBrk="1" hangingPunct="1">
              <a:lnSpc>
                <a:spcPct val="125000"/>
              </a:lnSpc>
              <a:buNone/>
            </a:pPr>
            <a:r>
              <a:rPr lang="ru-RU" alt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ru-RU" alt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br>
              <a:rPr lang="ru-RU" alt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600" dirty="0" smtClean="0"/>
              <a:t/>
            </a:r>
            <a:br>
              <a:rPr lang="ru-RU" altLang="ru-RU" sz="2600" dirty="0" smtClean="0"/>
            </a:br>
            <a:endParaRPr lang="ru-RU" altLang="ru-RU" sz="2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743200" y="13716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рубка дров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189482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дровосек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23622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дрова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290578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нарубить дров (согреться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холода)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3377598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топор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3922693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поднимает, опускает топор, берет полено и раскалывает его и т.д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4869955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дрова нарублены, дровосек согреется в холода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62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ommongunsense.files.wordpress.com/2015/10/pol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5419">
            <a:off x="291450" y="309315"/>
            <a:ext cx="2209800" cy="19694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news.continuingstudies.wisc.edu/wp-content/uploads/photo_networking-without-tears-e15190737772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3403">
            <a:off x="2936817" y="199037"/>
            <a:ext cx="2500726" cy="20518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house-women.ru/wp-content/uploads/2018/10/%D0%B8%D0%B3%D1%80%D0%B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6692">
            <a:off x="5916713" y="351467"/>
            <a:ext cx="2642704" cy="21265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rs.mds.yandex.net/get-pdb/2475436/ec952341-4402-45f3-a4af-f57db0d7a17d/s1200?webp=fal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2919">
            <a:off x="939021" y="2320024"/>
            <a:ext cx="2667000" cy="20843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mg-fotki.yandex.ru/get/4605/78082870.182/0_98479_d6f4283f_XX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9107">
            <a:off x="6717012" y="2647298"/>
            <a:ext cx="2139410" cy="27046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nsportal.ru/sites/default/files/media/2016/05/22/1391435733_teaching-methods_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610">
            <a:off x="732664" y="4384481"/>
            <a:ext cx="2563410" cy="20609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ds05.infourok.ru/uploads/ex/033e/000114ad-cba4012a/img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1417">
            <a:off x="3857551" y="4140497"/>
            <a:ext cx="3051175" cy="22883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0-tub-ru.yandex.net/i?id=8c03832cfbc9f6598d0239169489a8c9&amp;n=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214">
            <a:off x="3764043" y="2200398"/>
            <a:ext cx="2773680" cy="21336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24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Виды деятельности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95400"/>
            <a:ext cx="6705600" cy="452596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Учение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Общение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Игра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Труд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>
            <a:hlinkClick r:id="rId6" action="ppaction://hlinksldjump"/>
          </p:cNvPr>
          <p:cNvSpPr/>
          <p:nvPr/>
        </p:nvSpPr>
        <p:spPr>
          <a:xfrm>
            <a:off x="7772400" y="5486400"/>
            <a:ext cx="762000" cy="5334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0" name="AutoShape 6" descr="https://pinkovichi.roo-pinsk.gov.by/files/00478/obj/110/18363/img/kisspng-clip-art-student-5ac9534111ec98.86127421152314348907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pinkovichi.roo-pinsk.gov.by/files/00478/obj/110/18363/img/kisspng-clip-art-student-5ac9534111ec98.86127421152314348907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pinkovichi.roo-pinsk.gov.by/files/00478/obj/110/18363/img/kisspng-clip-art-student-5ac9534111ec98.86127421152314348907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pinkovichi.roo-pinsk.gov.by/files/00478/obj/110/18363/img/kisspng-clip-art-student-5ac9534111ec98.86127421152314348907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pinkovichi.roo-pinsk.gov.by/files/00478/obj/110/18363/img/kisspng-clip-art-student-5ac9534111ec98.86127421152314348907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pinkovichi.roo-pinsk.gov.by/files/00478/obj/110/18363/img/kisspng-clip-art-student-5ac9534111ec98.86127421152314348907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1" name="Picture 17" descr="C:\Documents and Settings\Ученик\Рабочий стол\kisspng-clip-art-student-5ac9534111ec98.86127421152314348907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1437640"/>
            <a:ext cx="1676400" cy="1192107"/>
          </a:xfrm>
          <a:prstGeom prst="rect">
            <a:avLst/>
          </a:prstGeom>
          <a:noFill/>
        </p:spPr>
      </p:pic>
      <p:pic>
        <p:nvPicPr>
          <p:cNvPr id="1044" name="Picture 20" descr="C:\Documents and Settings\Ученик\Рабочий стол\детеныши-лопаты-человека-землекопа-работая-191368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4495800"/>
            <a:ext cx="1447800" cy="1447800"/>
          </a:xfrm>
          <a:prstGeom prst="rect">
            <a:avLst/>
          </a:prstGeom>
          <a:noFill/>
        </p:spPr>
      </p:pic>
      <p:pic>
        <p:nvPicPr>
          <p:cNvPr id="1045" name="Picture 21" descr="C:\Documents and Settings\Ученик\Рабочий стол\HiRe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2429224"/>
            <a:ext cx="1193365" cy="1265228"/>
          </a:xfrm>
          <a:prstGeom prst="rect">
            <a:avLst/>
          </a:prstGeom>
          <a:noFill/>
        </p:spPr>
      </p:pic>
      <p:pic>
        <p:nvPicPr>
          <p:cNvPr id="1043" name="Picture 19" descr="C:\Documents and Settings\Ученик\Рабочий стол\77a44d5cfb595b3545d61aa742268c9b_t.jpeg"/>
          <p:cNvPicPr>
            <a:picLocks noChangeAspect="1" noChangeArrowheads="1"/>
          </p:cNvPicPr>
          <p:nvPr/>
        </p:nvPicPr>
        <p:blipFill>
          <a:blip r:embed="rId10" cstate="print"/>
          <a:srcRect l="10000" t="13397" r="10000" b="6662"/>
          <a:stretch>
            <a:fillRect/>
          </a:stretch>
        </p:blipFill>
        <p:spPr bwMode="auto">
          <a:xfrm>
            <a:off x="5791200" y="3657600"/>
            <a:ext cx="1600200" cy="120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98438"/>
            <a:ext cx="3886200" cy="7159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Учение</a:t>
            </a:r>
            <a:endParaRPr lang="ru-RU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00645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457200" algn="just" eaLnBrk="1" hangingPunct="1">
              <a:lnSpc>
                <a:spcPct val="125000"/>
              </a:lnSpc>
              <a:buNone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Учение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вид деятельности, целью которого является приобретение человеком знаний, умений, навыков. Особенности учения состоят в том, что оно служит средством психологического развития человека. </a:t>
            </a:r>
          </a:p>
          <a:p>
            <a:pPr marL="0" indent="457200" algn="just" eaLnBrk="1" hangingPunct="1">
              <a:lnSpc>
                <a:spcPct val="125000"/>
              </a:lnSpc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– это одна из самых ценных вещей, которую человек может получить в процессе учения. Человек в течении все жизни стремится получать все новые и новые знания. </a:t>
            </a:r>
          </a:p>
          <a:p>
            <a:pPr marL="0" indent="457200" algn="just" eaLnBrk="1" hangingPunct="1">
              <a:lnSpc>
                <a:spcPct val="125000"/>
              </a:lnSpc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всегда устремлены к получению новых знаний, вас не тяготит обучение, вы стремитесь развивать себя в различных сферах деятельности. Учение тяжело, когда мы не умеем найти в нем радость.</a:t>
            </a:r>
          </a:p>
          <a:p>
            <a:pPr eaLnBrk="1" hangingPunct="1"/>
            <a:endParaRPr lang="ru-RU" altLang="ru-RU" dirty="0" smtClean="0"/>
          </a:p>
        </p:txBody>
      </p:sp>
      <p:pic>
        <p:nvPicPr>
          <p:cNvPr id="6146" name="Picture 2" descr="http://i1.ytimg.com/vi/rrtwhekeUcc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8160"/>
            <a:ext cx="1871131" cy="10525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1.ytimg.com/vi/rrtwhekeUcc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6688"/>
            <a:ext cx="1871131" cy="10525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1.ytimg.com/vi/rrtwhekeUcc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0488"/>
            <a:ext cx="1871131" cy="10525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25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412</Words>
  <Application>Microsoft Office PowerPoint</Application>
  <PresentationFormat>Экран (4:3)</PresentationFormat>
  <Paragraphs>58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Office Theme</vt:lpstr>
      <vt:lpstr>Custom Design</vt:lpstr>
      <vt:lpstr>Урок обществознания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 для  разбора:  ДРОВОСЕК В ЛЕСУ РУБИТ ДРОВА ТОПОРОМ, ЧТОБЫ БЫЛО ЧЕМ СОГРЕТЬСЯ В ХОЛОДА </vt:lpstr>
      <vt:lpstr>Презентация PowerPoint</vt:lpstr>
      <vt:lpstr>Виды деятельности</vt:lpstr>
      <vt:lpstr>Учение</vt:lpstr>
      <vt:lpstr>Общение</vt:lpstr>
      <vt:lpstr>Игра</vt:lpstr>
      <vt:lpstr>Труд</vt:lpstr>
      <vt:lpstr>Задание </vt:lpstr>
      <vt:lpstr>Презентация PowerPoint</vt:lpstr>
    </vt:vector>
  </TitlesOfParts>
  <Company>Fairmont Raffles Hotels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pmarkasian</dc:creator>
  <cp:lastModifiedBy>User</cp:lastModifiedBy>
  <cp:revision>21</cp:revision>
  <dcterms:created xsi:type="dcterms:W3CDTF">2014-07-16T13:38:01Z</dcterms:created>
  <dcterms:modified xsi:type="dcterms:W3CDTF">2020-02-26T13:41:45Z</dcterms:modified>
</cp:coreProperties>
</file>