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8" r:id="rId2"/>
    <p:sldId id="409" r:id="rId3"/>
    <p:sldId id="410" r:id="rId4"/>
    <p:sldId id="413" r:id="rId5"/>
    <p:sldId id="411" r:id="rId6"/>
    <p:sldId id="412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312" r:id="rId21"/>
    <p:sldId id="383" r:id="rId22"/>
    <p:sldId id="387" r:id="rId23"/>
    <p:sldId id="385" r:id="rId24"/>
    <p:sldId id="390" r:id="rId25"/>
    <p:sldId id="391" r:id="rId26"/>
    <p:sldId id="392" r:id="rId27"/>
    <p:sldId id="407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5F"/>
    <a:srgbClr val="008E40"/>
    <a:srgbClr val="078713"/>
    <a:srgbClr val="04500B"/>
    <a:srgbClr val="4F81BD"/>
    <a:srgbClr val="1F497D"/>
    <a:srgbClr val="000000"/>
    <a:srgbClr val="79C1D5"/>
    <a:srgbClr val="53B5F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345" autoAdjust="0"/>
    <p:restoredTop sz="83554" autoAdjust="0"/>
  </p:normalViewPr>
  <p:slideViewPr>
    <p:cSldViewPr>
      <p:cViewPr>
        <p:scale>
          <a:sx n="70" d="100"/>
          <a:sy n="70" d="100"/>
        </p:scale>
        <p:origin x="-44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DCB4E-D78C-4B20-8FF9-63A7502FD9AA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C38F6-3210-4BED-8D55-0F137F565C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186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Переход</a:t>
            </a:r>
            <a:r>
              <a:rPr lang="ru-RU" baseline="0" dirty="0" smtClean="0"/>
              <a:t> на следующий слайд по щелчку.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8F6-3210-4BED-8D55-0F137F565C3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Щелчком по прямоугольнику с картинкой открывается вопрос викторины. Текст</a:t>
            </a:r>
            <a:r>
              <a:rPr lang="ru-RU" baseline="0" dirty="0" smtClean="0"/>
              <a:t> правильного ответа, если по нему щёлкнуть, меняет цвет на красный. Переход на следующий слайд - щелчком</a:t>
            </a:r>
            <a:r>
              <a:rPr lang="ru-RU" dirty="0" smtClean="0"/>
              <a:t> по снежинке фона в правом нижнем углу</a:t>
            </a:r>
            <a:r>
              <a:rPr lang="ru-RU" baseline="0" dirty="0" smtClean="0"/>
              <a:t>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8F6-3210-4BED-8D55-0F137F565C3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Аналогично предыдущему слайду.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8F6-3210-4BED-8D55-0F137F565C3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Аналогично предыдущему слайду.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8F6-3210-4BED-8D55-0F137F565C3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Аналогично предыдущему слайду.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8F6-3210-4BED-8D55-0F137F565C3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B15D-CB6F-4158-B48C-D1C81963C456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F08B0-7B29-467A-83E6-DAFF84253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wmf"/><Relationship Id="rId7" Type="http://schemas.openxmlformats.org/officeDocument/2006/relationships/image" Target="../media/image28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00306"/>
            <a:ext cx="4286248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ИСТИННЫЕ 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ЛОЖНЫЕ ЦЕННОСТИ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РОЖДЕСТВЕНСКОЙ НОВЕЛЛЕ О. ГЕНРИ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ДАРЫ ВОЛХВОВ»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14290"/>
            <a:ext cx="4997981" cy="630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-календарь</a:t>
            </a:r>
          </a:p>
        </p:txBody>
      </p:sp>
      <p:pic>
        <p:nvPicPr>
          <p:cNvPr id="512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90" r="7193"/>
          <a:stretch/>
        </p:blipFill>
        <p:spPr bwMode="auto">
          <a:xfrm>
            <a:off x="4932040" y="1326229"/>
            <a:ext cx="4644000" cy="551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4" descr="Адвент-календар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02" y="2191268"/>
            <a:ext cx="5675734" cy="3783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86133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332656"/>
            <a:ext cx="4968552" cy="64087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Christmas tree.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ecorate it with toys, lights and sweets.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Schoolchildren have two-week  Christmas holidays.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Children write letters  to Father Christmas  and ask him for presents.</a:t>
            </a:r>
            <a:endParaRPr lang="ru-RU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476fcac5-9df5-5f14-c253-da005fc83f55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1512" y="836712"/>
            <a:ext cx="4392488" cy="504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4524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68515" y="6015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Рождественское полено</a:t>
            </a:r>
          </a:p>
        </p:txBody>
      </p:sp>
      <p:pic>
        <p:nvPicPr>
          <p:cNvPr id="7171" name="Picture 2" descr="https://zelenogradenglish.ru/wp-content/uploads/2015/12/YuleLo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2330"/>
            <a:ext cx="7135398" cy="5635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63912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Омела и остролист</a:t>
            </a:r>
          </a:p>
        </p:txBody>
      </p:sp>
      <p:pic>
        <p:nvPicPr>
          <p:cNvPr id="8195" name="Picture 2" descr="4172489684_4f6d6b4085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551489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2" descr="ÐÐ°ÑÑÐ¸Ð½ÐºÐ¸ Ð¿Ð¾ Ð·Ð°Ð¿ÑÐ¾ÑÑ Ð¾ÑÑÑÐ¾Ð»Ð¸Ñ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7" name="AutoShape 4" descr="ÐÐ°ÑÑÐ¸Ð½ÐºÐ¸ Ð¿Ð¾ Ð·Ð°Ð¿ÑÐ¾ÑÑ Ð¾ÑÑÑÐ¾Ð»Ð¸Ñ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894" y="1216902"/>
            <a:ext cx="3535238" cy="5671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38938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8403" y="160338"/>
            <a:ext cx="91440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Рождественское украшение дома</a:t>
            </a:r>
          </a:p>
        </p:txBody>
      </p:sp>
      <p:sp>
        <p:nvSpPr>
          <p:cNvPr id="9219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0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962976" cy="5299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69662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434181" y="154141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Санта Клаус</a:t>
            </a:r>
          </a:p>
        </p:txBody>
      </p:sp>
      <p:pic>
        <p:nvPicPr>
          <p:cNvPr id="1024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751458" cy="5438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790479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 Рождества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9" name="Picture 2" descr="ÐÐ°ÑÑÐ¸Ð½ÐºÐ¸ Ð¿Ð¾ Ð·Ð°Ð¿ÑÐ¾ÑÑ ÐºÐ°ÐºÐ¾Ð³Ð¾ ÑÐ²ÐµÑÐ° ÑÐ¾Ð¶Ð´ÐµÑÑÐ²Ð¾ Ñ ÐºÐ°ÑÐ¾Ð»Ð¸Ðº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00" y="1556793"/>
            <a:ext cx="868006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47045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886335" y="1603451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" name="Содержимое 9" descr="ed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5" y="1340768"/>
            <a:ext cx="4429125" cy="430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hristmas-trivia-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25" y="3229979"/>
            <a:ext cx="4055952" cy="308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Рисунок 7" descr="Имбирные пря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28" y="122477"/>
            <a:ext cx="4809419" cy="320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238381" y="5703838"/>
            <a:ext cx="2905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400" b="1" dirty="0">
                <a:latin typeface="Monotype Corsiva" pitchFamily="66" charset="0"/>
              </a:rPr>
              <a:t>roast turkey </a:t>
            </a:r>
            <a:endParaRPr lang="ru-RU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3814" y="6088559"/>
            <a:ext cx="207168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Monotype Corsiva" pitchFamily="66" charset="0"/>
                <a:cs typeface="+mn-cs"/>
              </a:rPr>
              <a:t>pudding</a:t>
            </a:r>
            <a:endParaRPr lang="ru-RU" sz="4400" b="1" dirty="0">
              <a:cs typeface="+mn-cs"/>
            </a:endParaRP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4263477" y="173850"/>
            <a:ext cx="3071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400" b="1" dirty="0">
                <a:latin typeface="Monotype Corsiva" pitchFamily="66" charset="0"/>
              </a:rPr>
              <a:t>ginger cookies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26569296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228" y="101466"/>
            <a:ext cx="4857750" cy="796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Monotype Corsiva" pitchFamily="66" charset="0"/>
              </a:rPr>
              <a:t>Christmas symbols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3617" y="5445224"/>
            <a:ext cx="1750008" cy="14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389" y="3964035"/>
            <a:ext cx="1392882" cy="221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572375" y="932790"/>
            <a:ext cx="1571625" cy="71027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wreath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28813" y="1214438"/>
            <a:ext cx="914400" cy="50006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bell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8271" y="4905614"/>
            <a:ext cx="1539154" cy="414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stocking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00250" y="2643188"/>
            <a:ext cx="1707654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fireplace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07903" y="5543550"/>
            <a:ext cx="2303561" cy="6286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Father Christmas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323" name="Рисунок 23" descr="HOXmasB022adv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932789"/>
            <a:ext cx="2079674" cy="168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107656" y="2526623"/>
            <a:ext cx="1214437" cy="357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candle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409649" y="6025429"/>
            <a:ext cx="785812" cy="4286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gift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326" name="Рисунок 28" descr="_home_bitteam_www_site1_public_html_uploads_gallery_1196970227_tn_gallery_8_47_46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95747"/>
            <a:ext cx="1892176" cy="137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Содержимое 31" descr="95561072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07904" y="3130262"/>
            <a:ext cx="2214562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8" name="Рисунок 32" descr="16246bae2512x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466" y="476408"/>
            <a:ext cx="189309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Рисунок 33" descr="2b43a18ef5be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726366"/>
            <a:ext cx="1576387" cy="14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Рисунок 35" descr="160386672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7140" y="2469277"/>
            <a:ext cx="1853143" cy="2831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38624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43250" y="2428875"/>
            <a:ext cx="3071813" cy="142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643313" y="2786063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b="1" dirty="0"/>
              <a:t>Рождество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5464969" y="1607344"/>
            <a:ext cx="1071562" cy="85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4" idx="1"/>
          </p:cNvCxnSpPr>
          <p:nvPr/>
        </p:nvCxnSpPr>
        <p:spPr>
          <a:xfrm rot="16200000" flipV="1">
            <a:off x="2513013" y="1558925"/>
            <a:ext cx="1066800" cy="109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1643063" y="3357563"/>
            <a:ext cx="1500187" cy="785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" idx="4"/>
          </p:cNvCxnSpPr>
          <p:nvPr/>
        </p:nvCxnSpPr>
        <p:spPr>
          <a:xfrm rot="16200000" flipH="1">
            <a:off x="4267994" y="4267994"/>
            <a:ext cx="857250" cy="36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4" idx="5"/>
          </p:cNvCxnSpPr>
          <p:nvPr/>
        </p:nvCxnSpPr>
        <p:spPr>
          <a:xfrm rot="16200000" flipH="1">
            <a:off x="6135687" y="3278188"/>
            <a:ext cx="638175" cy="1377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571625" y="1143000"/>
            <a:ext cx="21431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29313" y="1214438"/>
            <a:ext cx="2500312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2938" y="4071938"/>
            <a:ext cx="1571625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29063" y="4714875"/>
            <a:ext cx="171450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86563" y="4286250"/>
            <a:ext cx="200025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0" name="TextBox 21"/>
          <p:cNvSpPr txBox="1">
            <a:spLocks noChangeArrowheads="1"/>
          </p:cNvSpPr>
          <p:nvPr/>
        </p:nvSpPr>
        <p:spPr bwMode="auto">
          <a:xfrm>
            <a:off x="1714500" y="1143000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>
                <a:solidFill>
                  <a:srgbClr val="FFFF00"/>
                </a:solidFill>
              </a:rPr>
              <a:t>Цвет Рождества</a:t>
            </a:r>
          </a:p>
        </p:txBody>
      </p:sp>
      <p:sp>
        <p:nvSpPr>
          <p:cNvPr id="14351" name="TextBox 22"/>
          <p:cNvSpPr txBox="1">
            <a:spLocks noChangeArrowheads="1"/>
          </p:cNvSpPr>
          <p:nvPr/>
        </p:nvSpPr>
        <p:spPr bwMode="auto">
          <a:xfrm>
            <a:off x="5929313" y="121443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FF00"/>
                </a:solidFill>
              </a:rPr>
              <a:t>Исторические данные</a:t>
            </a:r>
          </a:p>
        </p:txBody>
      </p:sp>
      <p:sp>
        <p:nvSpPr>
          <p:cNvPr id="14352" name="TextBox 23"/>
          <p:cNvSpPr txBox="1">
            <a:spLocks noChangeArrowheads="1"/>
          </p:cNvSpPr>
          <p:nvPr/>
        </p:nvSpPr>
        <p:spPr bwMode="auto">
          <a:xfrm>
            <a:off x="7143750" y="4214813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FF00"/>
                </a:solidFill>
              </a:rPr>
              <a:t>Символы</a:t>
            </a:r>
          </a:p>
        </p:txBody>
      </p:sp>
      <p:sp>
        <p:nvSpPr>
          <p:cNvPr id="14353" name="TextBox 24"/>
          <p:cNvSpPr txBox="1">
            <a:spLocks noChangeArrowheads="1"/>
          </p:cNvSpPr>
          <p:nvPr/>
        </p:nvSpPr>
        <p:spPr bwMode="auto">
          <a:xfrm>
            <a:off x="4143375" y="4643438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FF00"/>
                </a:solidFill>
              </a:rPr>
              <a:t>Традиции</a:t>
            </a:r>
          </a:p>
        </p:txBody>
      </p:sp>
      <p:sp>
        <p:nvSpPr>
          <p:cNvPr id="14354" name="TextBox 25"/>
          <p:cNvSpPr txBox="1">
            <a:spLocks noChangeArrowheads="1"/>
          </p:cNvSpPr>
          <p:nvPr/>
        </p:nvSpPr>
        <p:spPr bwMode="auto">
          <a:xfrm>
            <a:off x="785813" y="4071938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>
                <a:solidFill>
                  <a:srgbClr val="FFFF00"/>
                </a:solidFill>
              </a:rPr>
              <a:t>Блюда</a:t>
            </a:r>
          </a:p>
        </p:txBody>
      </p:sp>
      <p:sp>
        <p:nvSpPr>
          <p:cNvPr id="14355" name="TextBox 26"/>
          <p:cNvSpPr txBox="1">
            <a:spLocks noChangeArrowheads="1"/>
          </p:cNvSpPr>
          <p:nvPr/>
        </p:nvSpPr>
        <p:spPr bwMode="auto">
          <a:xfrm>
            <a:off x="2143125" y="357188"/>
            <a:ext cx="1214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/>
              <a:t>Красный</a:t>
            </a:r>
          </a:p>
          <a:p>
            <a:r>
              <a:rPr lang="ru-RU" b="1"/>
              <a:t>Зеленый</a:t>
            </a:r>
          </a:p>
        </p:txBody>
      </p:sp>
      <p:sp>
        <p:nvSpPr>
          <p:cNvPr id="14356" name="TextBox 27"/>
          <p:cNvSpPr txBox="1">
            <a:spLocks noChangeArrowheads="1"/>
          </p:cNvSpPr>
          <p:nvPr/>
        </p:nvSpPr>
        <p:spPr bwMode="auto">
          <a:xfrm>
            <a:off x="5929313" y="285750"/>
            <a:ext cx="2786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/>
              <a:t>25 декабря</a:t>
            </a:r>
          </a:p>
          <a:p>
            <a:pPr algn="ctr"/>
            <a:r>
              <a:rPr lang="en-US" b="1"/>
              <a:t>IV </a:t>
            </a:r>
            <a:r>
              <a:rPr lang="ru-RU" b="1"/>
              <a:t>век</a:t>
            </a:r>
          </a:p>
          <a:p>
            <a:pPr algn="ctr"/>
            <a:r>
              <a:rPr lang="ru-RU" b="1"/>
              <a:t>1895 год</a:t>
            </a:r>
          </a:p>
        </p:txBody>
      </p:sp>
      <p:sp>
        <p:nvSpPr>
          <p:cNvPr id="14357" name="TextBox 28"/>
          <p:cNvSpPr txBox="1">
            <a:spLocks noChangeArrowheads="1"/>
          </p:cNvSpPr>
          <p:nvPr/>
        </p:nvSpPr>
        <p:spPr bwMode="auto">
          <a:xfrm>
            <a:off x="6929438" y="4714875"/>
            <a:ext cx="22145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/>
              <a:t>Адвент-календарь</a:t>
            </a:r>
          </a:p>
          <a:p>
            <a:r>
              <a:rPr lang="ru-RU" b="1"/>
              <a:t>Омела, остролист</a:t>
            </a:r>
          </a:p>
          <a:p>
            <a:r>
              <a:rPr lang="ru-RU" b="1"/>
              <a:t>Санта-Клаус</a:t>
            </a:r>
          </a:p>
          <a:p>
            <a:r>
              <a:rPr lang="ru-RU" b="1"/>
              <a:t>Носки на камине</a:t>
            </a:r>
          </a:p>
          <a:p>
            <a:r>
              <a:rPr lang="ru-RU" b="1"/>
              <a:t>Венок</a:t>
            </a:r>
          </a:p>
          <a:p>
            <a:r>
              <a:rPr lang="ru-RU" b="1"/>
              <a:t>Рождественское полено</a:t>
            </a:r>
          </a:p>
        </p:txBody>
      </p:sp>
      <p:sp>
        <p:nvSpPr>
          <p:cNvPr id="14358" name="TextBox 29"/>
          <p:cNvSpPr txBox="1">
            <a:spLocks noChangeArrowheads="1"/>
          </p:cNvSpPr>
          <p:nvPr/>
        </p:nvSpPr>
        <p:spPr bwMode="auto">
          <a:xfrm>
            <a:off x="3214688" y="5072063"/>
            <a:ext cx="30718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/>
              <a:t>Зажигание свечей Адвента</a:t>
            </a:r>
          </a:p>
          <a:p>
            <a:pPr algn="ctr"/>
            <a:r>
              <a:rPr lang="ru-RU" b="1"/>
              <a:t>Украшение елки</a:t>
            </a:r>
          </a:p>
          <a:p>
            <a:pPr algn="ctr"/>
            <a:r>
              <a:rPr lang="ru-RU" b="1"/>
              <a:t>Украшение дома</a:t>
            </a:r>
          </a:p>
          <a:p>
            <a:pPr algn="ctr"/>
            <a:r>
              <a:rPr lang="ru-RU" b="1"/>
              <a:t>Рождественские гимны (кэролы)</a:t>
            </a:r>
          </a:p>
        </p:txBody>
      </p:sp>
      <p:sp>
        <p:nvSpPr>
          <p:cNvPr id="14359" name="TextBox 30"/>
          <p:cNvSpPr txBox="1">
            <a:spLocks noChangeArrowheads="1"/>
          </p:cNvSpPr>
          <p:nvPr/>
        </p:nvSpPr>
        <p:spPr bwMode="auto">
          <a:xfrm>
            <a:off x="571500" y="4714875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/>
              <a:t>Запеченная индейка</a:t>
            </a:r>
          </a:p>
          <a:p>
            <a:pPr algn="ctr"/>
            <a:r>
              <a:rPr lang="ru-RU" b="1"/>
              <a:t>Пуддинг</a:t>
            </a:r>
          </a:p>
          <a:p>
            <a:pPr algn="ctr"/>
            <a:r>
              <a:rPr lang="ru-RU" b="1"/>
              <a:t>Имбирные пряники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60840228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урок педсовет\Рисунок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05682" cy="634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579522"/>
            <a:ext cx="8568952" cy="600164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ru-RU" sz="7200" dirty="0">
              <a:solidFill>
                <a:srgbClr val="0787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6600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600" dirty="0" smtClean="0">
              <a:solidFill>
                <a:srgbClr val="0787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“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M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6000" dirty="0" smtClean="0">
                <a:solidFill>
                  <a:srgbClr val="078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        </a:t>
            </a:r>
            <a:endParaRPr lang="en-US" sz="2800" b="1" dirty="0" smtClean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>
            <a:hlinkClick r:id="" action="ppaction://hlinkshowjump?jump=nextslide"/>
          </p:cNvPr>
          <p:cNvSpPr/>
          <p:nvPr/>
        </p:nvSpPr>
        <p:spPr>
          <a:xfrm>
            <a:off x="7884368" y="5733256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http://gallery.yopriceville.com/var/albums/Free-Clipart-Pictures/Christmas-PNG/Transparent_Christmas_Pine_Garland_with_Gold_Bells_Clipart.png?m=138389547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86796" y="620689"/>
            <a:ext cx="3970409" cy="10081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4680" y="561843"/>
            <a:ext cx="6444000" cy="6001643"/>
          </a:xfrm>
          <a:prstGeom prst="rect">
            <a:avLst/>
          </a:prstGeom>
          <a:noFill/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 December has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days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the UK they have Christmas 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Как называется рождественская новелла О. Генри? «Дары волков»/ «Дары Богов»/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 the top of Christmas tree there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is a candle/                /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.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5729" y="6642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31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8712" y="6642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29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9176" y="6642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30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9283" y="2147450"/>
            <a:ext cx="122400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/</a:t>
            </a:r>
            <a:r>
              <a:rPr lang="ru-RU" sz="3200" b="1" dirty="0" smtClean="0">
                <a:solidFill>
                  <a:srgbClr val="002060"/>
                </a:solidFill>
              </a:rPr>
              <a:t>1.01</a:t>
            </a:r>
            <a:r>
              <a:rPr lang="en-US" sz="3200" b="1" dirty="0" smtClean="0">
                <a:solidFill>
                  <a:srgbClr val="002060"/>
                </a:solidFill>
              </a:rPr>
              <a:t>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0710" y="2128500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23.12</a:t>
            </a:r>
            <a:r>
              <a:rPr lang="en-US" sz="3200" b="1" dirty="0" smtClean="0">
                <a:solidFill>
                  <a:srgbClr val="002060"/>
                </a:solidFill>
              </a:rPr>
              <a:t>/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0752" y="2128138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25.12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>
            <a:hlinkClick r:id="" action="ppaction://hlinkshowjump?jump=nextslide"/>
          </p:cNvPr>
          <p:cNvSpPr/>
          <p:nvPr/>
        </p:nvSpPr>
        <p:spPr>
          <a:xfrm>
            <a:off x="7884368" y="5733256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279283" y="3980373"/>
            <a:ext cx="372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«Дары Волхвов».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5300" y="5512876"/>
            <a:ext cx="118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 star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41425" y="5512876"/>
            <a:ext cx="1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an angel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>
            <a:hlinkClick r:id="" action="ppaction://hlinkshowjump?jump=nextslide"/>
          </p:cNvPr>
          <p:cNvSpPr/>
          <p:nvPr/>
        </p:nvSpPr>
        <p:spPr>
          <a:xfrm>
            <a:off x="7956376" y="5805264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2" name="AutoShape 2" descr="http://thumbs.dreamstime.com/z/toy-snowflake-isolated-white-background-348565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872452" y="320841"/>
            <a:ext cx="7713740" cy="1238902"/>
            <a:chOff x="827584" y="908720"/>
            <a:chExt cx="7488000" cy="1008016"/>
          </a:xfrm>
        </p:grpSpPr>
        <p:pic>
          <p:nvPicPr>
            <p:cNvPr id="10" name="Рисунок 9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b="87179"/>
            <a:stretch>
              <a:fillRect/>
            </a:stretch>
          </p:blipFill>
          <p:spPr>
            <a:xfrm>
              <a:off x="827584" y="908720"/>
              <a:ext cx="7488000" cy="1008016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32" name="Picture 9" descr="https://encrypted-tbn2.gstatic.com/images?q=tbn:ANd9GcQE6P3JrynM3rPEO7Vnl8jdADNlFeZmW2rd3dhFliXgcdghZmtN4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BFDFA"/>
                </a:clrFrom>
                <a:clrTo>
                  <a:srgbClr val="FBFDFA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10000"/>
            </a:blip>
            <a:srcRect/>
            <a:stretch>
              <a:fillRect/>
            </a:stretch>
          </p:blipFill>
          <p:spPr bwMode="auto">
            <a:xfrm>
              <a:off x="4276953" y="1052736"/>
              <a:ext cx="590094" cy="648000"/>
            </a:xfrm>
            <a:prstGeom prst="rect">
              <a:avLst/>
            </a:prstGeom>
            <a:noFill/>
          </p:spPr>
        </p:pic>
      </p:grpSp>
      <p:grpSp>
        <p:nvGrpSpPr>
          <p:cNvPr id="2" name="Группа 8"/>
          <p:cNvGrpSpPr/>
          <p:nvPr/>
        </p:nvGrpSpPr>
        <p:grpSpPr>
          <a:xfrm>
            <a:off x="1061235" y="1406570"/>
            <a:ext cx="7488000" cy="1731102"/>
            <a:chOff x="825914" y="1443548"/>
            <a:chExt cx="7488832" cy="1481396"/>
          </a:xfrm>
        </p:grpSpPr>
        <p:pic>
          <p:nvPicPr>
            <p:cNvPr id="12" name="Рисунок 11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-3077" b="72308"/>
            <a:stretch>
              <a:fillRect/>
            </a:stretch>
          </p:blipFill>
          <p:spPr>
            <a:xfrm>
              <a:off x="825914" y="1484784"/>
              <a:ext cx="7488832" cy="144016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5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8087" b="73197"/>
            <a:stretch>
              <a:fillRect/>
            </a:stretch>
          </p:blipFill>
          <p:spPr bwMode="auto">
            <a:xfrm>
              <a:off x="3997544" y="1443548"/>
              <a:ext cx="1148914" cy="1299407"/>
            </a:xfrm>
            <a:prstGeom prst="rect">
              <a:avLst/>
            </a:prstGeom>
            <a:noFill/>
          </p:spPr>
        </p:pic>
      </p:grpSp>
      <p:grpSp>
        <p:nvGrpSpPr>
          <p:cNvPr id="3" name="Группа 17"/>
          <p:cNvGrpSpPr/>
          <p:nvPr/>
        </p:nvGrpSpPr>
        <p:grpSpPr>
          <a:xfrm>
            <a:off x="985322" y="4855628"/>
            <a:ext cx="7600870" cy="1440000"/>
            <a:chOff x="897713" y="2885595"/>
            <a:chExt cx="7488000" cy="1728006"/>
          </a:xfrm>
        </p:grpSpPr>
        <p:pic>
          <p:nvPicPr>
            <p:cNvPr id="13" name="Рисунок 12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42308" b="28205"/>
            <a:stretch>
              <a:fillRect/>
            </a:stretch>
          </p:blipFill>
          <p:spPr>
            <a:xfrm>
              <a:off x="897713" y="2885595"/>
              <a:ext cx="7488000" cy="1728006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6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104" t="3555" r="58366" b="76301"/>
            <a:stretch>
              <a:fillRect/>
            </a:stretch>
          </p:blipFill>
          <p:spPr bwMode="auto">
            <a:xfrm>
              <a:off x="4067320" y="2943760"/>
              <a:ext cx="900000" cy="1254780"/>
            </a:xfrm>
            <a:prstGeom prst="rect">
              <a:avLst/>
            </a:prstGeom>
            <a:noFill/>
          </p:spPr>
        </p:pic>
      </p:grpSp>
      <p:grpSp>
        <p:nvGrpSpPr>
          <p:cNvPr id="4" name="Группа 18"/>
          <p:cNvGrpSpPr/>
          <p:nvPr/>
        </p:nvGrpSpPr>
        <p:grpSpPr>
          <a:xfrm>
            <a:off x="990225" y="2831450"/>
            <a:ext cx="7559009" cy="2030923"/>
            <a:chOff x="829254" y="4391594"/>
            <a:chExt cx="7488832" cy="2062837"/>
          </a:xfrm>
        </p:grpSpPr>
        <p:pic>
          <p:nvPicPr>
            <p:cNvPr id="11" name="Рисунок 10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73077"/>
            <a:stretch>
              <a:fillRect/>
            </a:stretch>
          </p:blipFill>
          <p:spPr>
            <a:xfrm>
              <a:off x="829254" y="4653136"/>
              <a:ext cx="7488832" cy="1584176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7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539" r="38644" b="71830"/>
            <a:stretch>
              <a:fillRect/>
            </a:stretch>
          </p:blipFill>
          <p:spPr bwMode="auto">
            <a:xfrm>
              <a:off x="3793491" y="4391594"/>
              <a:ext cx="1364946" cy="20628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3527" y="88036"/>
            <a:ext cx="8622703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Santa Claus lives in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Antarctica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Lapland/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Главных героев новеллы звали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Том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 Джерри/Джим и Белла/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После того как Делла подстриглась, она стала похожа на хористку с Кони </a:t>
            </a:r>
            <a:r>
              <a:rPr lang="ru-RU" sz="3200" b="1" dirty="0" err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Айленда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 куклу с локонами/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8. Автор сравнивает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Джима и Деллу 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Парисом и прекрасной Еленой/ Цезарем и Клеопатрой.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546" y="3473579"/>
            <a:ext cx="633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</a:rPr>
              <a:t>а мальчишку удравшего с урока/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101" y="648596"/>
            <a:ext cx="320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in the North Pole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8689" y="1542565"/>
            <a:ext cx="3313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Делла и Джим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7" y="5347445"/>
            <a:ext cx="835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Царем Соломоном и царицей Савской/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347757" y="2631259"/>
            <a:ext cx="8518609" cy="2119683"/>
            <a:chOff x="602256" y="-1646255"/>
            <a:chExt cx="7398425" cy="1273135"/>
          </a:xfrm>
        </p:grpSpPr>
        <p:pic>
          <p:nvPicPr>
            <p:cNvPr id="3" name="Рисунок 2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b="79487"/>
            <a:stretch>
              <a:fillRect/>
            </a:stretch>
          </p:blipFill>
          <p:spPr>
            <a:xfrm>
              <a:off x="602256" y="-1646255"/>
              <a:ext cx="7398425" cy="127313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0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83269" b="72012"/>
            <a:stretch>
              <a:fillRect/>
            </a:stretch>
          </p:blipFill>
          <p:spPr bwMode="auto">
            <a:xfrm>
              <a:off x="3599944" y="-1446771"/>
              <a:ext cx="1106117" cy="874167"/>
            </a:xfrm>
            <a:prstGeom prst="rect">
              <a:avLst/>
            </a:prstGeom>
            <a:noFill/>
          </p:spPr>
        </p:pic>
      </p:grpSp>
      <p:grpSp>
        <p:nvGrpSpPr>
          <p:cNvPr id="4" name="Группа 13"/>
          <p:cNvGrpSpPr/>
          <p:nvPr/>
        </p:nvGrpSpPr>
        <p:grpSpPr>
          <a:xfrm>
            <a:off x="347759" y="1233372"/>
            <a:ext cx="8518607" cy="1397888"/>
            <a:chOff x="386395" y="1988840"/>
            <a:chExt cx="7587983" cy="1368152"/>
          </a:xfrm>
        </p:grpSpPr>
        <p:pic>
          <p:nvPicPr>
            <p:cNvPr id="5" name="Рисунок 4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23077" b="52564"/>
            <a:stretch>
              <a:fillRect/>
            </a:stretch>
          </p:blipFill>
          <p:spPr>
            <a:xfrm>
              <a:off x="386395" y="1988840"/>
              <a:ext cx="7587983" cy="136815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1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30000"/>
            </a:blip>
            <a:srcRect t="26803" r="76992" b="51868"/>
            <a:stretch>
              <a:fillRect/>
            </a:stretch>
          </p:blipFill>
          <p:spPr bwMode="auto">
            <a:xfrm>
              <a:off x="3470664" y="1988840"/>
              <a:ext cx="1512168" cy="1296144"/>
            </a:xfrm>
            <a:prstGeom prst="rect">
              <a:avLst/>
            </a:prstGeom>
            <a:noFill/>
          </p:spPr>
        </p:pic>
      </p:grpSp>
      <p:grpSp>
        <p:nvGrpSpPr>
          <p:cNvPr id="8" name="Группа 14"/>
          <p:cNvGrpSpPr/>
          <p:nvPr/>
        </p:nvGrpSpPr>
        <p:grpSpPr>
          <a:xfrm>
            <a:off x="292997" y="-20928"/>
            <a:ext cx="8573369" cy="1254298"/>
            <a:chOff x="4517201" y="3104635"/>
            <a:chExt cx="7488832" cy="1188000"/>
          </a:xfrm>
        </p:grpSpPr>
        <p:pic>
          <p:nvPicPr>
            <p:cNvPr id="6" name="Рисунок 5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44872" b="28205"/>
            <a:stretch>
              <a:fillRect/>
            </a:stretch>
          </p:blipFill>
          <p:spPr>
            <a:xfrm>
              <a:off x="4517201" y="3207839"/>
              <a:ext cx="7488832" cy="10778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2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008" t="26803" r="57350" b="48920"/>
            <a:stretch>
              <a:fillRect/>
            </a:stretch>
          </p:blipFill>
          <p:spPr bwMode="auto">
            <a:xfrm>
              <a:off x="7641727" y="3104635"/>
              <a:ext cx="1039500" cy="1188000"/>
            </a:xfrm>
            <a:prstGeom prst="rect">
              <a:avLst/>
            </a:prstGeom>
            <a:noFill/>
          </p:spPr>
        </p:pic>
      </p:grpSp>
      <p:grpSp>
        <p:nvGrpSpPr>
          <p:cNvPr id="13" name="Группа 15"/>
          <p:cNvGrpSpPr/>
          <p:nvPr/>
        </p:nvGrpSpPr>
        <p:grpSpPr>
          <a:xfrm>
            <a:off x="179513" y="4855084"/>
            <a:ext cx="8753319" cy="2002471"/>
            <a:chOff x="708266" y="4653135"/>
            <a:chExt cx="7646016" cy="1656000"/>
          </a:xfrm>
        </p:grpSpPr>
        <p:pic>
          <p:nvPicPr>
            <p:cNvPr id="7" name="Рисунок 6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71795"/>
            <a:stretch>
              <a:fillRect/>
            </a:stretch>
          </p:blipFill>
          <p:spPr>
            <a:xfrm>
              <a:off x="708266" y="4653135"/>
              <a:ext cx="7646016" cy="1656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9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30000"/>
            </a:blip>
            <a:srcRect l="64643" r="17827" b="72746"/>
            <a:stretch>
              <a:fillRect/>
            </a:stretch>
          </p:blipFill>
          <p:spPr bwMode="auto">
            <a:xfrm>
              <a:off x="3870164" y="4653135"/>
              <a:ext cx="1151996" cy="1440820"/>
            </a:xfrm>
            <a:prstGeom prst="rect">
              <a:avLst/>
            </a:prstGeom>
            <a:noFill/>
          </p:spPr>
        </p:pic>
      </p:grpSp>
      <p:sp>
        <p:nvSpPr>
          <p:cNvPr id="21" name="Прямоугольник 20">
            <a:hlinkClick r:id="" action="ppaction://hlinkshowjump?jump=nextslide"/>
          </p:cNvPr>
          <p:cNvSpPr/>
          <p:nvPr/>
        </p:nvSpPr>
        <p:spPr>
          <a:xfrm>
            <a:off x="9972600" y="2401014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971600" y="939498"/>
            <a:ext cx="7416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9.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Santa comes into the house through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  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door/the attic window/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                    .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Times New Roman" pitchFamily="18" charset="0"/>
              </a:rPr>
              <a:t>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Рассуждая о героях, писатель делает вывод, что они                   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/дети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волхвы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11. 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Traditional Christmas food 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/a roast goose/a roast chicken.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2108" y="1883877"/>
            <a:ext cx="230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the chimney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5276" y="335456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мудрецы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190" y="4740315"/>
            <a:ext cx="12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turkey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090" y="4244722"/>
            <a:ext cx="13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 roast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>
            <a:off x="7884368" y="5733256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0"/>
          <p:cNvGrpSpPr/>
          <p:nvPr/>
        </p:nvGrpSpPr>
        <p:grpSpPr>
          <a:xfrm>
            <a:off x="828000" y="884652"/>
            <a:ext cx="7488000" cy="1584000"/>
            <a:chOff x="827586" y="548680"/>
            <a:chExt cx="7010821" cy="1954942"/>
          </a:xfrm>
        </p:grpSpPr>
        <p:pic>
          <p:nvPicPr>
            <p:cNvPr id="3" name="Рисунок 2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-2564" b="65383"/>
            <a:stretch>
              <a:fillRect/>
            </a:stretch>
          </p:blipFill>
          <p:spPr>
            <a:xfrm>
              <a:off x="827586" y="548680"/>
              <a:ext cx="7010821" cy="195494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8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30000"/>
            </a:blip>
            <a:srcRect l="63547" t="27988" r="20018" b="50683"/>
            <a:stretch>
              <a:fillRect/>
            </a:stretch>
          </p:blipFill>
          <p:spPr bwMode="auto">
            <a:xfrm>
              <a:off x="3861062" y="773597"/>
              <a:ext cx="846483" cy="1284726"/>
            </a:xfrm>
            <a:prstGeom prst="rect">
              <a:avLst/>
            </a:prstGeom>
            <a:noFill/>
          </p:spPr>
        </p:pic>
      </p:grpSp>
      <p:grpSp>
        <p:nvGrpSpPr>
          <p:cNvPr id="4" name="Группа 11"/>
          <p:cNvGrpSpPr/>
          <p:nvPr/>
        </p:nvGrpSpPr>
        <p:grpSpPr>
          <a:xfrm>
            <a:off x="845984" y="2347938"/>
            <a:ext cx="7488000" cy="1873151"/>
            <a:chOff x="827584" y="2564904"/>
            <a:chExt cx="7488832" cy="2016224"/>
          </a:xfrm>
        </p:grpSpPr>
        <p:pic>
          <p:nvPicPr>
            <p:cNvPr id="5" name="Рисунок 4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35366" b="34146"/>
            <a:stretch>
              <a:fillRect/>
            </a:stretch>
          </p:blipFill>
          <p:spPr>
            <a:xfrm>
              <a:off x="827584" y="2564904"/>
              <a:ext cx="7488832" cy="20162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9" name="Picture 2" descr="http://webbyarts.com/wp-content/uploads/2011/11/christmas-icons-main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3268" t="26803" b="50683"/>
            <a:stretch>
              <a:fillRect/>
            </a:stretch>
          </p:blipFill>
          <p:spPr bwMode="auto">
            <a:xfrm>
              <a:off x="4022179" y="2570364"/>
              <a:ext cx="1202574" cy="1712534"/>
            </a:xfrm>
            <a:prstGeom prst="rect">
              <a:avLst/>
            </a:prstGeom>
            <a:noFill/>
          </p:spPr>
        </p:pic>
      </p:grpSp>
      <p:grpSp>
        <p:nvGrpSpPr>
          <p:cNvPr id="7" name="Группа 24"/>
          <p:cNvGrpSpPr/>
          <p:nvPr/>
        </p:nvGrpSpPr>
        <p:grpSpPr>
          <a:xfrm>
            <a:off x="828000" y="4077072"/>
            <a:ext cx="7488000" cy="1747007"/>
            <a:chOff x="828000" y="4077072"/>
            <a:chExt cx="7488000" cy="1747007"/>
          </a:xfrm>
        </p:grpSpPr>
        <p:pic>
          <p:nvPicPr>
            <p:cNvPr id="6" name="Рисунок 5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67073"/>
            <a:stretch>
              <a:fillRect/>
            </a:stretch>
          </p:blipFill>
          <p:spPr>
            <a:xfrm>
              <a:off x="828000" y="4077072"/>
              <a:ext cx="7488000" cy="174700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grpSp>
          <p:nvGrpSpPr>
            <p:cNvPr id="10" name="Группа 22"/>
            <p:cNvGrpSpPr/>
            <p:nvPr/>
          </p:nvGrpSpPr>
          <p:grpSpPr>
            <a:xfrm>
              <a:off x="3873696" y="4221090"/>
              <a:ext cx="1332000" cy="1191789"/>
              <a:chOff x="10354416" y="2060850"/>
              <a:chExt cx="1332000" cy="1191789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10908704" y="2276872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" name="Группа 21"/>
              <p:cNvGrpSpPr/>
              <p:nvPr/>
            </p:nvGrpSpPr>
            <p:grpSpPr>
              <a:xfrm>
                <a:off x="10354416" y="2060850"/>
                <a:ext cx="1332000" cy="1191789"/>
                <a:chOff x="9825244" y="5182310"/>
                <a:chExt cx="1332000" cy="1191789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0404648" y="5805264"/>
                  <a:ext cx="468000" cy="46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http://webbyarts.com/wp-content/uploads/2011/11/christmas-icons-mai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contrast="20000"/>
                </a:blip>
                <a:srcRect l="60260" t="50502" r="18923" b="29354"/>
                <a:stretch>
                  <a:fillRect/>
                </a:stretch>
              </p:blipFill>
              <p:spPr bwMode="auto">
                <a:xfrm>
                  <a:off x="9825244" y="5182310"/>
                  <a:ext cx="1332000" cy="1191789"/>
                </a:xfrm>
                <a:prstGeom prst="rect">
                  <a:avLst/>
                </a:prstGeom>
                <a:noFill/>
              </p:spPr>
            </p:pic>
          </p:grpSp>
        </p:grpSp>
      </p:grpSp>
    </p:spTree>
  </p:cSld>
  <p:clrMapOvr>
    <a:masterClrMapping/>
  </p:clrMapOvr>
  <p:transition spd="med" advClick="0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28001" y="1679317"/>
            <a:ext cx="794735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Автор оценивает обстановку в квартире героев как вполне приличная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вопиющая нищета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13. </a:t>
            </a: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 какого века христиане празднуют Рождество?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c VII/ 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V   </a:t>
            </a:r>
          </a:p>
        </p:txBody>
      </p:sp>
      <p:sp>
        <p:nvSpPr>
          <p:cNvPr id="4098" name="AutoShape 2" descr="http://png-4.findicons.com/files/icons/236/merry_christmas/128/golden_sta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://png-4.findicons.com/files/icons/236/merry_christmas/128/golden_sta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91942" y="2677017"/>
            <a:ext cx="676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</a:rPr>
              <a:t>расноречиво молчащая бедность.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7690" y="4568449"/>
            <a:ext cx="1020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 IV/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hlinkClick r:id="" action="ppaction://hlinkshowjump?jump=nextslide"/>
          </p:cNvPr>
          <p:cNvSpPr/>
          <p:nvPr/>
        </p:nvSpPr>
        <p:spPr>
          <a:xfrm>
            <a:off x="7884368" y="5733256"/>
            <a:ext cx="1259632" cy="112474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>
            <a:off x="460375" y="3963996"/>
            <a:ext cx="8314978" cy="2713206"/>
            <a:chOff x="763704" y="-800204"/>
            <a:chExt cx="7488832" cy="2448272"/>
          </a:xfrm>
        </p:grpSpPr>
        <p:pic>
          <p:nvPicPr>
            <p:cNvPr id="3" name="Рисунок 2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b="58536"/>
            <a:stretch>
              <a:fillRect/>
            </a:stretch>
          </p:blipFill>
          <p:spPr>
            <a:xfrm>
              <a:off x="763704" y="-800204"/>
              <a:ext cx="7488832" cy="244827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4102" name="Picture 6" descr="http://png-4.findicons.com/files/icons/236/merry_christmas/128/golden_st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9287" y="-467625"/>
              <a:ext cx="996649" cy="1223607"/>
            </a:xfrm>
            <a:prstGeom prst="rect">
              <a:avLst/>
            </a:prstGeom>
            <a:noFill/>
          </p:spPr>
        </p:pic>
      </p:grpSp>
      <p:grpSp>
        <p:nvGrpSpPr>
          <p:cNvPr id="5" name="Группа 8"/>
          <p:cNvGrpSpPr/>
          <p:nvPr/>
        </p:nvGrpSpPr>
        <p:grpSpPr>
          <a:xfrm>
            <a:off x="460375" y="931808"/>
            <a:ext cx="8314978" cy="2722136"/>
            <a:chOff x="971608" y="2924944"/>
            <a:chExt cx="7335184" cy="3385470"/>
          </a:xfrm>
        </p:grpSpPr>
        <p:pic>
          <p:nvPicPr>
            <p:cNvPr id="4" name="Рисунок 3" descr="0_75f21_ec9f4631_XXXL.jpeg"/>
            <p:cNvPicPr>
              <a:picLocks noChangeAspect="1"/>
            </p:cNvPicPr>
            <p:nvPr/>
          </p:nvPicPr>
          <p:blipFill>
            <a:blip r:embed="rId3" cstate="print"/>
            <a:srcRect t="41463"/>
            <a:stretch>
              <a:fillRect/>
            </a:stretch>
          </p:blipFill>
          <p:spPr>
            <a:xfrm>
              <a:off x="971608" y="2924944"/>
              <a:ext cx="7335184" cy="338547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7" name="Picture 2" descr="https://www.colourbox.com/preview/2096998-christmas-icons-and-symbols-for-design-isolated-on-white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434" t="17010" b="44246"/>
            <a:stretch>
              <a:fillRect/>
            </a:stretch>
          </p:blipFill>
          <p:spPr bwMode="auto">
            <a:xfrm>
              <a:off x="4189629" y="3480453"/>
              <a:ext cx="899142" cy="20214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8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80920" cy="57606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Светофор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08720"/>
            <a:ext cx="3528392" cy="5688632"/>
          </a:xfrm>
        </p:spPr>
        <p:txBody>
          <a:bodyPr>
            <a:noAutofit/>
          </a:bodyPr>
          <a:lstStyle/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работать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то упустил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легко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5273389" cy="5197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04038" y="1124744"/>
            <a:ext cx="781505" cy="7216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4039" y="2612521"/>
            <a:ext cx="781505" cy="7081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8371" y="4046361"/>
            <a:ext cx="781505" cy="721684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2369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273050"/>
            <a:ext cx="4896544" cy="64258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Любовь есть склонность находить удовольствие в благе другого человека ( Г. Лейбниц).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 браке соединенная пара  должна образовывать как бы единую нравственную личность (И. Кант).  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Любовь – это чудо. Она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драгоценнее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изумруда  и дороже прекраснейшего опала. Ее не приторгуешь на рынке и не выменяешь на золото (О.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Уальд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Любовь – душа души ( Низами).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Любовь – это жизнь… от нее разворачиваются и стихи, и дела, и все прочее… Любовь – это сердце всего (В. Маяковский)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Любовь – как море. Ширь ее не знает берегов. Всю кровь и душу ей отдай: здесь меры нет иной (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Хавиз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                           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8" y="404664"/>
            <a:ext cx="4203066" cy="586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038380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7" r="18732"/>
          <a:stretch>
            <a:fillRect/>
          </a:stretch>
        </p:blipFill>
        <p:spPr bwMode="auto">
          <a:xfrm>
            <a:off x="1714500" y="500063"/>
            <a:ext cx="56435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4" t="11548" r="17480" b="12646"/>
          <a:stretch>
            <a:fillRect/>
          </a:stretch>
        </p:blipFill>
        <p:spPr bwMode="auto">
          <a:xfrm>
            <a:off x="5572125" y="142874"/>
            <a:ext cx="1036638" cy="12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54" t="3857" r="16602" b="6055"/>
          <a:stretch>
            <a:fillRect/>
          </a:stretch>
        </p:blipFill>
        <p:spPr bwMode="auto">
          <a:xfrm>
            <a:off x="7858124" y="4417237"/>
            <a:ext cx="1178371" cy="14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8" t="7153" r="22754" b="3857"/>
          <a:stretch>
            <a:fillRect/>
          </a:stretch>
        </p:blipFill>
        <p:spPr bwMode="auto">
          <a:xfrm>
            <a:off x="7786688" y="267422"/>
            <a:ext cx="1033784" cy="12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Рисунок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409" y="5500688"/>
            <a:ext cx="1254991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Рисунок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49480"/>
            <a:ext cx="992708" cy="106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Рисунок4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332"/>
            <a:ext cx="1071562" cy="12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Рисунок5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37701"/>
            <a:ext cx="1141934" cy="13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Рисунок6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353002"/>
            <a:ext cx="1105222" cy="11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Рисунок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1667531"/>
            <a:ext cx="1186656" cy="12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 descr="Рисунок8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D7D8DA"/>
              </a:clrFrom>
              <a:clrTo>
                <a:srgbClr val="D7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36265"/>
            <a:ext cx="1285875" cy="151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2" t="3857" r="18359" b="12646"/>
          <a:stretch>
            <a:fillRect/>
          </a:stretch>
        </p:blipFill>
        <p:spPr bwMode="auto">
          <a:xfrm>
            <a:off x="6500812" y="1078887"/>
            <a:ext cx="1095523" cy="12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2" t="3857" r="18359" b="12646"/>
          <a:stretch>
            <a:fillRect/>
          </a:stretch>
        </p:blipFill>
        <p:spPr bwMode="auto">
          <a:xfrm>
            <a:off x="1785938" y="1571625"/>
            <a:ext cx="10001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5" t="3857" r="22754" b="6055"/>
          <a:stretch>
            <a:fillRect/>
          </a:stretch>
        </p:blipFill>
        <p:spPr bwMode="auto">
          <a:xfrm>
            <a:off x="1" y="5301208"/>
            <a:ext cx="1183954" cy="13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 descr="Рисунок10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549" y="5229201"/>
            <a:ext cx="1156976" cy="12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Рисунок1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62" y="4509120"/>
            <a:ext cx="1303513" cy="14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1867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.01713 L -0.15903 0.07106 C -0.18038 0.08148 -0.19618 0.10648 -0.20798 0.13726 C -0.221 0.17176 -0.22604 0.20301 -0.21979 0.23194 L -0.19739 0.36412 " pathEditMode="relative" rAng="1605846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-0.02916 L -0.11163 -0.09606 C -0.12413 -0.11088 -0.1441 -0.12176 -0.16562 -0.12638 C -0.19028 -0.13171 -0.21076 -0.12963 -0.22622 -0.1206 L -0.29861 -0.0824 " pathEditMode="relative" rAng="5952079" ptsTypes="FffFF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09931 0.06111 C -0.12101 0.07384 -0.14271 0.1007 -0.15955 0.13403 C -0.17813 0.17292 -0.18733 0.2088 -0.18733 0.24097 L -0.18958 0.38658 " pathEditMode="relative" rAng="1993704" ptsTypes="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4184 -0.16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5138 L 0.09132 0.06968 C 0.11754 0.097 0.14063 0.10649 0.15104 0.09468 C 0.16563 0.08149 0.16684 0.0507 0.15642 0.00788 L 0.11458 -0.18171 " pathEditMode="relative" rAng="3309167" ptsTypes="FffFF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-0.00278 L 0.02934 0.03588 C 0.01632 0.04398 0.00989 0.05648 0.00989 0.06945 C 0.00989 0.08403 0.01632 0.09584 0.02934 0.10394 L 0.08854 0.14421 " pathEditMode="relative" rAng="0" ptsTypes="FffFF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22587 0.353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088 L -0.00382 -0.19513 C 0.00834 -0.23865 0.01077 -0.30069 0.00382 -0.3625 C -0.0026 -0.43495 -0.01719 -0.49097 -0.03663 -0.52824 L -0.12673 -0.70925 " pathEditMode="relative" rAng="10349411" ptsTypes="FffFF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25209 -0.0314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урок педсовет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22744" cy="617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5" name="Picture 7" descr="F:\урок педсовет\Рисунок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908" y="928670"/>
            <a:ext cx="9096915" cy="509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урок педсовет\Рисунок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324260" cy="617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урок педсовет\Рисунок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80716"/>
            <a:ext cx="7459128" cy="677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e44b1c3e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39552" y="4149080"/>
            <a:ext cx="7772400" cy="34290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Monotype Corsiva" pitchFamily="66" charset="0"/>
              </a:rPr>
              <a:t>Merry Christmas!</a:t>
            </a:r>
            <a:endParaRPr lang="ru-RU" sz="80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57750"/>
            <a:ext cx="6400800" cy="1785938"/>
          </a:xfrm>
        </p:spPr>
        <p:txBody>
          <a:bodyPr/>
          <a:lstStyle/>
          <a:p>
            <a:endParaRPr lang="ru-RU" b="1" dirty="0" smtClean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880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IVth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century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25th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December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2" descr="ÐÐ°ÑÑÐ¸Ð½ÐºÐ¸ Ð¿Ð¾ Ð·Ð°Ð¿ÑÐ¾ÑÑ ÑÐ¾Ð¶Ð´ÐµÑÑÐ²ÐµÐ½ÑÐºÐ¸Ð¹ Ð²ÐµÑÑÐµÐ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596" y="1556791"/>
            <a:ext cx="6660803" cy="518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00028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93203" y="129309"/>
            <a:ext cx="8229600" cy="1143000"/>
          </a:xfrm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2" descr="ÐÐ°ÑÑÐ¸Ð½ÐºÐ¸ Ð¿Ð¾ Ð·Ð°Ð¿ÑÐ¾ÑÑ Ð°Ð´Ð²ÐµÐ½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2309"/>
            <a:ext cx="7704855" cy="5300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581885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1305296c11c66e66c68937730d95e7932a98f"/>
</p:tagLst>
</file>

<file path=ppt/theme/theme1.xml><?xml version="1.0" encoding="utf-8"?>
<a:theme xmlns:a="http://schemas.openxmlformats.org/drawingml/2006/main" name="Тема Office">
  <a:themeElements>
    <a:clrScheme name="Другая 1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060"/>
      </a:hlink>
      <a:folHlink>
        <a:srgbClr val="00206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569</Words>
  <Application>Microsoft Office PowerPoint</Application>
  <PresentationFormat>Экран (4:3)</PresentationFormat>
  <Paragraphs>132</Paragraphs>
  <Slides>27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ИСТИННЫЕ И ЛОЖНЫЕ ЦЕННОСТИ  В РОЖДЕСТВЕНСКОЙ НОВЕЛЛЕ О. ГЕНРИ  «ДАРЫ ВОЛХВОВ» </vt:lpstr>
      <vt:lpstr>Слайд 2</vt:lpstr>
      <vt:lpstr>Слайд 3</vt:lpstr>
      <vt:lpstr>Слайд 4</vt:lpstr>
      <vt:lpstr>Слайд 5</vt:lpstr>
      <vt:lpstr>Слайд 6</vt:lpstr>
      <vt:lpstr>Merry Christmas!</vt:lpstr>
      <vt:lpstr>IVth century  the 25th of December</vt:lpstr>
      <vt:lpstr>Адвент</vt:lpstr>
      <vt:lpstr>Адвент-календарь</vt:lpstr>
      <vt:lpstr>Слайд 11</vt:lpstr>
      <vt:lpstr>Рождественское полено</vt:lpstr>
      <vt:lpstr>Омела и остролист</vt:lpstr>
      <vt:lpstr>Рождественское украшение дома</vt:lpstr>
      <vt:lpstr>Санта Клаус</vt:lpstr>
      <vt:lpstr>Цвет Рождества</vt:lpstr>
      <vt:lpstr>Слайд 17</vt:lpstr>
      <vt:lpstr>Christmas symbols</vt:lpstr>
      <vt:lpstr>Слайд 19</vt:lpstr>
      <vt:lpstr>Слайд 20</vt:lpstr>
      <vt:lpstr>Слайд 21</vt:lpstr>
      <vt:lpstr>Слайд 22</vt:lpstr>
      <vt:lpstr>Слайд 23</vt:lpstr>
      <vt:lpstr>Слайд 24</vt:lpstr>
      <vt:lpstr>Светофор</vt:lpstr>
      <vt:lpstr>Слайд 26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135</dc:creator>
  <cp:lastModifiedBy>ДНС</cp:lastModifiedBy>
  <cp:revision>139</cp:revision>
  <dcterms:created xsi:type="dcterms:W3CDTF">2014-11-23T06:29:17Z</dcterms:created>
  <dcterms:modified xsi:type="dcterms:W3CDTF">2019-03-28T00:42:05Z</dcterms:modified>
</cp:coreProperties>
</file>