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7" r:id="rId2"/>
    <p:sldId id="262" r:id="rId3"/>
    <p:sldId id="263" r:id="rId4"/>
    <p:sldId id="261" r:id="rId5"/>
    <p:sldId id="270" r:id="rId6"/>
    <p:sldId id="275" r:id="rId7"/>
    <p:sldId id="269" r:id="rId8"/>
    <p:sldId id="268" r:id="rId9"/>
    <p:sldId id="267" r:id="rId10"/>
    <p:sldId id="273" r:id="rId11"/>
    <p:sldId id="274" r:id="rId12"/>
    <p:sldId id="277" r:id="rId13"/>
    <p:sldId id="278" r:id="rId14"/>
    <p:sldId id="276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2" y="-7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C4E064-E770-4F5D-8F08-47317B86B449}" type="datetimeFigureOut">
              <a:rPr lang="ru-RU" smtClean="0"/>
              <a:pPr/>
              <a:t>10.05.2020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35C00B-3A4C-416B-9F8F-11812502D6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29604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072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70774C2-C02D-46A5-A765-83F64F7998B4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79788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072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70774C2-C02D-46A5-A765-83F64F7998B4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8403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072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70774C2-C02D-46A5-A765-83F64F7998B4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151229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3072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70774C2-C02D-46A5-A765-83F64F7998B4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752419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072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70774C2-C02D-46A5-A765-83F64F7998B4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882888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072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70774C2-C02D-46A5-A765-83F64F7998B4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79867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072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70774C2-C02D-46A5-A765-83F64F7998B4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37548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072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70774C2-C02D-46A5-A765-83F64F7998B4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33435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072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70774C2-C02D-46A5-A765-83F64F7998B4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66468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072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70774C2-C02D-46A5-A765-83F64F7998B4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9371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072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70774C2-C02D-46A5-A765-83F64F7998B4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58384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072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70774C2-C02D-46A5-A765-83F64F7998B4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28758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072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70774C2-C02D-46A5-A765-83F64F7998B4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1655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072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70774C2-C02D-46A5-A765-83F64F7998B4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24644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F4A50-25A1-4692-A8A1-A1DB14C18869}" type="datetimeFigureOut">
              <a:rPr lang="ru-RU" smtClean="0"/>
              <a:pPr/>
              <a:t>10.05.2020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1D8F8-D6C0-43EC-AC84-EF1D21975A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F4A50-25A1-4692-A8A1-A1DB14C18869}" type="datetimeFigureOut">
              <a:rPr lang="ru-RU" smtClean="0"/>
              <a:pPr/>
              <a:t>10.05.2020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1D8F8-D6C0-43EC-AC84-EF1D21975A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F4A50-25A1-4692-A8A1-A1DB14C18869}" type="datetimeFigureOut">
              <a:rPr lang="ru-RU" smtClean="0"/>
              <a:pPr/>
              <a:t>10.05.2020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1D8F8-D6C0-43EC-AC84-EF1D21975A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F4A50-25A1-4692-A8A1-A1DB14C18869}" type="datetimeFigureOut">
              <a:rPr lang="ru-RU" smtClean="0"/>
              <a:pPr/>
              <a:t>10.05.2020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1D8F8-D6C0-43EC-AC84-EF1D21975A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F4A50-25A1-4692-A8A1-A1DB14C18869}" type="datetimeFigureOut">
              <a:rPr lang="ru-RU" smtClean="0"/>
              <a:pPr/>
              <a:t>10.05.2020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1D8F8-D6C0-43EC-AC84-EF1D21975A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F4A50-25A1-4692-A8A1-A1DB14C18869}" type="datetimeFigureOut">
              <a:rPr lang="ru-RU" smtClean="0"/>
              <a:pPr/>
              <a:t>10.05.2020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1D8F8-D6C0-43EC-AC84-EF1D21975A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F4A50-25A1-4692-A8A1-A1DB14C18869}" type="datetimeFigureOut">
              <a:rPr lang="ru-RU" smtClean="0"/>
              <a:pPr/>
              <a:t>10.05.2020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1D8F8-D6C0-43EC-AC84-EF1D21975A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F4A50-25A1-4692-A8A1-A1DB14C18869}" type="datetimeFigureOut">
              <a:rPr lang="ru-RU" smtClean="0"/>
              <a:pPr/>
              <a:t>10.05.2020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1D8F8-D6C0-43EC-AC84-EF1D21975A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F4A50-25A1-4692-A8A1-A1DB14C18869}" type="datetimeFigureOut">
              <a:rPr lang="ru-RU" smtClean="0"/>
              <a:pPr/>
              <a:t>10.05.2020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1D8F8-D6C0-43EC-AC84-EF1D21975A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F4A50-25A1-4692-A8A1-A1DB14C18869}" type="datetimeFigureOut">
              <a:rPr lang="ru-RU" smtClean="0"/>
              <a:pPr/>
              <a:t>10.05.2020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1D8F8-D6C0-43EC-AC84-EF1D21975A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F4A50-25A1-4692-A8A1-A1DB14C18869}" type="datetimeFigureOut">
              <a:rPr lang="ru-RU" smtClean="0"/>
              <a:pPr/>
              <a:t>10.05.2020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1D8F8-D6C0-43EC-AC84-EF1D21975A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4F4A50-25A1-4692-A8A1-A1DB14C18869}" type="datetimeFigureOut">
              <a:rPr lang="ru-RU" smtClean="0"/>
              <a:pPr/>
              <a:t>10.05.2020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B1D8F8-D6C0-43EC-AC84-EF1D21975A5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Валюша\Desktop\807309789.jpg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</p:pic>
      <p:sp>
        <p:nvSpPr>
          <p:cNvPr id="205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 smtClean="0"/>
          </a:p>
        </p:txBody>
      </p:sp>
      <p:sp>
        <p:nvSpPr>
          <p:cNvPr id="2052" name="Содержимое 2"/>
          <p:cNvSpPr>
            <a:spLocks noGrp="1"/>
          </p:cNvSpPr>
          <p:nvPr>
            <p:ph idx="1"/>
          </p:nvPr>
        </p:nvSpPr>
        <p:spPr>
          <a:xfrm>
            <a:off x="539552" y="404664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5400" b="1" dirty="0" smtClean="0">
                <a:solidFill>
                  <a:srgbClr val="FF0000"/>
                </a:solidFill>
              </a:rPr>
              <a:t>Былинные богатыри земли русской</a:t>
            </a:r>
          </a:p>
          <a:p>
            <a:pPr algn="ctr">
              <a:buNone/>
            </a:pP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Литературное чтение</a:t>
            </a:r>
          </a:p>
          <a:p>
            <a:pPr algn="ctr">
              <a:buNone/>
            </a:pP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4 класс</a:t>
            </a:r>
          </a:p>
        </p:txBody>
      </p:sp>
      <p:sp>
        <p:nvSpPr>
          <p:cNvPr id="2053" name="AutoShape 11"/>
          <p:cNvSpPr>
            <a:spLocks noChangeArrowheads="1"/>
          </p:cNvSpPr>
          <p:nvPr/>
        </p:nvSpPr>
        <p:spPr bwMode="auto">
          <a:xfrm>
            <a:off x="3429000" y="4143375"/>
            <a:ext cx="5500688" cy="2714625"/>
          </a:xfrm>
          <a:prstGeom prst="horizontalScrol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dirty="0" smtClean="0">
                <a:latin typeface="Calibri" pitchFamily="34" charset="0"/>
              </a:rPr>
              <a:t>Автор:</a:t>
            </a:r>
            <a:r>
              <a:rPr lang="ru-RU" sz="4000" dirty="0" smtClean="0">
                <a:latin typeface="Calibri" pitchFamily="34" charset="0"/>
              </a:rPr>
              <a:t> </a:t>
            </a:r>
          </a:p>
          <a:p>
            <a:pPr algn="ctr"/>
            <a:r>
              <a:rPr lang="ru-RU" sz="4000" dirty="0" smtClean="0">
                <a:latin typeface="Calibri" pitchFamily="34" charset="0"/>
              </a:rPr>
              <a:t> </a:t>
            </a:r>
            <a:r>
              <a:rPr lang="ru-RU" sz="4000" dirty="0" err="1" smtClean="0">
                <a:latin typeface="Calibri" pitchFamily="34" charset="0"/>
              </a:rPr>
              <a:t>Сабранская</a:t>
            </a:r>
            <a:r>
              <a:rPr lang="ru-RU" sz="4000" dirty="0" smtClean="0">
                <a:latin typeface="Calibri" pitchFamily="34" charset="0"/>
              </a:rPr>
              <a:t> Е.И.</a:t>
            </a:r>
          </a:p>
          <a:p>
            <a:pPr algn="ctr"/>
            <a:r>
              <a:rPr lang="ru-RU" sz="2400" dirty="0" smtClean="0">
                <a:latin typeface="Calibri" pitchFamily="34" charset="0"/>
              </a:rPr>
              <a:t>МБОУ  «Любино-</a:t>
            </a:r>
            <a:r>
              <a:rPr lang="ru-RU" sz="2400" dirty="0" err="1" smtClean="0">
                <a:latin typeface="Calibri" pitchFamily="34" charset="0"/>
              </a:rPr>
              <a:t>Малоросская</a:t>
            </a:r>
            <a:r>
              <a:rPr lang="ru-RU" sz="2400" dirty="0" smtClean="0">
                <a:latin typeface="Calibri" pitchFamily="34" charset="0"/>
              </a:rPr>
              <a:t> СОШ»</a:t>
            </a:r>
            <a:endParaRPr lang="ru-RU" sz="2400" dirty="0">
              <a:latin typeface="Calibri" pitchFamily="34" charset="0"/>
            </a:endParaRPr>
          </a:p>
          <a:p>
            <a:pPr algn="ctr"/>
            <a:r>
              <a:rPr lang="ru-RU" sz="2400" smtClean="0">
                <a:latin typeface="Calibri" pitchFamily="34" charset="0"/>
              </a:rPr>
              <a:t>2019 </a:t>
            </a:r>
            <a:r>
              <a:rPr lang="ru-RU" sz="2400" dirty="0">
                <a:latin typeface="Calibri" pitchFamily="34" charset="0"/>
              </a:rPr>
              <a:t>год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Валюша\Desktop\807309789.jpg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</p:pic>
      <p:sp>
        <p:nvSpPr>
          <p:cNvPr id="205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Выводы: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Среди черт характера, предпочитаемых современным человеком, выделяются следующие: сила, смелость, отвага, храбрость, справедливость, щедрость.</a:t>
            </a:r>
          </a:p>
          <a:p>
            <a:pPr lvl="0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Персонаж героического эпоса – идеал человека прошлого – является воплощением таких черт характера, как сила, мужество, честность, благородство, ум.</a:t>
            </a:r>
          </a:p>
          <a:p>
            <a:pPr lvl="0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Характер человека современного и характер персонажа героического эпоса во многом схожи, а следовательно, былины интересны нам не только с исторической точки зрения.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Валюша\Desktop\807309789.jpg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</p:pic>
      <p:sp>
        <p:nvSpPr>
          <p:cNvPr id="205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 smtClean="0"/>
          </a:p>
        </p:txBody>
      </p:sp>
      <p:pic>
        <p:nvPicPr>
          <p:cNvPr id="5" name="Picture 2" descr="C:\Users\Валюша\Desktop\05ad48d530c3.jpg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971599" y="274638"/>
            <a:ext cx="8153829" cy="5664993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Валюша\Desktop\807309789.jpg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</p:pic>
      <p:sp>
        <p:nvSpPr>
          <p:cNvPr id="205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5" name="Picture 2" descr="C:\Users\Валюша\Desktop\61419-12335798190mikhail0romanov.jpg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899592" y="332656"/>
            <a:ext cx="7056784" cy="5976664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Валюша\Desktop\807309789.jpg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</p:pic>
      <p:sp>
        <p:nvSpPr>
          <p:cNvPr id="205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           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«О Витязь! Делами твоими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                   Гордится великий народ.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                   Твоё 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</a:rPr>
              <a:t>громоносное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имя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                    Столетия все перейдёт».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                                              А. Толстой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Валюша\Desktop\807309789.jpg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</p:pic>
      <p:sp>
        <p:nvSpPr>
          <p:cNvPr id="205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 rot="20408824">
            <a:off x="1207539" y="2531680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5400" b="1" i="1" dirty="0" smtClean="0">
                <a:solidFill>
                  <a:schemeClr val="accent1">
                    <a:lumMod val="75000"/>
                  </a:schemeClr>
                </a:solidFill>
              </a:rPr>
              <a:t>Спасибо за внимание!</a:t>
            </a:r>
            <a:endParaRPr lang="ru-RU" sz="54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Валюша\Desktop\807309789.jpg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</p:pic>
      <p:sp>
        <p:nvSpPr>
          <p:cNvPr id="205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1026" name="Picture 2" descr="C:\Documents and Settings\User\Мои документы\Мои рисунки\big.jpg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23728" y="0"/>
            <a:ext cx="4824536" cy="68580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Валюша\Desktop\807309789.jpg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</p:pic>
      <p:sp>
        <p:nvSpPr>
          <p:cNvPr id="205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6" name="Picture 2" descr="C:\Users\Валюша\Desktop\vasneztov94.jpg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67544" y="188641"/>
            <a:ext cx="8280920" cy="5400600"/>
          </a:xfrm>
        </p:spPr>
      </p:pic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2273133" y="5628819"/>
            <a:ext cx="459773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 и сильные, могучие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Богатыри на славной Руси!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Валюша\Desktop\807309789.jpg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</p:pic>
      <p:sp>
        <p:nvSpPr>
          <p:cNvPr id="2051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Проблемный вопрос: </a:t>
            </a:r>
            <a:r>
              <a:rPr lang="ru-RU" sz="2800" i="1" dirty="0" smtClean="0">
                <a:solidFill>
                  <a:schemeClr val="accent1">
                    <a:lumMod val="75000"/>
                  </a:schemeClr>
                </a:solidFill>
              </a:rPr>
              <a:t>каким образом персонажи             русских былин с нами и по сей день?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Цели исследования: </a:t>
            </a:r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</a:rPr>
              <a:t>показать сходство характера современного человека и персонажей русских былин</a:t>
            </a:r>
          </a:p>
          <a:p>
            <a:pPr>
              <a:buNone/>
            </a:pPr>
            <a:endParaRPr lang="ru-RU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Гипотеза исследования: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</a:rPr>
              <a:t>такие черты характера, как мужество, честность, мудрость, благородство, делают героев русских былин современными нам.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/>
      <p:bldP spid="6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Валюша\Desktop\807309789.jpg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</p:pic>
      <p:sp>
        <p:nvSpPr>
          <p:cNvPr id="205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Илья Муромец</a:t>
            </a:r>
          </a:p>
        </p:txBody>
      </p:sp>
      <p:pic>
        <p:nvPicPr>
          <p:cNvPr id="5" name="Picture 4" descr="Илья Муромец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2411760" y="1412776"/>
            <a:ext cx="4248472" cy="4450655"/>
          </a:xfrm>
          <a:noFill/>
          <a:ln w="28575">
            <a:solidFill>
              <a:srgbClr val="000099"/>
            </a:solidFill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Валюша\Desktop\807309789.jpg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</p:pic>
      <p:sp>
        <p:nvSpPr>
          <p:cNvPr id="2051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chemeClr val="tx2"/>
                </a:solidFill>
              </a:rPr>
              <a:t>Киевские или Владимировы былины</a:t>
            </a:r>
          </a:p>
        </p:txBody>
      </p:sp>
      <p:pic>
        <p:nvPicPr>
          <p:cNvPr id="5" name="Picture 4" descr="Илья Муромец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323528" y="1340768"/>
            <a:ext cx="3638550" cy="4000500"/>
          </a:xfrm>
          <a:noFill/>
          <a:ln w="28575">
            <a:solidFill>
              <a:srgbClr val="000099"/>
            </a:solidFill>
          </a:ln>
        </p:spPr>
      </p:pic>
      <p:pic>
        <p:nvPicPr>
          <p:cNvPr id="7" name="Picture 4" descr="добрыня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>
          <a:xfrm>
            <a:off x="2627784" y="1700808"/>
            <a:ext cx="3456384" cy="4392488"/>
          </a:xfrm>
          <a:prstGeom prst="rect">
            <a:avLst/>
          </a:prstGeom>
          <a:noFill/>
          <a:ln w="28575">
            <a:solidFill>
              <a:srgbClr val="000099"/>
            </a:solidFill>
          </a:ln>
        </p:spPr>
      </p:pic>
      <p:pic>
        <p:nvPicPr>
          <p:cNvPr id="8" name="Picture 4" descr="Алёша Попович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>
          <a:xfrm>
            <a:off x="5508104" y="2204864"/>
            <a:ext cx="3442320" cy="4176464"/>
          </a:xfrm>
          <a:prstGeom prst="rect">
            <a:avLst/>
          </a:prstGeom>
          <a:noFill/>
          <a:ln w="28575">
            <a:solidFill>
              <a:srgbClr val="000099"/>
            </a:solidFill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Валюша\Desktop\807309789.jpg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</p:pic>
      <p:sp>
        <p:nvSpPr>
          <p:cNvPr id="2051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Новгородские былины</a:t>
            </a:r>
          </a:p>
        </p:txBody>
      </p:sp>
      <p:pic>
        <p:nvPicPr>
          <p:cNvPr id="23553" name="Picture 1" descr="C:\Documents and Settings\User\Мои документы\Мои рисунки\ae464dd6015ef4bfb637a08e5ecd73224e241548697976.jpg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1268760"/>
            <a:ext cx="4186436" cy="3810000"/>
          </a:xfrm>
          <a:prstGeom prst="rect">
            <a:avLst/>
          </a:prstGeom>
          <a:noFill/>
        </p:spPr>
      </p:pic>
      <p:pic>
        <p:nvPicPr>
          <p:cNvPr id="23554" name="Picture 2" descr="C:\Documents and Settings\User\Мои документы\Мои рисунки\p16_buslaev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32040" y="1412776"/>
            <a:ext cx="3371850" cy="4562475"/>
          </a:xfrm>
          <a:prstGeom prst="rect">
            <a:avLst/>
          </a:prstGeom>
          <a:noFill/>
        </p:spPr>
      </p:pic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251520" y="5226968"/>
            <a:ext cx="256672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365F9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Садко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4572000" y="6093296"/>
            <a:ext cx="457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365F9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Василий 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rgbClr val="365F9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Буслаевич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Валюша\Desktop\807309789.jpg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</p:pic>
      <p:sp>
        <p:nvSpPr>
          <p:cNvPr id="2051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Главные герои былин – богатыри.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 rot="20842803">
            <a:off x="790549" y="218511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Богатыри – люди необыкновенные, им свойственны необыкновенная физическая сила, безграничная храбрость, смекалка и самые разные таланты. Знаменитый Илья Муромец обладает недюжинной силой, а Садко играет на гуслях.</a:t>
            </a:r>
            <a:endParaRPr lang="ru-RU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Валюша\Desktop\807309789.jpg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</p:pic>
      <p:sp>
        <p:nvSpPr>
          <p:cNvPr id="205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«Старшие» богатыри</a:t>
            </a:r>
          </a:p>
        </p:txBody>
      </p:sp>
      <p:pic>
        <p:nvPicPr>
          <p:cNvPr id="27649" name="Picture 1" descr="C:\Documents and Settings\User\Мои документы\Мои рисунки\full1320553897.jpg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1484784"/>
            <a:ext cx="4079832" cy="4525963"/>
          </a:xfrm>
          <a:prstGeom prst="rect">
            <a:avLst/>
          </a:prstGeom>
          <a:noFill/>
        </p:spPr>
      </p:pic>
      <p:pic>
        <p:nvPicPr>
          <p:cNvPr id="27650" name="Picture 2" descr="C:\Documents and Settings\User\Мои документы\Мои рисунки\dep-ch-info-sprav-BOGAT-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0" y="1556792"/>
            <a:ext cx="4248472" cy="3888432"/>
          </a:xfrm>
          <a:prstGeom prst="rect">
            <a:avLst/>
          </a:prstGeom>
          <a:noFill/>
        </p:spPr>
      </p:pic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395536" y="6075675"/>
            <a:ext cx="2526204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600" b="1" i="0" u="none" strike="noStrike" cap="none" normalizeH="0" baseline="0" dirty="0" smtClean="0">
                <a:ln>
                  <a:noFill/>
                </a:ln>
                <a:solidFill>
                  <a:srgbClr val="365F9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</a:t>
            </a:r>
            <a:r>
              <a:rPr kumimoji="0" lang="ru-RU" sz="2600" b="1" i="0" u="none" strike="noStrike" cap="none" normalizeH="0" baseline="0" dirty="0" err="1" smtClean="0">
                <a:ln>
                  <a:noFill/>
                </a:ln>
                <a:solidFill>
                  <a:srgbClr val="365F9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Святогор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3707904" y="5589240"/>
            <a:ext cx="5436096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600" b="1" i="0" u="none" strike="noStrike" cap="none" normalizeH="0" baseline="0" dirty="0" smtClean="0">
                <a:ln>
                  <a:noFill/>
                </a:ln>
                <a:solidFill>
                  <a:srgbClr val="365F9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</a:t>
            </a:r>
            <a:r>
              <a:rPr kumimoji="0" lang="ru-RU" sz="2600" b="1" i="0" u="none" strike="noStrike" cap="none" normalizeH="0" baseline="0" dirty="0" err="1" smtClean="0">
                <a:ln>
                  <a:noFill/>
                </a:ln>
                <a:solidFill>
                  <a:srgbClr val="365F9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Волх</a:t>
            </a:r>
            <a:r>
              <a:rPr kumimoji="0" lang="ru-RU" sz="2600" b="1" i="0" u="none" strike="noStrike" cap="none" normalizeH="0" baseline="0" dirty="0" smtClean="0">
                <a:ln>
                  <a:noFill/>
                </a:ln>
                <a:solidFill>
                  <a:srgbClr val="365F9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600" b="1" i="0" u="none" strike="noStrike" cap="none" normalizeH="0" baseline="0" dirty="0" err="1" smtClean="0">
                <a:ln>
                  <a:noFill/>
                </a:ln>
                <a:solidFill>
                  <a:srgbClr val="365F9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Всеславьич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414</TotalTime>
  <Words>260</Words>
  <Application>Microsoft Office PowerPoint</Application>
  <PresentationFormat>Экран (4:3)</PresentationFormat>
  <Paragraphs>47</Paragraphs>
  <Slides>14</Slides>
  <Notes>14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Презентация PowerPoint</vt:lpstr>
      <vt:lpstr>Презентация PowerPoint</vt:lpstr>
      <vt:lpstr>Презентация PowerPoint</vt:lpstr>
      <vt:lpstr>Проблемный вопрос: каким образом персонажи             русских былин с нами и по сей день?</vt:lpstr>
      <vt:lpstr>Илья Муромец</vt:lpstr>
      <vt:lpstr>Киевские или Владимировы былины</vt:lpstr>
      <vt:lpstr>Новгородские былины</vt:lpstr>
      <vt:lpstr>Главные герои былин – богатыри.</vt:lpstr>
      <vt:lpstr>«Старшие» богатыри</vt:lpstr>
      <vt:lpstr>Выводы: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Сергей</cp:lastModifiedBy>
  <cp:revision>18</cp:revision>
  <dcterms:created xsi:type="dcterms:W3CDTF">2012-04-19T18:28:21Z</dcterms:created>
  <dcterms:modified xsi:type="dcterms:W3CDTF">2020-05-10T08:28:49Z</dcterms:modified>
</cp:coreProperties>
</file>