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6" r:id="rId4"/>
    <p:sldId id="258" r:id="rId5"/>
    <p:sldId id="275" r:id="rId6"/>
    <p:sldId id="261" r:id="rId7"/>
    <p:sldId id="260" r:id="rId8"/>
    <p:sldId id="259" r:id="rId9"/>
    <p:sldId id="263" r:id="rId10"/>
    <p:sldId id="265" r:id="rId11"/>
    <p:sldId id="264" r:id="rId12"/>
    <p:sldId id="266" r:id="rId13"/>
    <p:sldId id="267" r:id="rId14"/>
    <p:sldId id="270" r:id="rId15"/>
    <p:sldId id="269" r:id="rId16"/>
    <p:sldId id="271" r:id="rId17"/>
    <p:sldId id="273" r:id="rId18"/>
    <p:sldId id="272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AF3C-5541-4BFC-8DA9-0F07714477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55A0C-6B29-4F5E-9113-4B72D3774C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357167"/>
            <a:ext cx="742955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Беспереводные</a:t>
            </a:r>
            <a:r>
              <a:rPr lang="ru-RU" sz="5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способы </a:t>
            </a:r>
            <a:r>
              <a:rPr lang="ru-RU" sz="5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семантизации</a:t>
            </a:r>
            <a:r>
              <a:rPr lang="ru-RU" sz="5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иноязычной лексики</a:t>
            </a:r>
            <a:endParaRPr lang="ru-RU" sz="5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000263"/>
          </a:xfrm>
        </p:spPr>
        <p:txBody>
          <a:bodyPr>
            <a:normAutofit/>
          </a:bodyPr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Использование известных способов словообразования.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3116"/>
            <a:ext cx="8358246" cy="4572032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Суффиксально-префиксальный:</a:t>
            </a:r>
          </a:p>
          <a:p>
            <a:pPr marL="514350" indent="-514350" algn="just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суффикс наречий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(hurriedly)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 able, -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- less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суффиксы прилагательных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(useless)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- повторное действие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(reread)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Tx/>
              <a:buChar char="-"/>
            </a:pP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-, un -,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противоположное значение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(impossible)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Использование известных способов словообразования.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929618" cy="328137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Словосложение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(skyscraper)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Конверсия (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record – to record).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С помощью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синонимов / антонимов.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929618" cy="3281370"/>
          </a:xfrm>
        </p:spPr>
        <p:txBody>
          <a:bodyPr/>
          <a:lstStyle/>
          <a:p>
            <a:pPr marL="514350" indent="-514350" algn="just" fontAlgn="t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Beautiful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pretty, handsome. </a:t>
            </a:r>
          </a:p>
          <a:p>
            <a:pPr marL="514350" indent="-514350" algn="just" fontAlgn="t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Black –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white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to suggest = </a:t>
            </a:r>
            <a:r>
              <a:rPr lang="en-U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offer, but it means to put forward the idea of doing something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14445"/>
          </a:xfrm>
        </p:spPr>
        <p:txBody>
          <a:bodyPr/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дефиниций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928802"/>
            <a:ext cx="7929618" cy="3709998"/>
          </a:xfrm>
        </p:spPr>
        <p:txBody>
          <a:bodyPr/>
          <a:lstStyle/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49232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643050"/>
            <a:ext cx="3008307" cy="4548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30617_eb6d7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3816442" y="1926773"/>
            <a:ext cx="4837361" cy="3725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На основе 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контекстуальной догадки.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929618" cy="3281370"/>
          </a:xfrm>
        </p:spPr>
        <p:txBody>
          <a:bodyPr/>
          <a:lstStyle/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2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4" y="2400300"/>
            <a:ext cx="8468691" cy="310040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929190" y="4214818"/>
            <a:ext cx="785818" cy="28575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По созвучию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с родным языком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929618" cy="328137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Legend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ompromise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Vice-president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   Aggressive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Canyon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Через обобщение / перечисление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929618" cy="3281370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 apple		a lemon		a banana</a:t>
            </a:r>
          </a:p>
          <a:p>
            <a:pPr algn="just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  Fruits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428728" y="2857496"/>
            <a:ext cx="2214578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3250397" y="3750471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4643438" y="2857496"/>
            <a:ext cx="2143140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285883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Ассоциации.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929618" cy="3281370"/>
          </a:xfrm>
        </p:spPr>
        <p:txBody>
          <a:bodyPr/>
          <a:lstStyle/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epositphotos_32864067-stock-illustration-cute-pig-cartoo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500174"/>
            <a:ext cx="3015677" cy="4228624"/>
          </a:xfrm>
          <a:prstGeom prst="rect">
            <a:avLst/>
          </a:prstGeom>
        </p:spPr>
      </p:pic>
      <p:sp>
        <p:nvSpPr>
          <p:cNvPr id="8" name="Стрелка вправо с вырезом 7"/>
          <p:cNvSpPr/>
          <p:nvPr/>
        </p:nvSpPr>
        <p:spPr>
          <a:xfrm>
            <a:off x="3143240" y="3500438"/>
            <a:ext cx="1857388" cy="50006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690041fc90e678a23d8043ed1187976_i-38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1714488"/>
            <a:ext cx="428625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929618" cy="3281370"/>
          </a:xfrm>
        </p:spPr>
        <p:txBody>
          <a:bodyPr/>
          <a:lstStyle/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forthright-employee-discussio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85850" y="-214338"/>
            <a:ext cx="5643602" cy="3497680"/>
          </a:xfrm>
          <a:prstGeom prst="rect">
            <a:avLst/>
          </a:prstGeom>
        </p:spPr>
      </p:pic>
      <p:pic>
        <p:nvPicPr>
          <p:cNvPr id="9" name="Рисунок 8" descr="yazyk_zhestov_zhenshchin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-1"/>
            <a:ext cx="4455249" cy="3151995"/>
          </a:xfrm>
          <a:prstGeom prst="rect">
            <a:avLst/>
          </a:prstGeom>
        </p:spPr>
      </p:pic>
      <p:pic>
        <p:nvPicPr>
          <p:cNvPr id="11" name="Рисунок 10" descr="people-whispering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1810"/>
            <a:ext cx="9144000" cy="378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7145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7929618" cy="3281370"/>
          </a:xfrm>
        </p:spPr>
        <p:txBody>
          <a:bodyPr/>
          <a:lstStyle/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oto_ludej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D3C6E0"/>
              </a:clrFrom>
              <a:clrTo>
                <a:srgbClr val="D3C6E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14290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nnee_obuche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86874" cy="1571636"/>
          </a:xfrm>
        </p:spPr>
        <p:txBody>
          <a:bodyPr>
            <a:normAutofit/>
          </a:bodyPr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072494" cy="4857784"/>
          </a:xfrm>
        </p:spPr>
        <p:txBody>
          <a:bodyPr>
            <a:normAutofit/>
          </a:bodyPr>
          <a:lstStyle/>
          <a:p>
            <a:pPr marL="514350" indent="-51435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1" y="500042"/>
          <a:ext cx="7691470" cy="4932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1470"/>
              </a:tblGrid>
              <a:tr h="7720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БЕСПЕРЕВОДНОЙ МЕТОД </a:t>
                      </a: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25" marR="47625" marT="47625" marB="47625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4014267"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занятия ведутся на иностранном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языке;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грамматические конструкции усваиваются как клише, упор на заучивание целых предложений, без детального объяснения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правила;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изучение лексики и грамматики проходит на основании повседневной речи, копирование и заучивание диалогов, текстов,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фраз;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5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основе усвоения информации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заучивание.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625" marR="47625" marT="47625" marB="47625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928670"/>
            <a:ext cx="8786874" cy="928694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atin typeface="Times New Roman" pitchFamily="18" charset="0"/>
                <a:cs typeface="Times New Roman" pitchFamily="18" charset="0"/>
              </a:rPr>
              <a:t>Scott </a:t>
            </a:r>
            <a:r>
              <a:rPr lang="en-US" sz="5300" b="1" dirty="0" err="1" smtClean="0">
                <a:latin typeface="Times New Roman" pitchFamily="18" charset="0"/>
                <a:cs typeface="Times New Roman" pitchFamily="18" charset="0"/>
              </a:rPr>
              <a:t>Tornberry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072494" cy="4857784"/>
          </a:xfrm>
        </p:spPr>
        <p:txBody>
          <a:bodyPr>
            <a:normAutofit/>
          </a:bodyPr>
          <a:lstStyle/>
          <a:p>
            <a:pPr marL="514350" indent="-51435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eacherEducatorScottThornburyinArmenia-3XJorZ07DlMCN4-ZV0hoqRYscNMOIQp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07409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285728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86874" cy="1571636"/>
          </a:xfrm>
        </p:spPr>
        <p:txBody>
          <a:bodyPr>
            <a:normAutofit fontScale="90000"/>
          </a:bodyPr>
          <a:lstStyle/>
          <a:p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Беспереводные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способы </a:t>
            </a:r>
            <a:r>
              <a:rPr lang="ru-RU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семантизации</a:t>
            </a: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 иноязычной лексики:</a:t>
            </a:r>
            <a:b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643050"/>
            <a:ext cx="8072494" cy="4857784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AutoNum type="arabicPeriod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Наглядность.</a:t>
            </a:r>
          </a:p>
          <a:p>
            <a:pPr marL="514350" indent="-514350" algn="just">
              <a:buAutoNum type="arabicPeriod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Словообразование.</a:t>
            </a:r>
          </a:p>
          <a:p>
            <a:pPr marL="514350" indent="-514350" algn="just">
              <a:buAutoNum type="arabicPeriod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Синонимы / антонимы.</a:t>
            </a:r>
          </a:p>
          <a:p>
            <a:pPr marL="514350" indent="-514350" algn="just">
              <a:buAutoNum type="arabicPeriod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Дефиниции.</a:t>
            </a:r>
          </a:p>
          <a:p>
            <a:pPr marL="514350" indent="-514350" algn="just">
              <a:buAutoNum type="arabicPeriod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Контекстуальная догадка.</a:t>
            </a:r>
          </a:p>
          <a:p>
            <a:pPr marL="514350" indent="-514350" algn="just">
              <a:buAutoNum type="arabicPeriod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Созвучие с родным языком.</a:t>
            </a:r>
          </a:p>
          <a:p>
            <a:pPr marL="514350" indent="-514350" algn="just">
              <a:buAutoNum type="arabicPeriod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Обобщение / перечисление.</a:t>
            </a:r>
          </a:p>
          <a:p>
            <a:pPr marL="514350" indent="-514350" algn="just">
              <a:buAutoNum type="arabicPeriod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Ассоциации.</a:t>
            </a:r>
          </a:p>
          <a:p>
            <a:pPr marL="514350" indent="-51435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Раскрытие значения слов по сопровождающей наглядности.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928802"/>
            <a:ext cx="7929618" cy="1714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учить-язык-с-рожде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4"/>
            <a:ext cx="9144000" cy="507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b5650bf5362b55803720697670a4f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3438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716b9a8e48b549c0fc75906911eb3b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67" y="3071810"/>
            <a:ext cx="4400457" cy="3286148"/>
          </a:xfrm>
          <a:prstGeom prst="rect">
            <a:avLst/>
          </a:prstGeom>
        </p:spPr>
      </p:pic>
      <p:pic>
        <p:nvPicPr>
          <p:cNvPr id="6" name="Рисунок 5" descr="kompyuter_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9190" y="0"/>
            <a:ext cx="3929066" cy="3929066"/>
          </a:xfrm>
          <a:prstGeom prst="rect">
            <a:avLst/>
          </a:prstGeom>
        </p:spPr>
      </p:pic>
      <p:pic>
        <p:nvPicPr>
          <p:cNvPr id="7" name="Рисунок 6" descr="ради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3643314"/>
            <a:ext cx="4643438" cy="290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234640-16060619254030 (3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-142900"/>
            <a:ext cx="4000504" cy="4000504"/>
          </a:xfrm>
          <a:prstGeom prst="rect">
            <a:avLst/>
          </a:prstGeom>
        </p:spPr>
      </p:pic>
      <p:pic>
        <p:nvPicPr>
          <p:cNvPr id="6" name="Рисунок 5" descr="ff26f633c4168fcd6f6663d50838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142852"/>
            <a:ext cx="3500430" cy="3383749"/>
          </a:xfrm>
          <a:prstGeom prst="rect">
            <a:avLst/>
          </a:prstGeom>
        </p:spPr>
      </p:pic>
      <p:pic>
        <p:nvPicPr>
          <p:cNvPr id="7" name="Рисунок 6" descr="kartinki-pro-plavanie-dlya-detey-99725-larg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BCF0FF"/>
              </a:clrFrom>
              <a:clrTo>
                <a:srgbClr val="BCF0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2571744"/>
            <a:ext cx="6000792" cy="447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0">
              <a:schemeClr val="bg2">
                <a:lumMod val="60000"/>
                <a:lumOff val="40000"/>
              </a:schemeClr>
            </a:gs>
            <a:gs pos="100000">
              <a:schemeClr val="bg2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ff8cb1c2fd5d9eb50770dc7247b4ce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00098" y="428604"/>
            <a:ext cx="3929091" cy="5480766"/>
          </a:xfrm>
          <a:prstGeom prst="rect">
            <a:avLst/>
          </a:prstGeom>
        </p:spPr>
      </p:pic>
      <p:pic>
        <p:nvPicPr>
          <p:cNvPr id="5" name="Рисунок 4" descr="best-sad-boy-clipart-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3702" y="928670"/>
            <a:ext cx="2500298" cy="4274039"/>
          </a:xfrm>
          <a:prstGeom prst="rect">
            <a:avLst/>
          </a:prstGeom>
        </p:spPr>
      </p:pic>
      <p:pic>
        <p:nvPicPr>
          <p:cNvPr id="6" name="Рисунок 5" descr="image_image_193080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0"/>
            <a:ext cx="2971429" cy="5371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225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 </vt:lpstr>
      <vt:lpstr>Scott Tornberry  </vt:lpstr>
      <vt:lpstr>Беспереводные способы семантизации иноязычной лексики: </vt:lpstr>
      <vt:lpstr>Раскрытие значения слов по сопровождающей наглядности.</vt:lpstr>
      <vt:lpstr>Слайд 7</vt:lpstr>
      <vt:lpstr>Слайд 8</vt:lpstr>
      <vt:lpstr>Слайд 9</vt:lpstr>
      <vt:lpstr>Использование известных способов словообразования.</vt:lpstr>
      <vt:lpstr>Использование известных способов словообразования.</vt:lpstr>
      <vt:lpstr>С помощью  синонимов / антонимов.</vt:lpstr>
      <vt:lpstr>Использование дефиниций.</vt:lpstr>
      <vt:lpstr>На основе  контекстуальной догадки.</vt:lpstr>
      <vt:lpstr>По созвучию  с родным языком.</vt:lpstr>
      <vt:lpstr>Через обобщение / перечисление.</vt:lpstr>
      <vt:lpstr>Ассоциации.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20</cp:revision>
  <dcterms:created xsi:type="dcterms:W3CDTF">2017-10-28T14:50:59Z</dcterms:created>
  <dcterms:modified xsi:type="dcterms:W3CDTF">2018-02-12T12:10:51Z</dcterms:modified>
</cp:coreProperties>
</file>