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65" r:id="rId2"/>
    <p:sldId id="294" r:id="rId3"/>
    <p:sldId id="292" r:id="rId4"/>
    <p:sldId id="302" r:id="rId5"/>
    <p:sldId id="303" r:id="rId6"/>
    <p:sldId id="304" r:id="rId7"/>
    <p:sldId id="305" r:id="rId8"/>
    <p:sldId id="306" r:id="rId9"/>
    <p:sldId id="308" r:id="rId10"/>
    <p:sldId id="293" r:id="rId11"/>
    <p:sldId id="295" r:id="rId12"/>
    <p:sldId id="29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890"/>
    <a:srgbClr val="EB1D07"/>
    <a:srgbClr val="800000"/>
    <a:srgbClr val="0B080C"/>
    <a:srgbClr val="3C0409"/>
    <a:srgbClr val="8CE48C"/>
    <a:srgbClr val="77F92F"/>
    <a:srgbClr val="FFFF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5" autoAdjust="0"/>
    <p:restoredTop sz="94673" autoAdjust="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3DF7AA-B2AF-4E3C-ACD0-76F09399E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A634E-C0EA-421B-8A85-E9CECFDAA793}" type="slidenum">
              <a:rPr lang="ru-RU"/>
              <a:pPr/>
              <a:t>10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C16C-8890-4E26-A315-78AD821CA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B0F1A-7D2B-4B7D-A1E0-FCB28230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2149-5BDA-4992-B477-150583F10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6633-413E-4205-B6C8-85C100914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9601-434D-4A5C-BAEE-6804EB0F3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151FD-F58C-4D37-A8C9-41DD2E0B8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708E-C974-4686-8822-6D35ED1B2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8BE7F-B423-4D50-82BB-496122746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B1AE-BEE9-49EC-9187-8A9A978BA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6C50-242E-4C4B-B113-BC041397B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F6AD-1B2D-496A-A523-6571B0DEB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BB4178-9951-429C-AC6F-28DF1A922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89" r:id="rId2"/>
    <p:sldLayoutId id="2147483697" r:id="rId3"/>
    <p:sldLayoutId id="2147483690" r:id="rId4"/>
    <p:sldLayoutId id="2147483691" r:id="rId5"/>
    <p:sldLayoutId id="2147483692" r:id="rId6"/>
    <p:sldLayoutId id="2147483693" r:id="rId7"/>
    <p:sldLayoutId id="2147483698" r:id="rId8"/>
    <p:sldLayoutId id="2147483699" r:id="rId9"/>
    <p:sldLayoutId id="2147483694" r:id="rId10"/>
    <p:sldLayoutId id="2147483695" r:id="rId11"/>
  </p:sldLayoutIdLst>
  <p:transition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secretar\&#1056;&#1072;&#1073;&#1086;&#1095;&#1080;&#1081;%20&#1089;&#1090;&#1086;&#1083;\&#1069;&#1082;&#1089;&#1087;&#1077;&#1088;&#1080;&#1084;&#1077;&#1085;&#1090;%20&#1089;%20&#1095;&#1080;&#1087;&#1089;&#1072;&#1084;&#1080;%20&#1080;%20&#1089;&#1091;&#1093;&#1072;&#1088;&#1080;&#1082;&#1072;&#1084;&#1080;..mp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276872"/>
            <a:ext cx="4680520" cy="226300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/>
              <a:t>В мире этикеток</a:t>
            </a:r>
            <a:endParaRPr lang="ru-RU" sz="7200" i="1" dirty="0">
              <a:solidFill>
                <a:srgbClr val="FFFF00"/>
              </a:solidFill>
            </a:endParaRPr>
          </a:p>
        </p:txBody>
      </p:sp>
      <p:pic>
        <p:nvPicPr>
          <p:cNvPr id="6147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48304">
            <a:off x="5418138" y="679450"/>
            <a:ext cx="3173412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745413" cy="89773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>Практическое </a:t>
            </a:r>
            <a:r>
              <a:rPr lang="ru-RU" sz="4400" i="1" dirty="0">
                <a:solidFill>
                  <a:schemeClr val="accent3">
                    <a:lumMod val="50000"/>
                  </a:schemeClr>
                </a:solidFill>
              </a:rPr>
              <a:t>занятие</a:t>
            </a:r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i="1" dirty="0">
              <a:solidFill>
                <a:schemeClr val="bg2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412163" cy="42783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Тема: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«Читаем этикетки».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Цель: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научиться расшифровывать этикетки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Задачи: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провести расшифровку состава продукта  на предложенных вам этикетках и сделать вывод о целесообразности применения данного продукта, учитывая  влияние на организм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221163"/>
            <a:ext cx="38163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0825" y="1052513"/>
          <a:ext cx="8424936" cy="48518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457921"/>
                <a:gridCol w="1702319"/>
                <a:gridCol w="1872208"/>
                <a:gridCol w="1944216"/>
                <a:gridCol w="2448272"/>
              </a:tblGrid>
              <a:tr h="38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№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Название продукта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Производитель</a:t>
                      </a:r>
                      <a:endParaRPr lang="ru-RU" sz="28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Пищевые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добавки, другие вещества </a:t>
                      </a:r>
                      <a:endParaRPr lang="ru-RU" sz="28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Опасное воздействие на организм</a:t>
                      </a:r>
                      <a:endParaRPr lang="ru-RU" sz="28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</a:tr>
              <a:tr h="3845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 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</a:tr>
              <a:tr h="307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</a:tr>
              <a:tr h="1011322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Вывод: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43" marR="590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4401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bg2"/>
                </a:solidFill>
              </a:rPr>
              <a:t>Рефлексия:</a:t>
            </a:r>
            <a:endParaRPr lang="ru-RU" sz="6000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908050"/>
            <a:ext cx="5307013" cy="338455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3200" b="1" i="1" dirty="0" smtClean="0">
                <a:solidFill>
                  <a:srgbClr val="EB1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 </a:t>
            </a:r>
            <a:r>
              <a:rPr lang="ru-RU" sz="3200" b="1" i="1" dirty="0">
                <a:solidFill>
                  <a:srgbClr val="EB1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фразу</a:t>
            </a:r>
          </a:p>
          <a:p>
            <a:pPr marL="514350" indent="-514350" fontAlgn="auto">
              <a:spcAft>
                <a:spcPts val="0"/>
              </a:spcAft>
              <a:buClr>
                <a:srgbClr val="800000"/>
              </a:buClr>
              <a:buFont typeface="+mj-lt"/>
              <a:buAutoNum type="arabicPeriod"/>
              <a:defRPr/>
            </a:pPr>
            <a:r>
              <a:rPr lang="ru-RU" sz="3200" b="1" i="1" dirty="0" smtClean="0">
                <a:solidFill>
                  <a:srgbClr val="800000"/>
                </a:solidFill>
              </a:rPr>
              <a:t>Сегодня </a:t>
            </a:r>
            <a:r>
              <a:rPr lang="ru-RU" sz="3200" b="1" i="1" dirty="0">
                <a:solidFill>
                  <a:srgbClr val="800000"/>
                </a:solidFill>
              </a:rPr>
              <a:t>на </a:t>
            </a:r>
            <a:r>
              <a:rPr lang="ru-RU" sz="3200" b="1" i="1">
                <a:solidFill>
                  <a:srgbClr val="800000"/>
                </a:solidFill>
              </a:rPr>
              <a:t>занятии </a:t>
            </a:r>
            <a:r>
              <a:rPr lang="ru-RU" sz="3200" b="1" i="1" smtClean="0">
                <a:solidFill>
                  <a:srgbClr val="800000"/>
                </a:solidFill>
              </a:rPr>
              <a:t> я понял(а</a:t>
            </a:r>
            <a:r>
              <a:rPr lang="ru-RU" sz="3200" b="1" i="1" dirty="0">
                <a:solidFill>
                  <a:srgbClr val="800000"/>
                </a:solidFill>
              </a:rPr>
              <a:t>), что …</a:t>
            </a:r>
          </a:p>
          <a:p>
            <a:pPr marL="514350" indent="-514350" fontAlgn="auto">
              <a:spcAft>
                <a:spcPts val="0"/>
              </a:spcAft>
              <a:buClr>
                <a:srgbClr val="800000"/>
              </a:buClr>
              <a:buFont typeface="+mj-lt"/>
              <a:buAutoNum type="arabicPeriod"/>
              <a:defRPr/>
            </a:pPr>
            <a:r>
              <a:rPr lang="ru-RU" sz="3200" b="1" i="1" dirty="0" smtClean="0">
                <a:solidFill>
                  <a:srgbClr val="800000"/>
                </a:solidFill>
              </a:rPr>
              <a:t>Сегодня </a:t>
            </a:r>
            <a:r>
              <a:rPr lang="ru-RU" sz="3200" b="1" i="1" dirty="0">
                <a:solidFill>
                  <a:srgbClr val="800000"/>
                </a:solidFill>
              </a:rPr>
              <a:t>я почувствовал(а), что…</a:t>
            </a:r>
          </a:p>
          <a:p>
            <a:pPr marL="514350" indent="-514350" fontAlgn="auto">
              <a:spcAft>
                <a:spcPts val="0"/>
              </a:spcAft>
              <a:buClr>
                <a:srgbClr val="800000"/>
              </a:buClr>
              <a:buFont typeface="+mj-lt"/>
              <a:buAutoNum type="arabicPeriod"/>
              <a:defRPr/>
            </a:pPr>
            <a:r>
              <a:rPr lang="ru-RU" sz="3200" b="1" i="1" dirty="0">
                <a:solidFill>
                  <a:srgbClr val="800000"/>
                </a:solidFill>
              </a:rPr>
              <a:t>Сегодня меня удивило</a:t>
            </a:r>
            <a:r>
              <a:rPr lang="ru-RU" sz="3200" b="1" i="1" dirty="0" smtClean="0">
                <a:solidFill>
                  <a:srgbClr val="800000"/>
                </a:solidFill>
              </a:rPr>
              <a:t>…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5" t="6596" r="2655"/>
          <a:stretch/>
        </p:blipFill>
        <p:spPr bwMode="auto">
          <a:xfrm>
            <a:off x="571472" y="1643050"/>
            <a:ext cx="295299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49238" y="4149725"/>
            <a:ext cx="8643937" cy="244792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800000"/>
              </a:buClr>
              <a:buFont typeface="+mj-lt"/>
              <a:buAutoNum type="arabicPeriod" startAt="4"/>
              <a:defRPr/>
            </a:pPr>
            <a:r>
              <a:rPr lang="ru-RU" sz="3200" b="1" i="1" dirty="0" smtClean="0">
                <a:solidFill>
                  <a:srgbClr val="800000"/>
                </a:solidFill>
              </a:rPr>
              <a:t>После сегодняшнего занятия я буду…</a:t>
            </a:r>
          </a:p>
          <a:p>
            <a:pPr marL="514350" indent="-514350">
              <a:buClr>
                <a:srgbClr val="800000"/>
              </a:buClr>
              <a:buFont typeface="+mj-lt"/>
              <a:buAutoNum type="arabicPeriod" startAt="4"/>
              <a:defRPr/>
            </a:pPr>
            <a:r>
              <a:rPr lang="ru-RU" sz="3200" b="1" i="1" dirty="0" smtClean="0">
                <a:solidFill>
                  <a:srgbClr val="800000"/>
                </a:solidFill>
              </a:rPr>
              <a:t>Сегодня я расскажу дома о том, что…</a:t>
            </a:r>
          </a:p>
          <a:p>
            <a:pPr marL="514350" indent="-514350">
              <a:buClr>
                <a:srgbClr val="800000"/>
              </a:buClr>
              <a:buFont typeface="+mj-lt"/>
              <a:buAutoNum type="arabicPeriod" startAt="4"/>
              <a:defRPr/>
            </a:pPr>
            <a:r>
              <a:rPr lang="ru-RU" sz="3200" b="1" i="1" dirty="0" smtClean="0">
                <a:solidFill>
                  <a:srgbClr val="800000"/>
                </a:solidFill>
              </a:rPr>
              <a:t>Когда я буду выбирать продукт, я обязательно…</a:t>
            </a: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i="1" dirty="0">
                <a:solidFill>
                  <a:schemeClr val="accent3">
                    <a:lumMod val="50000"/>
                  </a:schemeClr>
                </a:solidFill>
              </a:rPr>
              <a:t>Е - Значение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598613"/>
            <a:ext cx="8880475" cy="4497387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100-182.</a:t>
            </a:r>
            <a:r>
              <a:rPr lang="ru-RU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Красители.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200-299.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Консерванты.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300-399.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Антиокислители.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400-499.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Стабилизаторы.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500-599.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Эмульгаторы.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600-699.</a:t>
            </a:r>
            <a:r>
              <a:rPr lang="ru-RU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Усилители вкуса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и </a:t>
            </a:r>
            <a:r>
              <a:rPr lang="ru-RU" b="1" i="1" dirty="0">
                <a:solidFill>
                  <a:srgbClr val="FF0000"/>
                </a:solidFill>
              </a:rPr>
              <a:t>аромата.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900-999.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Пеногасители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459449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2283"/>
          <a:stretch>
            <a:fillRect/>
          </a:stretch>
        </p:blipFill>
        <p:spPr>
          <a:xfrm>
            <a:off x="323850" y="188913"/>
            <a:ext cx="8534400" cy="655320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66E7-7A78-4124-BBDF-C26E2229F06C}" type="slidenum">
              <a:rPr lang="ru-RU"/>
              <a:pPr/>
              <a:t>4</a:t>
            </a:fld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476250"/>
            <a:ext cx="4740275" cy="5619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1800" b="1" i="1">
              <a:solidFill>
                <a:srgbClr val="82001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E11F24"/>
                </a:solidFill>
              </a:rPr>
              <a:t>Колбаса бутербродная.</a:t>
            </a:r>
            <a:r>
              <a:rPr lang="ru-RU" b="1" i="1">
                <a:solidFill>
                  <a:srgbClr val="820013"/>
                </a:solidFill>
              </a:rPr>
              <a:t> Производитель ОАО «Мясокомбинат Омский»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E11F24"/>
                </a:solidFill>
              </a:rPr>
              <a:t>Е 250-</a:t>
            </a:r>
            <a:r>
              <a:rPr lang="ru-RU" b="1" i="1">
                <a:solidFill>
                  <a:srgbClr val="820013"/>
                </a:solidFill>
              </a:rPr>
              <a:t> консервант, вызывает нарушение давления;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E11F24"/>
                </a:solidFill>
              </a:rPr>
              <a:t>Е 450</a:t>
            </a:r>
            <a:r>
              <a:rPr lang="ru-RU" b="1" i="1">
                <a:solidFill>
                  <a:srgbClr val="820013"/>
                </a:solidFill>
              </a:rPr>
              <a:t> – стабилизатор, вызывает расстройство желудка, поражает желудочно-кишечный тракт.</a:t>
            </a:r>
          </a:p>
          <a:p>
            <a:pPr>
              <a:lnSpc>
                <a:spcPct val="90000"/>
              </a:lnSpc>
            </a:pPr>
            <a:endParaRPr lang="ru-RU" b="1" i="1">
              <a:solidFill>
                <a:srgbClr val="820013"/>
              </a:solidFill>
            </a:endParaRPr>
          </a:p>
          <a:p>
            <a:pPr>
              <a:lnSpc>
                <a:spcPct val="90000"/>
              </a:lnSpc>
            </a:pPr>
            <a:endParaRPr lang="ru-RU" sz="1800" b="1" i="1">
              <a:solidFill>
                <a:srgbClr val="820013"/>
              </a:solidFill>
            </a:endParaRPr>
          </a:p>
          <a:p>
            <a:pPr>
              <a:lnSpc>
                <a:spcPct val="90000"/>
              </a:lnSpc>
            </a:pPr>
            <a:endParaRPr lang="ru-RU" sz="1800" b="1" i="1">
              <a:solidFill>
                <a:srgbClr val="820013"/>
              </a:solidFill>
            </a:endParaRPr>
          </a:p>
          <a:p>
            <a:pPr>
              <a:lnSpc>
                <a:spcPct val="90000"/>
              </a:lnSpc>
            </a:pPr>
            <a:endParaRPr lang="ru-RU" sz="1800" b="1" i="1">
              <a:solidFill>
                <a:srgbClr val="820013"/>
              </a:solidFill>
            </a:endParaRPr>
          </a:p>
          <a:p>
            <a:pPr>
              <a:lnSpc>
                <a:spcPct val="90000"/>
              </a:lnSpc>
            </a:pPr>
            <a:endParaRPr lang="ru-RU" sz="1800" b="1" i="1">
              <a:solidFill>
                <a:srgbClr val="820013"/>
              </a:solidFill>
            </a:endParaRPr>
          </a:p>
          <a:p>
            <a:pPr>
              <a:lnSpc>
                <a:spcPct val="90000"/>
              </a:lnSpc>
            </a:pPr>
            <a:endParaRPr lang="ru-RU" sz="1800" b="1" i="1">
              <a:solidFill>
                <a:srgbClr val="820013"/>
              </a:solidFill>
            </a:endParaRPr>
          </a:p>
          <a:p>
            <a:pPr>
              <a:lnSpc>
                <a:spcPct val="90000"/>
              </a:lnSpc>
            </a:pPr>
            <a:endParaRPr lang="ru-RU" sz="1800" b="1" i="1">
              <a:solidFill>
                <a:srgbClr val="820013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0"/>
            <a:ext cx="3492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j018611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292600"/>
            <a:ext cx="1649413" cy="1831975"/>
          </a:xfrm>
          <a:noFill/>
          <a:ln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5F1-DDC5-401A-B306-78CE13F83593}" type="slidenum">
              <a:rPr lang="ru-RU"/>
              <a:pPr/>
              <a:t>5</a:t>
            </a:fld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27675" y="260350"/>
            <a:ext cx="3616325" cy="3384550"/>
          </a:xfrm>
          <a:noFill/>
          <a:ln/>
        </p:spPr>
      </p:pic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04813"/>
            <a:ext cx="5184775" cy="4497387"/>
          </a:xfrm>
        </p:spPr>
        <p:txBody>
          <a:bodyPr/>
          <a:lstStyle/>
          <a:p>
            <a:endParaRPr lang="ru-RU" sz="2400" dirty="0"/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Напиток «Пепси»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Производитель-(А) ООО «Пепси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Интернешенел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Боттлерс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», </a:t>
            </a:r>
          </a:p>
          <a:p>
            <a:pPr>
              <a:buFontTx/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 г. Екатеринбург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Е 150 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– подозрительные пищевые добавки;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Е 338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– вызывает расстройство желудка.</a:t>
            </a:r>
          </a:p>
        </p:txBody>
      </p:sp>
      <p:pic>
        <p:nvPicPr>
          <p:cNvPr id="49159" name="Picture 7" descr="MCj034483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357694"/>
            <a:ext cx="1500187" cy="17684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5363369" y="-827881"/>
            <a:ext cx="2952750" cy="4608512"/>
          </a:xfrm>
          <a:noFill/>
          <a:ln/>
        </p:spPr>
      </p:pic>
      <p:sp>
        <p:nvSpPr>
          <p:cNvPr id="532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4422"/>
            <a:ext cx="5113337" cy="53578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E11F24"/>
                </a:solidFill>
              </a:rPr>
              <a:t>Сыр плавленый «Президент»</a:t>
            </a:r>
          </a:p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E11F24"/>
                </a:solidFill>
              </a:rPr>
              <a:t>Е 450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– стабилизатор, вызывает расстройство желудка, поражает желудочно-кишечный тракт;</a:t>
            </a:r>
          </a:p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E11F24"/>
                </a:solidFill>
              </a:rPr>
              <a:t>Е 339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–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антиокислитель, вызывает расстройство желудка, аллерген; </a:t>
            </a:r>
          </a:p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E11F24"/>
                </a:solidFill>
              </a:rPr>
              <a:t>Е 331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– антиокислитель, вреден для кожи, аллерген.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785926"/>
            <a:ext cx="5029200" cy="4095760"/>
          </a:xfrm>
        </p:spPr>
        <p:txBody>
          <a:bodyPr/>
          <a:lstStyle/>
          <a:p>
            <a:r>
              <a:rPr lang="ru-RU" b="1" i="1" dirty="0">
                <a:solidFill>
                  <a:srgbClr val="E11F24"/>
                </a:solidFill>
              </a:rPr>
              <a:t>Жевательная резинка «О</a:t>
            </a:r>
            <a:r>
              <a:rPr lang="en-US" b="1" i="1" dirty="0" err="1">
                <a:solidFill>
                  <a:srgbClr val="E11F24"/>
                </a:solidFill>
              </a:rPr>
              <a:t>rbit</a:t>
            </a:r>
            <a:r>
              <a:rPr lang="ru-RU" b="1" i="1" dirty="0">
                <a:solidFill>
                  <a:srgbClr val="E11F24"/>
                </a:solidFill>
              </a:rPr>
              <a:t>»,</a:t>
            </a:r>
            <a:r>
              <a:rPr lang="ru-RU" b="1" i="1" dirty="0"/>
              <a:t> </a:t>
            </a:r>
          </a:p>
          <a:p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ООО «</a:t>
            </a:r>
            <a:r>
              <a:rPr lang="ru-RU" b="1" i="1" dirty="0" err="1">
                <a:solidFill>
                  <a:schemeClr val="tx2">
                    <a:lumMod val="25000"/>
                  </a:schemeClr>
                </a:solidFill>
              </a:rPr>
              <a:t>Ригли</a:t>
            </a: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», Санкт – Петербург</a:t>
            </a:r>
          </a:p>
          <a:p>
            <a:r>
              <a:rPr lang="ru-RU" b="1" i="1" dirty="0">
                <a:solidFill>
                  <a:srgbClr val="E11F24"/>
                </a:solidFill>
              </a:rPr>
              <a:t>Е 171, Е 322, Е 320</a:t>
            </a:r>
            <a:r>
              <a:rPr lang="ru-RU" b="1" i="1" dirty="0"/>
              <a:t> – </a:t>
            </a: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вызывают болезни печени и почек.</a:t>
            </a:r>
          </a:p>
        </p:txBody>
      </p:sp>
      <p:pic>
        <p:nvPicPr>
          <p:cNvPr id="55304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500042"/>
            <a:ext cx="4211637" cy="2736850"/>
          </a:xfrm>
          <a:noFill/>
          <a:ln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42" y="785794"/>
            <a:ext cx="3616325" cy="3014663"/>
          </a:xfrm>
          <a:noFill/>
          <a:ln/>
        </p:spPr>
      </p:pic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928670"/>
            <a:ext cx="4929222" cy="53832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E11F24"/>
                </a:solidFill>
              </a:rPr>
              <a:t>Куриный бульон «М</a:t>
            </a:r>
            <a:r>
              <a:rPr lang="en-US" b="1" i="1" dirty="0" err="1">
                <a:solidFill>
                  <a:srgbClr val="E11F24"/>
                </a:solidFill>
              </a:rPr>
              <a:t>aggi</a:t>
            </a:r>
            <a:r>
              <a:rPr lang="ru-RU" b="1" i="1" dirty="0">
                <a:solidFill>
                  <a:srgbClr val="E11F24"/>
                </a:solidFill>
              </a:rPr>
              <a:t>»</a:t>
            </a:r>
          </a:p>
          <a:p>
            <a:pPr>
              <a:lnSpc>
                <a:spcPct val="90000"/>
              </a:lnSpc>
            </a:pPr>
            <a:r>
              <a:rPr lang="ru-RU" b="1" i="1" dirty="0" err="1">
                <a:solidFill>
                  <a:srgbClr val="E11F24"/>
                </a:solidFill>
              </a:rPr>
              <a:t>Глютамат</a:t>
            </a:r>
            <a:r>
              <a:rPr lang="ru-RU" b="1" i="1" dirty="0">
                <a:solidFill>
                  <a:srgbClr val="E11F24"/>
                </a:solidFill>
              </a:rPr>
              <a:t>, </a:t>
            </a:r>
            <a:r>
              <a:rPr lang="ru-RU" b="1" i="1" dirty="0" err="1">
                <a:solidFill>
                  <a:srgbClr val="E11F24"/>
                </a:solidFill>
              </a:rPr>
              <a:t>иносинат</a:t>
            </a:r>
            <a:r>
              <a:rPr lang="ru-RU" b="1" i="1" dirty="0">
                <a:solidFill>
                  <a:srgbClr val="E11F24"/>
                </a:solidFill>
              </a:rPr>
              <a:t> </a:t>
            </a:r>
            <a:r>
              <a:rPr lang="ru-RU" b="1" i="1" dirty="0" err="1">
                <a:solidFill>
                  <a:srgbClr val="E11F24"/>
                </a:solidFill>
              </a:rPr>
              <a:t>гуанилат</a:t>
            </a:r>
            <a:r>
              <a:rPr lang="ru-RU" b="1" i="1" dirty="0">
                <a:solidFill>
                  <a:srgbClr val="E11F24"/>
                </a:solidFill>
              </a:rPr>
              <a:t> натрия –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вызывают болезни желудочно-кишечного тракта;</a:t>
            </a:r>
          </a:p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E11F24"/>
                </a:solidFill>
              </a:rPr>
              <a:t>Е 330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tx2">
                    <a:lumMod val="25000"/>
                  </a:schemeClr>
                </a:solidFill>
              </a:rPr>
              <a:t>– особенно опасен, вызывает злокачественные опухоли.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72008"/>
            <a:ext cx="18732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15304" cy="561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далее 3">
            <a:hlinkClick r:id="rId3" action="ppaction://hlinkfile" highlightClick="1"/>
          </p:cNvPr>
          <p:cNvSpPr/>
          <p:nvPr/>
        </p:nvSpPr>
        <p:spPr>
          <a:xfrm>
            <a:off x="8277178" y="6038512"/>
            <a:ext cx="714380" cy="6429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кет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716</TotalTime>
  <Words>300</Words>
  <Application>Microsoft Office PowerPoint</Application>
  <PresentationFormat>Экран (4:3)</PresentationFormat>
  <Paragraphs>72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В мире этикеток</vt:lpstr>
      <vt:lpstr>Е - Значение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Практическое занятие.</vt:lpstr>
      <vt:lpstr>Слайд 11</vt:lpstr>
      <vt:lpstr>Рефлексия: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журнал</dc:title>
  <dc:creator>***</dc:creator>
  <cp:lastModifiedBy>1</cp:lastModifiedBy>
  <cp:revision>43</cp:revision>
  <dcterms:created xsi:type="dcterms:W3CDTF">2006-02-11T13:44:09Z</dcterms:created>
  <dcterms:modified xsi:type="dcterms:W3CDTF">2016-04-04T07:21:31Z</dcterms:modified>
</cp:coreProperties>
</file>