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E2DC9-96E7-4ABA-BE19-393E04CBB1C0}" type="doc">
      <dgm:prSet loTypeId="urn:microsoft.com/office/officeart/2005/8/layout/venn2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15AE2E7-8FCF-4E52-B7D3-AE22F4243A9F}">
      <dgm:prSet phldrT="[Текст]" custT="1"/>
      <dgm:spPr/>
      <dgm:t>
        <a:bodyPr/>
        <a:lstStyle/>
        <a:p>
          <a:r>
            <a:rPr lang="ru-RU" sz="10000" baseline="0" dirty="0" smtClean="0"/>
            <a:t>Л</a:t>
          </a:r>
        </a:p>
      </dgm:t>
    </dgm:pt>
    <dgm:pt modelId="{4B4C6208-08D8-43FE-8FF8-CECEB336627A}" type="parTrans" cxnId="{13022BC2-1A71-4823-98B2-B098CF82A360}">
      <dgm:prSet/>
      <dgm:spPr/>
      <dgm:t>
        <a:bodyPr/>
        <a:lstStyle/>
        <a:p>
          <a:endParaRPr lang="ru-RU"/>
        </a:p>
      </dgm:t>
    </dgm:pt>
    <dgm:pt modelId="{3CD51E34-9715-4D02-AE74-8317EB3B3FE2}" type="sibTrans" cxnId="{13022BC2-1A71-4823-98B2-B098CF82A360}">
      <dgm:prSet/>
      <dgm:spPr/>
      <dgm:t>
        <a:bodyPr/>
        <a:lstStyle/>
        <a:p>
          <a:endParaRPr lang="ru-RU"/>
        </a:p>
      </dgm:t>
    </dgm:pt>
    <dgm:pt modelId="{713112EA-44B0-4E33-B4DB-6ADC13E8759C}">
      <dgm:prSet custT="1"/>
      <dgm:spPr/>
      <dgm:t>
        <a:bodyPr/>
        <a:lstStyle/>
        <a:p>
          <a:r>
            <a:rPr lang="ru-RU" sz="9000" cap="small" baseline="0" dirty="0" smtClean="0"/>
            <a:t>А</a:t>
          </a:r>
          <a:endParaRPr lang="ru-RU" sz="9000" cap="small" baseline="0" dirty="0"/>
        </a:p>
      </dgm:t>
    </dgm:pt>
    <dgm:pt modelId="{E2B6D80A-223F-48E3-9269-52FC36779D8A}" type="parTrans" cxnId="{A89607DD-655E-4EBD-9E92-7C0CFAA01177}">
      <dgm:prSet/>
      <dgm:spPr/>
      <dgm:t>
        <a:bodyPr/>
        <a:lstStyle/>
        <a:p>
          <a:endParaRPr lang="ru-RU"/>
        </a:p>
      </dgm:t>
    </dgm:pt>
    <dgm:pt modelId="{4857EFEA-9C47-4C11-A726-A59D31D81081}" type="sibTrans" cxnId="{A89607DD-655E-4EBD-9E92-7C0CFAA01177}">
      <dgm:prSet/>
      <dgm:spPr/>
      <dgm:t>
        <a:bodyPr/>
        <a:lstStyle/>
        <a:p>
          <a:endParaRPr lang="ru-RU"/>
        </a:p>
      </dgm:t>
    </dgm:pt>
    <dgm:pt modelId="{5E0BE8F0-6C76-422F-A77E-D76B1BC5CD17}">
      <dgm:prSet custT="1"/>
      <dgm:spPr/>
      <dgm:t>
        <a:bodyPr/>
        <a:lstStyle/>
        <a:p>
          <a:r>
            <a:rPr lang="ru-RU" sz="9000" baseline="0" dirty="0" smtClean="0"/>
            <a:t>В</a:t>
          </a:r>
          <a:endParaRPr lang="ru-RU" sz="9000" baseline="0" dirty="0"/>
        </a:p>
      </dgm:t>
    </dgm:pt>
    <dgm:pt modelId="{F575D6CD-0458-411C-A139-B9AF808C0C1E}" type="parTrans" cxnId="{D751C341-B7C4-47F0-AC93-CF91BDEFDDC1}">
      <dgm:prSet/>
      <dgm:spPr/>
      <dgm:t>
        <a:bodyPr/>
        <a:lstStyle/>
        <a:p>
          <a:endParaRPr lang="ru-RU"/>
        </a:p>
      </dgm:t>
    </dgm:pt>
    <dgm:pt modelId="{E8267384-05FC-42D3-8CCB-A32B1164DDDE}" type="sibTrans" cxnId="{D751C341-B7C4-47F0-AC93-CF91BDEFDDC1}">
      <dgm:prSet/>
      <dgm:spPr/>
      <dgm:t>
        <a:bodyPr/>
        <a:lstStyle/>
        <a:p>
          <a:endParaRPr lang="ru-RU"/>
        </a:p>
      </dgm:t>
    </dgm:pt>
    <dgm:pt modelId="{87979EA1-6C67-42E5-B3EE-FE768E3D656A}">
      <dgm:prSet custT="1"/>
      <dgm:spPr/>
      <dgm:t>
        <a:bodyPr/>
        <a:lstStyle/>
        <a:p>
          <a:r>
            <a:rPr lang="ru-RU" sz="9000" baseline="0" dirty="0" smtClean="0"/>
            <a:t>Р</a:t>
          </a:r>
          <a:endParaRPr lang="ru-RU" sz="9000" baseline="0" dirty="0"/>
        </a:p>
      </dgm:t>
    </dgm:pt>
    <dgm:pt modelId="{F6A555A5-C7F8-48C8-B8B9-BAF1B83AE13D}" type="parTrans" cxnId="{97716E7C-0036-4D03-9139-448CD9AD05A6}">
      <dgm:prSet/>
      <dgm:spPr/>
      <dgm:t>
        <a:bodyPr/>
        <a:lstStyle/>
        <a:p>
          <a:endParaRPr lang="ru-RU"/>
        </a:p>
      </dgm:t>
    </dgm:pt>
    <dgm:pt modelId="{94BA471E-3F28-4977-8AC6-67397530564A}" type="sibTrans" cxnId="{97716E7C-0036-4D03-9139-448CD9AD05A6}">
      <dgm:prSet/>
      <dgm:spPr/>
      <dgm:t>
        <a:bodyPr/>
        <a:lstStyle/>
        <a:p>
          <a:endParaRPr lang="ru-RU"/>
        </a:p>
      </dgm:t>
    </dgm:pt>
    <dgm:pt modelId="{B144ED7B-75EC-4EC7-878C-DC8097D4C85B}">
      <dgm:prSet custT="1"/>
      <dgm:spPr/>
      <dgm:t>
        <a:bodyPr/>
        <a:lstStyle/>
        <a:p>
          <a:r>
            <a:rPr lang="ru-RU" sz="9000" cap="none" baseline="0" dirty="0" smtClean="0"/>
            <a:t>А</a:t>
          </a:r>
          <a:endParaRPr lang="ru-RU" sz="9000" cap="none" baseline="0" dirty="0"/>
        </a:p>
      </dgm:t>
    </dgm:pt>
    <dgm:pt modelId="{FAF98A54-F479-4E75-A2C2-30339739C2FD}" type="parTrans" cxnId="{7C8FDE42-C7E2-490D-A8F1-F71B600E445B}">
      <dgm:prSet/>
      <dgm:spPr/>
      <dgm:t>
        <a:bodyPr/>
        <a:lstStyle/>
        <a:p>
          <a:endParaRPr lang="ru-RU"/>
        </a:p>
      </dgm:t>
    </dgm:pt>
    <dgm:pt modelId="{622DA444-7E91-4B20-9915-12A90E6F3F52}" type="sibTrans" cxnId="{7C8FDE42-C7E2-490D-A8F1-F71B600E445B}">
      <dgm:prSet/>
      <dgm:spPr/>
      <dgm:t>
        <a:bodyPr/>
        <a:lstStyle/>
        <a:p>
          <a:endParaRPr lang="ru-RU"/>
        </a:p>
      </dgm:t>
    </dgm:pt>
    <dgm:pt modelId="{C0503D37-3D61-4D39-AE8D-816BA2293BC4}" type="pres">
      <dgm:prSet presAssocID="{5BFE2DC9-96E7-4ABA-BE19-393E04CBB1C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E95C59-5EA1-408F-8EE8-CCE82B039689}" type="pres">
      <dgm:prSet presAssocID="{5BFE2DC9-96E7-4ABA-BE19-393E04CBB1C0}" presName="comp1" presStyleCnt="0"/>
      <dgm:spPr/>
    </dgm:pt>
    <dgm:pt modelId="{EAC65DEC-2D64-44B3-8505-642B1F7A1AB1}" type="pres">
      <dgm:prSet presAssocID="{5BFE2DC9-96E7-4ABA-BE19-393E04CBB1C0}" presName="circle1" presStyleLbl="node1" presStyleIdx="0" presStyleCnt="5" custLinFactNeighborX="-48650" custLinFactNeighborY="12350"/>
      <dgm:spPr/>
      <dgm:t>
        <a:bodyPr/>
        <a:lstStyle/>
        <a:p>
          <a:endParaRPr lang="ru-RU"/>
        </a:p>
      </dgm:t>
    </dgm:pt>
    <dgm:pt modelId="{AA4FC1FE-E492-444A-B21A-258970BC2911}" type="pres">
      <dgm:prSet presAssocID="{5BFE2DC9-96E7-4ABA-BE19-393E04CBB1C0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860F9-801C-487A-83D5-A2729E857839}" type="pres">
      <dgm:prSet presAssocID="{5BFE2DC9-96E7-4ABA-BE19-393E04CBB1C0}" presName="comp2" presStyleCnt="0"/>
      <dgm:spPr/>
    </dgm:pt>
    <dgm:pt modelId="{9ABCB6F0-818F-4873-B3C5-2F8546A106AC}" type="pres">
      <dgm:prSet presAssocID="{5BFE2DC9-96E7-4ABA-BE19-393E04CBB1C0}" presName="circle2" presStyleLbl="node1" presStyleIdx="1" presStyleCnt="5" custScaleX="103715" custLinFactNeighborX="-10350" custLinFactNeighborY="922"/>
      <dgm:spPr/>
      <dgm:t>
        <a:bodyPr/>
        <a:lstStyle/>
        <a:p>
          <a:endParaRPr lang="ru-RU"/>
        </a:p>
      </dgm:t>
    </dgm:pt>
    <dgm:pt modelId="{528286E3-ABC1-495B-95E3-367790ADB91F}" type="pres">
      <dgm:prSet presAssocID="{5BFE2DC9-96E7-4ABA-BE19-393E04CBB1C0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88681-4CD3-41E0-A196-DE0E7404B5AE}" type="pres">
      <dgm:prSet presAssocID="{5BFE2DC9-96E7-4ABA-BE19-393E04CBB1C0}" presName="comp3" presStyleCnt="0"/>
      <dgm:spPr/>
    </dgm:pt>
    <dgm:pt modelId="{9AE86937-36C1-4C3E-BA73-A18D8E79697B}" type="pres">
      <dgm:prSet presAssocID="{5BFE2DC9-96E7-4ABA-BE19-393E04CBB1C0}" presName="circle3" presStyleLbl="node1" presStyleIdx="2" presStyleCnt="5" custLinFactNeighborX="35344" custLinFactNeighborY="-15"/>
      <dgm:spPr/>
      <dgm:t>
        <a:bodyPr/>
        <a:lstStyle/>
        <a:p>
          <a:endParaRPr lang="ru-RU"/>
        </a:p>
      </dgm:t>
    </dgm:pt>
    <dgm:pt modelId="{21C104F9-33CF-4C67-B466-4C9EF7212AFB}" type="pres">
      <dgm:prSet presAssocID="{5BFE2DC9-96E7-4ABA-BE19-393E04CBB1C0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8C36-2798-47CC-ABBC-3A323737EB75}" type="pres">
      <dgm:prSet presAssocID="{5BFE2DC9-96E7-4ABA-BE19-393E04CBB1C0}" presName="comp4" presStyleCnt="0"/>
      <dgm:spPr/>
    </dgm:pt>
    <dgm:pt modelId="{47B8CD4E-CC51-47FE-BEC9-135C0D1792A3}" type="pres">
      <dgm:prSet presAssocID="{5BFE2DC9-96E7-4ABA-BE19-393E04CBB1C0}" presName="circle4" presStyleLbl="node1" presStyleIdx="3" presStyleCnt="5" custLinFactNeighborX="93792" custLinFactNeighborY="-822"/>
      <dgm:spPr/>
      <dgm:t>
        <a:bodyPr/>
        <a:lstStyle/>
        <a:p>
          <a:endParaRPr lang="ru-RU"/>
        </a:p>
      </dgm:t>
    </dgm:pt>
    <dgm:pt modelId="{D3EC2E16-9E2B-4E88-AA9F-B5A4418BCC01}" type="pres">
      <dgm:prSet presAssocID="{5BFE2DC9-96E7-4ABA-BE19-393E04CBB1C0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5459-6FE8-465F-BE44-5F6E4EF0C6D5}" type="pres">
      <dgm:prSet presAssocID="{5BFE2DC9-96E7-4ABA-BE19-393E04CBB1C0}" presName="comp5" presStyleCnt="0"/>
      <dgm:spPr/>
    </dgm:pt>
    <dgm:pt modelId="{5C27F9E1-FE73-4DDB-AC2C-921A5F130BCD}" type="pres">
      <dgm:prSet presAssocID="{5BFE2DC9-96E7-4ABA-BE19-393E04CBB1C0}" presName="circle5" presStyleLbl="node1" presStyleIdx="4" presStyleCnt="5" custScaleX="102032" custLinFactX="100000" custLinFactNeighborX="105080" custLinFactNeighborY="-52"/>
      <dgm:spPr/>
      <dgm:t>
        <a:bodyPr/>
        <a:lstStyle/>
        <a:p>
          <a:endParaRPr lang="ru-RU"/>
        </a:p>
      </dgm:t>
    </dgm:pt>
    <dgm:pt modelId="{3C76D59E-FBED-4768-BBEB-2ACBCAFA9BB8}" type="pres">
      <dgm:prSet presAssocID="{5BFE2DC9-96E7-4ABA-BE19-393E04CBB1C0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22BC2-1A71-4823-98B2-B098CF82A360}" srcId="{5BFE2DC9-96E7-4ABA-BE19-393E04CBB1C0}" destId="{215AE2E7-8FCF-4E52-B7D3-AE22F4243A9F}" srcOrd="0" destOrd="0" parTransId="{4B4C6208-08D8-43FE-8FF8-CECEB336627A}" sibTransId="{3CD51E34-9715-4D02-AE74-8317EB3B3FE2}"/>
    <dgm:cxn modelId="{A0795240-D5E0-4337-8F2E-D8484AFD8239}" type="presOf" srcId="{215AE2E7-8FCF-4E52-B7D3-AE22F4243A9F}" destId="{AA4FC1FE-E492-444A-B21A-258970BC2911}" srcOrd="1" destOrd="0" presId="urn:microsoft.com/office/officeart/2005/8/layout/venn2"/>
    <dgm:cxn modelId="{42CB80C3-2684-4D9A-B093-6EAE5D3312E5}" type="presOf" srcId="{215AE2E7-8FCF-4E52-B7D3-AE22F4243A9F}" destId="{EAC65DEC-2D64-44B3-8505-642B1F7A1AB1}" srcOrd="0" destOrd="0" presId="urn:microsoft.com/office/officeart/2005/8/layout/venn2"/>
    <dgm:cxn modelId="{97716E7C-0036-4D03-9139-448CD9AD05A6}" srcId="{5BFE2DC9-96E7-4ABA-BE19-393E04CBB1C0}" destId="{87979EA1-6C67-42E5-B3EE-FE768E3D656A}" srcOrd="3" destOrd="0" parTransId="{F6A555A5-C7F8-48C8-B8B9-BAF1B83AE13D}" sibTransId="{94BA471E-3F28-4977-8AC6-67397530564A}"/>
    <dgm:cxn modelId="{5FFE9AEA-A5CF-4081-924C-7D2ADC279CCA}" type="presOf" srcId="{713112EA-44B0-4E33-B4DB-6ADC13E8759C}" destId="{528286E3-ABC1-495B-95E3-367790ADB91F}" srcOrd="1" destOrd="0" presId="urn:microsoft.com/office/officeart/2005/8/layout/venn2"/>
    <dgm:cxn modelId="{CB4387DD-77B7-45D2-BAE3-5A6D7966E3F2}" type="presOf" srcId="{713112EA-44B0-4E33-B4DB-6ADC13E8759C}" destId="{9ABCB6F0-818F-4873-B3C5-2F8546A106AC}" srcOrd="0" destOrd="0" presId="urn:microsoft.com/office/officeart/2005/8/layout/venn2"/>
    <dgm:cxn modelId="{E6CEBF7A-C420-4C3F-AB89-0A2C02E5B5D5}" type="presOf" srcId="{5BFE2DC9-96E7-4ABA-BE19-393E04CBB1C0}" destId="{C0503D37-3D61-4D39-AE8D-816BA2293BC4}" srcOrd="0" destOrd="0" presId="urn:microsoft.com/office/officeart/2005/8/layout/venn2"/>
    <dgm:cxn modelId="{A2E69CBD-21C0-4C54-B6F6-25EE27FC8DDB}" type="presOf" srcId="{B144ED7B-75EC-4EC7-878C-DC8097D4C85B}" destId="{5C27F9E1-FE73-4DDB-AC2C-921A5F130BCD}" srcOrd="0" destOrd="0" presId="urn:microsoft.com/office/officeart/2005/8/layout/venn2"/>
    <dgm:cxn modelId="{7C8FDE42-C7E2-490D-A8F1-F71B600E445B}" srcId="{5BFE2DC9-96E7-4ABA-BE19-393E04CBB1C0}" destId="{B144ED7B-75EC-4EC7-878C-DC8097D4C85B}" srcOrd="4" destOrd="0" parTransId="{FAF98A54-F479-4E75-A2C2-30339739C2FD}" sibTransId="{622DA444-7E91-4B20-9915-12A90E6F3F52}"/>
    <dgm:cxn modelId="{8A161AB9-E237-4A0F-B135-10D2B8198610}" type="presOf" srcId="{87979EA1-6C67-42E5-B3EE-FE768E3D656A}" destId="{47B8CD4E-CC51-47FE-BEC9-135C0D1792A3}" srcOrd="0" destOrd="0" presId="urn:microsoft.com/office/officeart/2005/8/layout/venn2"/>
    <dgm:cxn modelId="{A89607DD-655E-4EBD-9E92-7C0CFAA01177}" srcId="{5BFE2DC9-96E7-4ABA-BE19-393E04CBB1C0}" destId="{713112EA-44B0-4E33-B4DB-6ADC13E8759C}" srcOrd="1" destOrd="0" parTransId="{E2B6D80A-223F-48E3-9269-52FC36779D8A}" sibTransId="{4857EFEA-9C47-4C11-A726-A59D31D81081}"/>
    <dgm:cxn modelId="{5A37B8CB-165D-4524-899A-7DEFB8BD6BEF}" type="presOf" srcId="{B144ED7B-75EC-4EC7-878C-DC8097D4C85B}" destId="{3C76D59E-FBED-4768-BBEB-2ACBCAFA9BB8}" srcOrd="1" destOrd="0" presId="urn:microsoft.com/office/officeart/2005/8/layout/venn2"/>
    <dgm:cxn modelId="{E8A1B83D-535C-4C99-9104-6B545E1048E2}" type="presOf" srcId="{5E0BE8F0-6C76-422F-A77E-D76B1BC5CD17}" destId="{21C104F9-33CF-4C67-B466-4C9EF7212AFB}" srcOrd="1" destOrd="0" presId="urn:microsoft.com/office/officeart/2005/8/layout/venn2"/>
    <dgm:cxn modelId="{65009ACA-CB36-481F-BAF4-4C9A07020183}" type="presOf" srcId="{87979EA1-6C67-42E5-B3EE-FE768E3D656A}" destId="{D3EC2E16-9E2B-4E88-AA9F-B5A4418BCC01}" srcOrd="1" destOrd="0" presId="urn:microsoft.com/office/officeart/2005/8/layout/venn2"/>
    <dgm:cxn modelId="{0E10995E-9B1D-4E44-99AA-E48035F28C08}" type="presOf" srcId="{5E0BE8F0-6C76-422F-A77E-D76B1BC5CD17}" destId="{9AE86937-36C1-4C3E-BA73-A18D8E79697B}" srcOrd="0" destOrd="0" presId="urn:microsoft.com/office/officeart/2005/8/layout/venn2"/>
    <dgm:cxn modelId="{D751C341-B7C4-47F0-AC93-CF91BDEFDDC1}" srcId="{5BFE2DC9-96E7-4ABA-BE19-393E04CBB1C0}" destId="{5E0BE8F0-6C76-422F-A77E-D76B1BC5CD17}" srcOrd="2" destOrd="0" parTransId="{F575D6CD-0458-411C-A139-B9AF808C0C1E}" sibTransId="{E8267384-05FC-42D3-8CCB-A32B1164DDDE}"/>
    <dgm:cxn modelId="{FB19DAE7-2408-48DD-A871-0249481D1D61}" type="presParOf" srcId="{C0503D37-3D61-4D39-AE8D-816BA2293BC4}" destId="{F6E95C59-5EA1-408F-8EE8-CCE82B039689}" srcOrd="0" destOrd="0" presId="urn:microsoft.com/office/officeart/2005/8/layout/venn2"/>
    <dgm:cxn modelId="{D3F1D52F-34EC-4FA4-B428-76A1500A5590}" type="presParOf" srcId="{F6E95C59-5EA1-408F-8EE8-CCE82B039689}" destId="{EAC65DEC-2D64-44B3-8505-642B1F7A1AB1}" srcOrd="0" destOrd="0" presId="urn:microsoft.com/office/officeart/2005/8/layout/venn2"/>
    <dgm:cxn modelId="{BA7CAA14-34DB-4220-B4C8-7752D4D24883}" type="presParOf" srcId="{F6E95C59-5EA1-408F-8EE8-CCE82B039689}" destId="{AA4FC1FE-E492-444A-B21A-258970BC2911}" srcOrd="1" destOrd="0" presId="urn:microsoft.com/office/officeart/2005/8/layout/venn2"/>
    <dgm:cxn modelId="{E684FAFA-E27C-4D7C-AE2E-041F36B84778}" type="presParOf" srcId="{C0503D37-3D61-4D39-AE8D-816BA2293BC4}" destId="{1A1860F9-801C-487A-83D5-A2729E857839}" srcOrd="1" destOrd="0" presId="urn:microsoft.com/office/officeart/2005/8/layout/venn2"/>
    <dgm:cxn modelId="{16DB8026-DDD4-4171-85B4-19D2F07668D5}" type="presParOf" srcId="{1A1860F9-801C-487A-83D5-A2729E857839}" destId="{9ABCB6F0-818F-4873-B3C5-2F8546A106AC}" srcOrd="0" destOrd="0" presId="urn:microsoft.com/office/officeart/2005/8/layout/venn2"/>
    <dgm:cxn modelId="{A27E8394-1217-436B-B5F5-3A67B6B690E8}" type="presParOf" srcId="{1A1860F9-801C-487A-83D5-A2729E857839}" destId="{528286E3-ABC1-495B-95E3-367790ADB91F}" srcOrd="1" destOrd="0" presId="urn:microsoft.com/office/officeart/2005/8/layout/venn2"/>
    <dgm:cxn modelId="{23F54E2A-AEB0-4E0A-912F-26C462878525}" type="presParOf" srcId="{C0503D37-3D61-4D39-AE8D-816BA2293BC4}" destId="{89F88681-4CD3-41E0-A196-DE0E7404B5AE}" srcOrd="2" destOrd="0" presId="urn:microsoft.com/office/officeart/2005/8/layout/venn2"/>
    <dgm:cxn modelId="{EC31AC9D-B416-480F-8D60-86F03110907E}" type="presParOf" srcId="{89F88681-4CD3-41E0-A196-DE0E7404B5AE}" destId="{9AE86937-36C1-4C3E-BA73-A18D8E79697B}" srcOrd="0" destOrd="0" presId="urn:microsoft.com/office/officeart/2005/8/layout/venn2"/>
    <dgm:cxn modelId="{8AD8DC4A-8E32-46BC-AACF-FF9C2A56D9BA}" type="presParOf" srcId="{89F88681-4CD3-41E0-A196-DE0E7404B5AE}" destId="{21C104F9-33CF-4C67-B466-4C9EF7212AFB}" srcOrd="1" destOrd="0" presId="urn:microsoft.com/office/officeart/2005/8/layout/venn2"/>
    <dgm:cxn modelId="{D198C1A1-DE40-4282-98E8-D9F33D8DB7C5}" type="presParOf" srcId="{C0503D37-3D61-4D39-AE8D-816BA2293BC4}" destId="{C5B08C36-2798-47CC-ABBC-3A323737EB75}" srcOrd="3" destOrd="0" presId="urn:microsoft.com/office/officeart/2005/8/layout/venn2"/>
    <dgm:cxn modelId="{77107E4F-D41B-4882-87DF-8D23D99BE452}" type="presParOf" srcId="{C5B08C36-2798-47CC-ABBC-3A323737EB75}" destId="{47B8CD4E-CC51-47FE-BEC9-135C0D1792A3}" srcOrd="0" destOrd="0" presId="urn:microsoft.com/office/officeart/2005/8/layout/venn2"/>
    <dgm:cxn modelId="{861DFC19-A144-43A4-ADFD-F6A6A3699295}" type="presParOf" srcId="{C5B08C36-2798-47CC-ABBC-3A323737EB75}" destId="{D3EC2E16-9E2B-4E88-AA9F-B5A4418BCC01}" srcOrd="1" destOrd="0" presId="urn:microsoft.com/office/officeart/2005/8/layout/venn2"/>
    <dgm:cxn modelId="{63D481DD-441A-4D94-A7C8-964FC4CCB5C5}" type="presParOf" srcId="{C0503D37-3D61-4D39-AE8D-816BA2293BC4}" destId="{DB3F5459-6FE8-465F-BE44-5F6E4EF0C6D5}" srcOrd="4" destOrd="0" presId="urn:microsoft.com/office/officeart/2005/8/layout/venn2"/>
    <dgm:cxn modelId="{CE5AEBCF-DC91-4FEA-8B4D-C9C9934C8696}" type="presParOf" srcId="{DB3F5459-6FE8-465F-BE44-5F6E4EF0C6D5}" destId="{5C27F9E1-FE73-4DDB-AC2C-921A5F130BCD}" srcOrd="0" destOrd="0" presId="urn:microsoft.com/office/officeart/2005/8/layout/venn2"/>
    <dgm:cxn modelId="{ED2E86BB-6AFF-4870-A7F5-850353C35E25}" type="presParOf" srcId="{DB3F5459-6FE8-465F-BE44-5F6E4EF0C6D5}" destId="{3C76D59E-FBED-4768-BBEB-2ACBCAFA9BB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65DEC-2D64-44B3-8505-642B1F7A1AB1}">
      <dsp:nvSpPr>
        <dsp:cNvPr id="0" name=""/>
        <dsp:cNvSpPr/>
      </dsp:nvSpPr>
      <dsp:spPr>
        <a:xfrm>
          <a:off x="420933" y="0"/>
          <a:ext cx="3744416" cy="3744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0" tIns="711200" rIns="711200" bIns="7112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baseline="0" dirty="0" smtClean="0"/>
            <a:t>Л</a:t>
          </a:r>
        </a:p>
      </dsp:txBody>
      <dsp:txXfrm>
        <a:off x="1591063" y="187220"/>
        <a:ext cx="1404156" cy="374441"/>
      </dsp:txXfrm>
    </dsp:sp>
    <dsp:sp modelId="{9ABCB6F0-818F-4873-B3C5-2F8546A106AC}">
      <dsp:nvSpPr>
        <dsp:cNvPr id="0" name=""/>
        <dsp:cNvSpPr/>
      </dsp:nvSpPr>
      <dsp:spPr>
        <a:xfrm>
          <a:off x="2134888" y="561662"/>
          <a:ext cx="3300992" cy="31827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0" tIns="640080" rIns="640080" bIns="640080" numCol="1" spcCol="1270" anchor="ctr" anchorCtr="0">
          <a:noAutofit/>
        </a:bodyPr>
        <a:lstStyle/>
        <a:p>
          <a:pPr lvl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0" kern="1200" cap="small" baseline="0" dirty="0" smtClean="0"/>
            <a:t>А</a:t>
          </a:r>
          <a:endParaRPr lang="ru-RU" sz="9000" kern="1200" cap="small" baseline="0" dirty="0"/>
        </a:p>
      </dsp:txBody>
      <dsp:txXfrm>
        <a:off x="3073608" y="744670"/>
        <a:ext cx="1423553" cy="366016"/>
      </dsp:txXfrm>
    </dsp:sp>
    <dsp:sp modelId="{9AE86937-36C1-4C3E-BA73-A18D8E79697B}">
      <dsp:nvSpPr>
        <dsp:cNvPr id="0" name=""/>
        <dsp:cNvSpPr/>
      </dsp:nvSpPr>
      <dsp:spPr>
        <a:xfrm>
          <a:off x="3730652" y="1122931"/>
          <a:ext cx="2621091" cy="26210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0" tIns="640080" rIns="640080" bIns="640080" numCol="1" spcCol="1270" anchor="ctr" anchorCtr="0">
          <a:noAutofit/>
        </a:bodyPr>
        <a:lstStyle/>
        <a:p>
          <a:pPr lvl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0" kern="1200" baseline="0" dirty="0" smtClean="0"/>
            <a:t>В</a:t>
          </a:r>
          <a:endParaRPr lang="ru-RU" sz="9000" kern="1200" baseline="0" dirty="0"/>
        </a:p>
      </dsp:txBody>
      <dsp:txXfrm>
        <a:off x="4362991" y="1303786"/>
        <a:ext cx="1356414" cy="361710"/>
      </dsp:txXfrm>
    </dsp:sp>
    <dsp:sp modelId="{47B8CD4E-CC51-47FE-BEC9-135C0D1792A3}">
      <dsp:nvSpPr>
        <dsp:cNvPr id="0" name=""/>
        <dsp:cNvSpPr/>
      </dsp:nvSpPr>
      <dsp:spPr>
        <a:xfrm>
          <a:off x="5016665" y="1668058"/>
          <a:ext cx="2059428" cy="20594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0" tIns="640080" rIns="640080" bIns="640080" numCol="1" spcCol="1270" anchor="ctr" anchorCtr="0">
          <a:noAutofit/>
        </a:bodyPr>
        <a:lstStyle/>
        <a:p>
          <a:pPr lvl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0" kern="1200" baseline="0" dirty="0" smtClean="0"/>
            <a:t>Р</a:t>
          </a:r>
          <a:endParaRPr lang="ru-RU" sz="9000" kern="1200" baseline="0" dirty="0"/>
        </a:p>
      </dsp:txBody>
      <dsp:txXfrm>
        <a:off x="5490333" y="1853407"/>
        <a:ext cx="1112091" cy="370697"/>
      </dsp:txXfrm>
    </dsp:sp>
    <dsp:sp modelId="{5C27F9E1-FE73-4DDB-AC2C-921A5F130BCD}">
      <dsp:nvSpPr>
        <dsp:cNvPr id="0" name=""/>
        <dsp:cNvSpPr/>
      </dsp:nvSpPr>
      <dsp:spPr>
        <a:xfrm>
          <a:off x="6422318" y="2245870"/>
          <a:ext cx="1528201" cy="14977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0" tIns="640080" rIns="640080" bIns="640080" numCol="1" spcCol="1270" anchor="ctr" anchorCtr="0">
          <a:noAutofit/>
        </a:bodyPr>
        <a:lstStyle/>
        <a:p>
          <a:pPr lvl="0" algn="ctr" defTabSz="4000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0" kern="1200" cap="none" baseline="0" dirty="0" smtClean="0"/>
            <a:t>А</a:t>
          </a:r>
          <a:endParaRPr lang="ru-RU" sz="9000" kern="1200" cap="none" baseline="0" dirty="0"/>
        </a:p>
      </dsp:txBody>
      <dsp:txXfrm>
        <a:off x="6646118" y="2620312"/>
        <a:ext cx="1080601" cy="748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CD118-3EE9-4E74-A4F0-8152B0D2F6AD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6815F-E43D-4EF6-82E0-DCF1D6243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1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B7069-5284-47DC-A894-78F1259226C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2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6815F-E43D-4EF6-82E0-DCF1D62438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4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mileplanet.ru/russia/sergiev-posad/troitse-sergieva-lavr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ions-guides.ru/Moscow-region/interesting-places-of-Sergiev-Posad/walls-and-tow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leplanet.ru/russia/sergiev-posad/troitse-sergieva-lavra/" TargetMode="External"/><Relationship Id="rId2" Type="http://schemas.openxmlformats.org/officeDocument/2006/relationships/hyperlink" Target="http://lions-guides.ru/Moscow-region/interesting-places-of-Sergiev-Posad/walls-and-tow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ons-guides.ru/Moscow-region/interesting-places-of-Sergiev-Posad/walls-and-towe" TargetMode="External"/><Relationship Id="rId2" Type="http://schemas.openxmlformats.org/officeDocument/2006/relationships/hyperlink" Target="https://www.smileplanet.ru/russia/sergiev-posad/troitse-sergieva-lav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380" y="4437112"/>
            <a:ext cx="6984776" cy="2232248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Демидова Анжела Викторовна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Сергиево-Посадский муниципальный район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Муниципальное бюджетное общеобразовательное учреждение «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Средняя общеобразовательная школа №14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»</a:t>
            </a:r>
            <a:endParaRPr lang="en-US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demidova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angel@yandex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</a:t>
            </a:r>
            <a:r>
              <a:rPr lang="en-US" dirty="0" err="1" smtClean="0">
                <a:latin typeface="+mj-lt"/>
                <a:cs typeface="Times New Roman" panose="02020603050405020304" pitchFamily="18" charset="0"/>
              </a:rPr>
              <a:t>ru</a:t>
            </a: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9512" y="2607047"/>
            <a:ext cx="9073008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cs typeface="Times New Roman" panose="02020603050405020304" pitchFamily="18" charset="0"/>
              </a:rPr>
              <a:t>Тема: « Приёмы сложения и вычитания чисел в пределах 100. </a:t>
            </a:r>
            <a:r>
              <a:rPr lang="ru-RU" sz="2800" b="1" dirty="0" smtClean="0">
                <a:cs typeface="Times New Roman" panose="02020603050405020304" pitchFamily="18" charset="0"/>
              </a:rPr>
              <a:t>Экскурсия </a:t>
            </a:r>
            <a:r>
              <a:rPr lang="ru-RU" sz="2800" b="1" dirty="0">
                <a:cs typeface="Times New Roman" panose="02020603050405020304" pitchFamily="18" charset="0"/>
              </a:rPr>
              <a:t>по Троице-Сергиевой Лавре</a:t>
            </a:r>
            <a:r>
              <a:rPr lang="ru-RU" sz="2800" b="1" dirty="0" smtClean="0">
                <a:cs typeface="Times New Roman" panose="02020603050405020304" pitchFamily="18" charset="0"/>
              </a:rPr>
              <a:t>».</a:t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Конспект интегрированного урока по математике и краеведению </a:t>
            </a:r>
            <a:br>
              <a:rPr lang="ru-RU" sz="2800" b="1" dirty="0" smtClean="0">
                <a:cs typeface="Times New Roman" panose="02020603050405020304" pitchFamily="18" charset="0"/>
              </a:rPr>
            </a:br>
            <a:r>
              <a:rPr lang="ru-RU" sz="2800" b="1" dirty="0" smtClean="0">
                <a:cs typeface="Times New Roman" panose="02020603050405020304" pitchFamily="18" charset="0"/>
              </a:rPr>
              <a:t>(инклюзивное обучение детей с ОВЗ)</a:t>
            </a:r>
            <a:r>
              <a:rPr lang="ru-RU" sz="2800" dirty="0" smtClean="0"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cs typeface="Times New Roman" panose="02020603050405020304" pitchFamily="18" charset="0"/>
              </a:rPr>
            </a:br>
            <a:endParaRPr 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3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IV</a:t>
            </a:r>
            <a:r>
              <a:rPr lang="ru-RU" sz="3200" dirty="0">
                <a:solidFill>
                  <a:prstClr val="black"/>
                </a:solidFill>
              </a:rPr>
              <a:t>.Закрепление изученного материала и применение знаний</a:t>
            </a:r>
            <a:r>
              <a:rPr lang="ru-RU" sz="3200" dirty="0" smtClean="0">
                <a:solidFill>
                  <a:prstClr val="black"/>
                </a:solidFill>
              </a:rPr>
              <a:t>. Решение примеров. Взаимопроверка при помощи документ-камеры.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6848" y="2348880"/>
            <a:ext cx="4038600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Найдите лишнее число и вы узнаете </a:t>
            </a:r>
            <a:r>
              <a:rPr lang="ru-RU" dirty="0" smtClean="0"/>
              <a:t>- сколько </a:t>
            </a:r>
            <a:r>
              <a:rPr lang="ru-RU" dirty="0"/>
              <a:t>башен в крепости монастыря. </a:t>
            </a:r>
          </a:p>
        </p:txBody>
      </p:sp>
      <p:pic>
        <p:nvPicPr>
          <p:cNvPr id="5" name="Содержимое 6" descr="aero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17227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3016"/>
            <a:ext cx="4388296" cy="22707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5508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https://www.smileplanet.ru/russia/sergiev-posad/troitse-sergieva-lavra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72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ru-RU" dirty="0" smtClean="0"/>
              <a:t>. 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2432" y="1196752"/>
            <a:ext cx="820818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Викторина при помощи системы тестирования</a:t>
            </a:r>
            <a:r>
              <a:rPr lang="en-US" dirty="0" smtClean="0"/>
              <a:t> Response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C:\Users\User\Desktop\IMG_227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349" y="2668352"/>
            <a:ext cx="4669450" cy="324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33" y="2199593"/>
            <a:ext cx="3105472" cy="209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167" y="4509120"/>
            <a:ext cx="3105474" cy="21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26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</a:t>
            </a:r>
            <a:r>
              <a:rPr lang="ru-RU" sz="3200" dirty="0" smtClean="0"/>
              <a:t>.Домашнее задание.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6464" y="116796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на сайте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http://lions-guides.ru/Moscow-region/interesting-places-of-Sergiev-Posad/walls-and-towe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информацию о башнях Крепостной стены Троице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Сергиевой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лавры и придумать математические задачи по материалам.</a:t>
            </a:r>
          </a:p>
          <a:p>
            <a:endParaRPr lang="ru-RU" dirty="0"/>
          </a:p>
        </p:txBody>
      </p:sp>
      <p:pic>
        <p:nvPicPr>
          <p:cNvPr id="5" name="Содержимое 3" descr="Пятницкая башня 1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111646"/>
            <a:ext cx="4038600" cy="3028950"/>
          </a:xfrm>
        </p:spPr>
      </p:pic>
      <p:pic>
        <p:nvPicPr>
          <p:cNvPr id="6" name="Содержимое 3" descr="03_07_06_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80927"/>
            <a:ext cx="2880320" cy="38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6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Выводы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92696"/>
            <a:ext cx="8964488" cy="633670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b="1" dirty="0">
                <a:solidFill>
                  <a:prstClr val="black"/>
                </a:solidFill>
                <a:cs typeface="Times New Roman" panose="02020603050405020304" pitchFamily="18" charset="0"/>
              </a:rPr>
              <a:t>Инклюзивное образование </a:t>
            </a:r>
            <a:r>
              <a:rPr lang="ru-R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 – это специально организованный образовательный процесс, обеспечивающий ребенку с ОВЗ обучение в среде сверстников в общеобразовательном учреждении по стандартным программам с учетом его особых образовательных потребностей.  Главное в инклюзивном образовании ребенка с ОВЗ – получение образовательного и социального опыта вместе со сверстниками. В ходе инклюзии дети с ОВЗ получают возможность посещать обычные школы, осваивать учебный материал вместе с классом, взаимодействовать со сверстниками. Это, в свою очередь, обеспечит в дальнейшем им самостоятельность во взрослой жизни, в профессиональной деятельности.</a:t>
            </a:r>
          </a:p>
          <a:p>
            <a:pPr lvl="0"/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классае</a:t>
            </a:r>
            <a:r>
              <a:rPr lang="ru-RU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где учатся дети с ОВЗ , учебный материал  во время объяснения учителя сопровождается 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трансляцией пояснительных схем, рисунков, записей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что обеспечивает каждому ученику индивидуальную скорость восприятия информации. На уроках </a:t>
            </a:r>
            <a:r>
              <a:rPr lang="ru-RU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включаю 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ребенка с ограниченными возможностями в коллективное решение задания на 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интерактивной доске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Преодолению коммуникативных барьеров, связанных с нежеланием отвечать перед аудиторией, помогает использование комплексов для 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интерактивного тестирования и голосования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подачу сигналов с индивидуального пульта школьник выбирает из предложенных ответов правильный вариант. </a:t>
            </a:r>
            <a:r>
              <a:rPr lang="ru-RU" sz="1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 </a:t>
            </a:r>
            <a:r>
              <a:rPr lang="ru-RU" sz="1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одна из самых интересных форм работы на уроках  с детьми с ОВЗ.  Она позволяет решать проблемы социализации таких обучающихся, даёт возможность максимально индивидуализировать процесс обучения, позволяет качественно реализовывать процесс обратной связи с учеником, ну и, конечно же, появляется возможность настраивать интерфейс программ под нужды учащихся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48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850" y="-31541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Анализ урока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65527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dirty="0" smtClean="0"/>
              <a:t>       Тип </a:t>
            </a:r>
            <a:r>
              <a:rPr lang="ru-RU" sz="3400" b="1" dirty="0"/>
              <a:t>урока: </a:t>
            </a:r>
            <a:r>
              <a:rPr lang="ru-RU" sz="3400" dirty="0"/>
              <a:t>Обобщение и закрепление изученного материала.</a:t>
            </a:r>
          </a:p>
          <a:p>
            <a:pPr marL="0" indent="0">
              <a:buNone/>
            </a:pPr>
            <a:r>
              <a:rPr lang="ru-RU" sz="3400" b="1" dirty="0" smtClean="0"/>
              <a:t>        Форма </a:t>
            </a:r>
            <a:r>
              <a:rPr lang="ru-RU" sz="3400" b="1" dirty="0"/>
              <a:t>урока: </a:t>
            </a:r>
            <a:r>
              <a:rPr lang="ru-RU" sz="3400" dirty="0"/>
              <a:t>Интегрированный урок с игровыми элементами</a:t>
            </a:r>
            <a:r>
              <a:rPr lang="ru-RU" sz="3400" dirty="0" smtClean="0"/>
              <a:t>.</a:t>
            </a:r>
            <a:r>
              <a:rPr lang="ru-RU" sz="3400" b="1" dirty="0">
                <a:solidFill>
                  <a:srgbClr val="000000"/>
                </a:solidFill>
              </a:rPr>
              <a:t> Интеграция</a:t>
            </a:r>
            <a:r>
              <a:rPr lang="ru-RU" sz="3400" dirty="0">
                <a:solidFill>
                  <a:srgbClr val="000000"/>
                </a:solidFill>
              </a:rPr>
              <a:t> – это чрезвычайно привлекательная форма урока для детей </a:t>
            </a:r>
            <a:r>
              <a:rPr lang="ru-RU" sz="3400" dirty="0" smtClean="0">
                <a:solidFill>
                  <a:srgbClr val="000000"/>
                </a:solidFill>
              </a:rPr>
              <a:t> с ОВЗ. </a:t>
            </a:r>
            <a:r>
              <a:rPr lang="ru-RU" sz="3400" dirty="0">
                <a:solidFill>
                  <a:srgbClr val="000000"/>
                </a:solidFill>
              </a:rPr>
              <a:t>Дети  </a:t>
            </a:r>
            <a:r>
              <a:rPr lang="ru-RU" sz="3400" dirty="0" smtClean="0">
                <a:solidFill>
                  <a:srgbClr val="000000"/>
                </a:solidFill>
              </a:rPr>
              <a:t>с ОВЗ </a:t>
            </a:r>
            <a:r>
              <a:rPr lang="ru-RU" sz="3400" dirty="0">
                <a:solidFill>
                  <a:srgbClr val="000000"/>
                </a:solidFill>
              </a:rPr>
              <a:t>более подвержены утомляемости, которую вызывает однообразие. Интегрированные уроки побуждают  интерес и стимулирует активность ребёнка .</a:t>
            </a:r>
            <a:endParaRPr lang="ru-RU" sz="3400" dirty="0"/>
          </a:p>
          <a:p>
            <a:pPr marL="0" indent="0">
              <a:buNone/>
            </a:pPr>
            <a:r>
              <a:rPr lang="ru-RU" sz="3400" dirty="0" smtClean="0"/>
              <a:t>        Для </a:t>
            </a:r>
            <a:r>
              <a:rPr lang="ru-RU" sz="3400" dirty="0"/>
              <a:t>достижения цели использовались </a:t>
            </a:r>
            <a:r>
              <a:rPr lang="ru-RU" sz="3400" b="1" dirty="0"/>
              <a:t>методы</a:t>
            </a:r>
            <a:r>
              <a:rPr lang="ru-RU" sz="3400" dirty="0"/>
              <a:t>: </a:t>
            </a:r>
          </a:p>
          <a:p>
            <a:r>
              <a:rPr lang="ru-RU" sz="3400" dirty="0"/>
              <a:t>объяснительно-иллюстративный, проблемно-поисковый, методы по организации и осуществлению деятельности (мотивация, контроль, самоконтроль, взаимоконтроль</a:t>
            </a:r>
            <a:r>
              <a:rPr lang="ru-RU" sz="3400" dirty="0" smtClean="0"/>
              <a:t>).</a:t>
            </a:r>
            <a:r>
              <a:rPr lang="ru-RU" sz="3400" dirty="0"/>
              <a:t> </a:t>
            </a:r>
          </a:p>
          <a:p>
            <a:r>
              <a:rPr lang="ru-RU" sz="3400" dirty="0"/>
              <a:t>В ходе урока были использованы различные </a:t>
            </a:r>
            <a:r>
              <a:rPr lang="ru-RU" sz="3400" b="1" dirty="0"/>
              <a:t>формы работы</a:t>
            </a:r>
            <a:r>
              <a:rPr lang="ru-RU" sz="3400" dirty="0"/>
              <a:t>: фронтальная, парная, индивидуальная (</a:t>
            </a:r>
            <a:r>
              <a:rPr lang="ru-RU" sz="3400" dirty="0" smtClean="0"/>
              <a:t>дифференцированная  для детей ОВЗ). </a:t>
            </a:r>
            <a:r>
              <a:rPr lang="ru-RU" sz="3400" dirty="0"/>
              <a:t> </a:t>
            </a:r>
          </a:p>
          <a:p>
            <a:r>
              <a:rPr lang="ru-RU" sz="3400" dirty="0"/>
              <a:t>При подготовке к уроку были учтены программные требования и образовательные стандарты. Обучение на уроке строится на основе </a:t>
            </a:r>
            <a:r>
              <a:rPr lang="ru-RU" sz="3400" b="1" dirty="0" err="1"/>
              <a:t>деятельностного</a:t>
            </a:r>
            <a:r>
              <a:rPr lang="ru-RU" sz="3400" b="1" dirty="0"/>
              <a:t>  подхода</a:t>
            </a:r>
            <a:r>
              <a:rPr lang="ru-RU" sz="3400" dirty="0" smtClean="0"/>
              <a:t>: «</a:t>
            </a:r>
            <a:r>
              <a:rPr lang="ru-RU" sz="3400" dirty="0"/>
              <a:t>учение через деятельность», который предполагает формирование всех видов универсальных учебных действий</a:t>
            </a:r>
            <a:r>
              <a:rPr lang="ru-RU" sz="3400" dirty="0" smtClean="0"/>
              <a:t>. </a:t>
            </a:r>
          </a:p>
          <a:p>
            <a:r>
              <a:rPr lang="ru-RU" sz="3400" dirty="0"/>
              <a:t>Этапы урока были тесно взаимосвязаны между собой, чередовались  различные виды деятельности. Умственные действия опирались  и  подкреплялись  практическими действиями.  Учебный материал на протяжении всего  урока работал  на организацию посильного поиска  и  исследования  второклассников, соответствовал их жизненному опыту. 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Для </a:t>
            </a:r>
            <a:r>
              <a:rPr lang="ru-RU" sz="3400" dirty="0"/>
              <a:t>соблюдения санитарно-гигиенических норм, достижения результативности урока, формы работы видоизменялись, проведена физкультминутка на мышечное </a:t>
            </a:r>
            <a:r>
              <a:rPr lang="ru-RU" sz="3400" dirty="0" smtClean="0"/>
              <a:t>расслабление  и зарядка для глаз. </a:t>
            </a:r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    </a:t>
            </a:r>
            <a:r>
              <a:rPr lang="ru-RU" sz="3400" dirty="0"/>
              <a:t>Использование ИКТ на уроке помогает наглядно представить вниманию обучающихся  практические </a:t>
            </a:r>
            <a:r>
              <a:rPr lang="ru-RU" sz="3400" dirty="0" smtClean="0"/>
              <a:t>действия.</a:t>
            </a:r>
          </a:p>
          <a:p>
            <a:pPr marL="0" indent="0">
              <a:buNone/>
            </a:pPr>
            <a:r>
              <a:rPr lang="ru-RU" sz="3400" dirty="0"/>
              <a:t> </a:t>
            </a:r>
            <a:r>
              <a:rPr lang="ru-RU" sz="3400" dirty="0" smtClean="0"/>
              <a:t>       Урок </a:t>
            </a:r>
            <a:r>
              <a:rPr lang="ru-RU" sz="3400" dirty="0"/>
              <a:t>своих целей достиг. Все обучающиеся были охвачены </a:t>
            </a:r>
            <a:r>
              <a:rPr lang="ru-RU" sz="3400" dirty="0" smtClean="0"/>
              <a:t>работой. Содержание </a:t>
            </a:r>
            <a:r>
              <a:rPr lang="ru-RU" sz="3400" dirty="0"/>
              <a:t>урока соответствовало требованиям ФГОС.</a:t>
            </a:r>
          </a:p>
          <a:p>
            <a:pPr marL="0" indent="0">
              <a:buNone/>
            </a:pPr>
            <a:r>
              <a:rPr lang="ru-RU" sz="3400" b="1" dirty="0" smtClean="0"/>
              <a:t>        Выводы </a:t>
            </a:r>
            <a:r>
              <a:rPr lang="ru-RU" sz="3400" b="1" dirty="0"/>
              <a:t>и рекомендации:</a:t>
            </a:r>
            <a:r>
              <a:rPr lang="ru-RU" sz="3400" dirty="0"/>
              <a:t>   </a:t>
            </a:r>
          </a:p>
          <a:p>
            <a:r>
              <a:rPr lang="ru-RU" sz="3400" dirty="0" smtClean="0"/>
              <a:t>Продолжать </a:t>
            </a:r>
            <a:r>
              <a:rPr lang="ru-RU" sz="3400" dirty="0"/>
              <a:t>учить детей работе в группах, </a:t>
            </a:r>
            <a:r>
              <a:rPr lang="ru-RU" sz="3400" dirty="0" smtClean="0"/>
              <a:t>парах (вовлекать в активную работу детей с ОВЗ).</a:t>
            </a:r>
            <a:endParaRPr lang="ru-RU" sz="3400" dirty="0"/>
          </a:p>
          <a:p>
            <a:r>
              <a:rPr lang="ru-RU" sz="3400" dirty="0" smtClean="0"/>
              <a:t>Учить выражать </a:t>
            </a:r>
            <a:r>
              <a:rPr lang="ru-RU" sz="3400" dirty="0"/>
              <a:t>свои </a:t>
            </a:r>
            <a:r>
              <a:rPr lang="ru-RU" sz="3400" dirty="0" smtClean="0"/>
              <a:t>мысли, добиваться </a:t>
            </a:r>
            <a:r>
              <a:rPr lang="ru-RU" sz="3400" dirty="0"/>
              <a:t>точных, правильных, полных ответов.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7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Литература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/>
              <a:t>Сергиев Посад. Взгляд через века» Издательство «</a:t>
            </a:r>
            <a:r>
              <a:rPr lang="ru-RU" dirty="0" err="1"/>
              <a:t>РЕМАРКО».Сергиев</a:t>
            </a:r>
            <a:r>
              <a:rPr lang="ru-RU" dirty="0"/>
              <a:t> Посад, 2009г.</a:t>
            </a:r>
          </a:p>
          <a:p>
            <a:pPr lvl="0"/>
            <a:r>
              <a:rPr lang="ru-RU" dirty="0"/>
              <a:t>Математика:2-й </a:t>
            </a:r>
            <a:r>
              <a:rPr lang="ru-RU" dirty="0" err="1"/>
              <a:t>кл</a:t>
            </a:r>
            <a:r>
              <a:rPr lang="ru-RU" dirty="0"/>
              <a:t>.:методические рекомендации, поурочные разработки / </a:t>
            </a:r>
            <a:r>
              <a:rPr lang="ru-RU" dirty="0" err="1"/>
              <a:t>М.И.Моро</a:t>
            </a:r>
            <a:r>
              <a:rPr lang="ru-RU" dirty="0"/>
              <a:t>-М.: Просвещение,2016.</a:t>
            </a:r>
          </a:p>
          <a:p>
            <a:pPr lvl="0"/>
            <a:r>
              <a:rPr lang="ru-RU" dirty="0"/>
              <a:t>Математика: 2-й </a:t>
            </a:r>
            <a:r>
              <a:rPr lang="ru-RU" dirty="0" err="1"/>
              <a:t>кл</a:t>
            </a:r>
            <a:r>
              <a:rPr lang="ru-RU" dirty="0"/>
              <a:t> .: учебник в 2 ч. : ч.1 / </a:t>
            </a:r>
            <a:r>
              <a:rPr lang="ru-RU" dirty="0" err="1"/>
              <a:t>М.И.Моро,С.И.Волкова,С.В.Степанова</a:t>
            </a:r>
            <a:r>
              <a:rPr lang="ru-RU" dirty="0"/>
              <a:t>.-М.: Просвещение,2016.</a:t>
            </a:r>
          </a:p>
          <a:p>
            <a:pPr lvl="0"/>
            <a:r>
              <a:rPr lang="ru-RU" dirty="0"/>
              <a:t>Авторская программа «Музейное образование» Т.М. Сухова, Программа внеурочной деятельности в начальной школе. - М.:  АСТ, </a:t>
            </a:r>
            <a:r>
              <a:rPr lang="ru-RU" dirty="0" err="1"/>
              <a:t>Астрель</a:t>
            </a:r>
            <a:endParaRPr lang="ru-RU" dirty="0"/>
          </a:p>
          <a:p>
            <a:r>
              <a:rPr lang="ru-RU" dirty="0"/>
              <a:t> </a:t>
            </a:r>
          </a:p>
          <a:p>
            <a:pPr lvl="0"/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lions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guides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Moscow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region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interesting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places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of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Sergiev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Posad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walls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and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towe</a:t>
            </a:r>
            <a:endParaRPr lang="ru-RU" dirty="0"/>
          </a:p>
          <a:p>
            <a:pPr lvl="0"/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smileplanet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russia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sergiev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posad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troitse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sergieva</a:t>
            </a:r>
            <a:r>
              <a:rPr lang="ru-RU" u="sng" dirty="0">
                <a:hlinkClick r:id="rId3"/>
              </a:rPr>
              <a:t>-</a:t>
            </a:r>
            <a:r>
              <a:rPr lang="en-US" u="sng" dirty="0" err="1">
                <a:hlinkClick r:id="rId3"/>
              </a:rPr>
              <a:t>lavra</a:t>
            </a:r>
            <a:r>
              <a:rPr lang="ru-RU" u="sng" dirty="0">
                <a:hlinkClick r:id="rId3"/>
              </a:rPr>
              <a:t>/</a:t>
            </a:r>
            <a:endParaRPr lang="ru-RU" dirty="0"/>
          </a:p>
          <a:p>
            <a:r>
              <a:rPr lang="ru-RU" dirty="0"/>
              <a:t>            </a:t>
            </a:r>
            <a:r>
              <a:rPr lang="en-US" u="sng" dirty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>
                <a:hlinkClick r:id="rId2"/>
              </a:rPr>
              <a:t>lions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guides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Moscow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region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interesting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places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of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Sergiev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Posad</a:t>
            </a:r>
            <a:r>
              <a:rPr lang="ru-RU" u="sng" dirty="0">
                <a:hlinkClick r:id="rId2"/>
              </a:rPr>
              <a:t>/</a:t>
            </a:r>
            <a:r>
              <a:rPr lang="en-US" u="sng" dirty="0">
                <a:hlinkClick r:id="rId2"/>
              </a:rPr>
              <a:t>walls</a:t>
            </a:r>
            <a:r>
              <a:rPr lang="ru-RU" u="sng" dirty="0">
                <a:hlinkClick r:id="rId2"/>
              </a:rPr>
              <a:t>-</a:t>
            </a:r>
            <a:r>
              <a:rPr lang="en-US" u="sng" dirty="0">
                <a:hlinkClick r:id="rId2"/>
              </a:rPr>
              <a:t>and</a:t>
            </a:r>
            <a:r>
              <a:rPr lang="ru-RU" u="sng" dirty="0">
                <a:hlinkClick r:id="rId2"/>
              </a:rPr>
              <a:t>-</a:t>
            </a:r>
            <a:r>
              <a:rPr lang="en-US" u="sng" dirty="0" err="1">
                <a:hlinkClick r:id="rId2"/>
              </a:rPr>
              <a:t>towe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0437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Times New Roman" panose="02020603050405020304" pitchFamily="18" charset="0"/>
              </a:rPr>
              <a:t>Цели:</a:t>
            </a:r>
            <a:r>
              <a:rPr lang="ru-RU" sz="1600" dirty="0" smtClean="0">
                <a:cs typeface="Times New Roman" panose="02020603050405020304" pitchFamily="18" charset="0"/>
              </a:rPr>
              <a:t> </a:t>
            </a:r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 smtClean="0">
                <a:cs typeface="Times New Roman" panose="02020603050405020304" pitchFamily="18" charset="0"/>
              </a:rPr>
              <a:t>закрепить </a:t>
            </a:r>
            <a:r>
              <a:rPr lang="ru-RU" sz="1600" dirty="0">
                <a:cs typeface="Times New Roman" panose="02020603050405020304" pitchFamily="18" charset="0"/>
              </a:rPr>
              <a:t>приёмы сложения и вычитания чисел в пределах 100;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формировать </a:t>
            </a:r>
            <a:r>
              <a:rPr lang="ru-RU" sz="1600" dirty="0">
                <a:cs typeface="Times New Roman" panose="02020603050405020304" pitchFamily="18" charset="0"/>
              </a:rPr>
              <a:t>умение математически правильно читать выражения, используя названия компонентов арифметических </a:t>
            </a:r>
            <a:r>
              <a:rPr lang="ru-RU" sz="1600" dirty="0" smtClean="0">
                <a:cs typeface="Times New Roman" panose="02020603050405020304" pitchFamily="18" charset="0"/>
              </a:rPr>
              <a:t>действий; умение </a:t>
            </a:r>
            <a:r>
              <a:rPr lang="ru-RU" sz="1600" dirty="0">
                <a:cs typeface="Times New Roman" panose="02020603050405020304" pitchFamily="18" charset="0"/>
              </a:rPr>
              <a:t>решать составные задачи;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cs typeface="Times New Roman" panose="02020603050405020304" pitchFamily="18" charset="0"/>
              </a:rPr>
              <a:t>у школьников мыслительные процессы (анализа, сравнения, классификации, доказательства), логическое мышление, творческие способности, внимание, воображение</a:t>
            </a:r>
            <a:r>
              <a:rPr lang="ru-RU" sz="1600" dirty="0" smtClean="0">
                <a:cs typeface="Times New Roman" panose="02020603050405020304" pitchFamily="18" charset="0"/>
              </a:rPr>
              <a:t>.</a:t>
            </a:r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 smtClean="0">
                <a:cs typeface="Times New Roman" panose="02020603050405020304" pitchFamily="18" charset="0"/>
              </a:rPr>
              <a:t>пробуждать </a:t>
            </a:r>
            <a:r>
              <a:rPr lang="ru-RU" sz="1600" dirty="0">
                <a:cs typeface="Times New Roman" panose="02020603050405020304" pitchFamily="18" charset="0"/>
              </a:rPr>
              <a:t>интерес к истории, воспитывать патриотизм, любовь к малой родине, бережное отношение к архитектурным памятникам;</a:t>
            </a:r>
          </a:p>
          <a:p>
            <a:r>
              <a:rPr lang="ru-RU" sz="1600" dirty="0" smtClean="0"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cs typeface="Times New Roman" panose="02020603050405020304" pitchFamily="18" charset="0"/>
              </a:rPr>
              <a:t>трудолюбие, способность к </a:t>
            </a:r>
            <a:r>
              <a:rPr lang="ru-RU" sz="1600" dirty="0" smtClean="0">
                <a:cs typeface="Times New Roman" panose="02020603050405020304" pitchFamily="18" charset="0"/>
              </a:rPr>
              <a:t>познанию, </a:t>
            </a:r>
            <a:r>
              <a:rPr lang="ru-RU" sz="1600" dirty="0">
                <a:cs typeface="Times New Roman" panose="02020603050405020304" pitchFamily="18" charset="0"/>
              </a:rPr>
              <a:t>дружеские взаимоотношения, взаимопонимание, умение работать друг с другом; адекватно оценивать результат своей </a:t>
            </a:r>
            <a:r>
              <a:rPr lang="ru-RU" sz="1600" dirty="0" smtClean="0">
                <a:cs typeface="Times New Roman" panose="02020603050405020304" pitchFamily="18" charset="0"/>
              </a:rPr>
              <a:t>работы.</a:t>
            </a:r>
          </a:p>
          <a:p>
            <a:pPr marL="0" indent="0">
              <a:buNone/>
            </a:pP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Используемые ЦОР, спецоборудование и ПО для детей с ОВЗ.</a:t>
            </a:r>
            <a:endParaRPr lang="ru-RU" sz="1600" dirty="0"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Times New Roman" pitchFamily="18" charset="0"/>
              </a:rPr>
              <a:t>Презентация в </a:t>
            </a:r>
            <a:r>
              <a:rPr lang="en-US" sz="1600" dirty="0">
                <a:ea typeface="Times New Roman" pitchFamily="18" charset="0"/>
                <a:cs typeface="Times New Roman" pitchFamily="18" charset="0"/>
              </a:rPr>
              <a:t>Power Point</a:t>
            </a:r>
            <a:r>
              <a:rPr lang="ru-RU" sz="1600" dirty="0">
                <a:ea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Times New Roman" pitchFamily="18" charset="0"/>
              </a:rPr>
              <a:t>Стандартное ПО </a:t>
            </a:r>
            <a:r>
              <a:rPr lang="en-US" sz="1600" dirty="0">
                <a:ea typeface="Times New Roman" pitchFamily="18" charset="0"/>
                <a:cs typeface="Times New Roman" pitchFamily="18" charset="0"/>
              </a:rPr>
              <a:t>Microsoft Office.</a:t>
            </a:r>
          </a:p>
          <a:p>
            <a:r>
              <a:rPr lang="ru-RU" sz="1600" dirty="0">
                <a:ea typeface="Times New Roman" pitchFamily="18" charset="0"/>
                <a:cs typeface="Times New Roman" pitchFamily="18" charset="0"/>
              </a:rPr>
              <a:t>Интернет</a:t>
            </a:r>
            <a:r>
              <a:rPr lang="en-US" sz="1600" dirty="0"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ea typeface="Times New Roman" pitchFamily="18" charset="0"/>
                <a:cs typeface="Times New Roman" pitchFamily="18" charset="0"/>
              </a:rPr>
              <a:t>Система тестирования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 –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камера.</a:t>
            </a:r>
          </a:p>
          <a:p>
            <a:pPr marL="0" indent="0">
              <a:buNone/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   Во 2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обучается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ребёнок-</a:t>
            </a:r>
            <a:r>
              <a:rPr lang="ru-RU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аутист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ребёнок с ДЦП. Большая трудность общения и организации взаимодействия с окружающими. Не умеют организовывать контакт с другими людьми, трудно усваивают двигательные навыки. Речь бедна, теряются даже в обычных ситуациях, боятся выступать перед классом, но охотно отвечают на вопросы, пользуясь Системой тестирования </a:t>
            </a:r>
            <a:r>
              <a:rPr lang="ru-RU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ru-RU" sz="3200" dirty="0" smtClean="0"/>
              <a:t>. Организационный момент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Отечество </a:t>
            </a:r>
            <a:r>
              <a:rPr lang="ru-RU" b="1" i="1" dirty="0"/>
              <a:t>моё! </a:t>
            </a:r>
            <a:r>
              <a:rPr lang="ru-RU" b="1" i="1" dirty="0" smtClean="0"/>
              <a:t>Россия!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В тебе дух старины живёт.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smtClean="0"/>
              <a:t>И </a:t>
            </a:r>
            <a:r>
              <a:rPr lang="ru-RU" b="1" i="1" dirty="0"/>
              <a:t>ни одна ещё стихия 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Не </a:t>
            </a:r>
            <a:r>
              <a:rPr lang="ru-RU" b="1" i="1" dirty="0"/>
              <a:t>победила твой народ</a:t>
            </a:r>
            <a:r>
              <a:rPr lang="ru-RU" b="1" i="1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Из тьмы веков ты </a:t>
            </a:r>
            <a:r>
              <a:rPr lang="ru-RU" b="1" i="1" dirty="0" smtClean="0"/>
              <a:t>восставала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И </a:t>
            </a:r>
            <a:r>
              <a:rPr lang="ru-RU" b="1" i="1" dirty="0"/>
              <a:t>становилась всё </a:t>
            </a:r>
            <a:r>
              <a:rPr lang="ru-RU" b="1" i="1" dirty="0" smtClean="0"/>
              <a:t>сильней.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Святая </a:t>
            </a:r>
            <a:r>
              <a:rPr lang="ru-RU" b="1" i="1" dirty="0"/>
              <a:t>Русь – твоё начало</a:t>
            </a:r>
            <a:r>
              <a:rPr lang="ru-RU" b="1" i="1" dirty="0" smtClean="0"/>
              <a:t>,</a:t>
            </a:r>
            <a:endParaRPr lang="ru-RU" dirty="0"/>
          </a:p>
          <a:p>
            <a:pPr marL="0" indent="0" algn="ctr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И преподобный Сергий в ней!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" name="Содержимое 3" descr="untitled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191000" cy="3147396"/>
          </a:xfrm>
        </p:spPr>
      </p:pic>
    </p:spTree>
    <p:extLst>
      <p:ext uri="{BB962C8B-B14F-4D97-AF65-F5344CB8AC3E}">
        <p14:creationId xmlns:p14="http://schemas.microsoft.com/office/powerpoint/2010/main" val="283429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II. Актуализация и повторение опорных знаний. Устный счёт.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16451"/>
              </p:ext>
            </p:extLst>
          </p:nvPr>
        </p:nvGraphicFramePr>
        <p:xfrm>
          <a:off x="457200" y="2708921"/>
          <a:ext cx="82296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417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i="1" dirty="0" smtClean="0">
                <a:solidFill>
                  <a:schemeClr val="tx2"/>
                </a:solidFill>
              </a:rPr>
              <a:t>Расположите числа в порядке убывания:</a:t>
            </a:r>
            <a:br>
              <a:rPr lang="ru-RU" sz="3500" b="1" i="1" dirty="0" smtClean="0">
                <a:solidFill>
                  <a:schemeClr val="tx2"/>
                </a:solidFill>
              </a:rPr>
            </a:br>
            <a:r>
              <a:rPr lang="ru-RU" sz="3500" b="1" i="1" dirty="0" smtClean="0">
                <a:solidFill>
                  <a:schemeClr val="tx2"/>
                </a:solidFill>
              </a:rPr>
              <a:t>74 – а, 63 – в, 95 – л, 31 – а, 52 – р.</a:t>
            </a:r>
            <a:endParaRPr lang="ru-RU" sz="35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III. Постановка цели и определение темы урока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2200" dirty="0"/>
              <a:t>Учащиеся (классные краеведы) заранее готовили материал к уроку, пользуясь интернетом</a:t>
            </a:r>
            <a:br>
              <a:rPr lang="ru-RU" sz="2200" dirty="0"/>
            </a:br>
            <a:r>
              <a:rPr lang="ru-RU" sz="2200" dirty="0"/>
              <a:t>Сайт </a:t>
            </a:r>
            <a:r>
              <a:rPr lang="en-US" sz="2200" u="sng" dirty="0">
                <a:hlinkClick r:id="rId2"/>
              </a:rPr>
              <a:t>https</a:t>
            </a:r>
            <a:r>
              <a:rPr lang="ru-RU" sz="2200" u="sng" dirty="0">
                <a:hlinkClick r:id="rId2"/>
              </a:rPr>
              <a:t>://</a:t>
            </a:r>
            <a:r>
              <a:rPr lang="en-US" sz="2200" u="sng" dirty="0">
                <a:hlinkClick r:id="rId2"/>
              </a:rPr>
              <a:t>www</a:t>
            </a:r>
            <a:r>
              <a:rPr lang="ru-RU" sz="2200" u="sng" dirty="0">
                <a:hlinkClick r:id="rId2"/>
              </a:rPr>
              <a:t>.</a:t>
            </a:r>
            <a:r>
              <a:rPr lang="en-US" sz="2200" u="sng" dirty="0" err="1">
                <a:hlinkClick r:id="rId2"/>
              </a:rPr>
              <a:t>smileplanet</a:t>
            </a:r>
            <a:r>
              <a:rPr lang="ru-RU" sz="2200" u="sng" dirty="0">
                <a:hlinkClick r:id="rId2"/>
              </a:rPr>
              <a:t>.</a:t>
            </a:r>
            <a:r>
              <a:rPr lang="en-US" sz="2200" u="sng" dirty="0" err="1">
                <a:hlinkClick r:id="rId2"/>
              </a:rPr>
              <a:t>ru</a:t>
            </a:r>
            <a:r>
              <a:rPr lang="ru-RU" sz="2200" u="sng" dirty="0">
                <a:hlinkClick r:id="rId2"/>
              </a:rPr>
              <a:t>/</a:t>
            </a:r>
            <a:r>
              <a:rPr lang="en-US" sz="2200" u="sng" dirty="0" err="1">
                <a:hlinkClick r:id="rId2"/>
              </a:rPr>
              <a:t>russia</a:t>
            </a:r>
            <a:r>
              <a:rPr lang="ru-RU" sz="2200" u="sng" dirty="0">
                <a:hlinkClick r:id="rId2"/>
              </a:rPr>
              <a:t>/</a:t>
            </a:r>
            <a:r>
              <a:rPr lang="en-US" sz="2200" u="sng" dirty="0" err="1">
                <a:hlinkClick r:id="rId2"/>
              </a:rPr>
              <a:t>sergiev</a:t>
            </a:r>
            <a:r>
              <a:rPr lang="ru-RU" sz="2200" u="sng" dirty="0">
                <a:hlinkClick r:id="rId2"/>
              </a:rPr>
              <a:t>-</a:t>
            </a:r>
            <a:r>
              <a:rPr lang="en-US" sz="2200" u="sng" dirty="0" err="1">
                <a:hlinkClick r:id="rId2"/>
              </a:rPr>
              <a:t>posad</a:t>
            </a:r>
            <a:r>
              <a:rPr lang="ru-RU" sz="2200" u="sng" dirty="0">
                <a:hlinkClick r:id="rId2"/>
              </a:rPr>
              <a:t>/</a:t>
            </a:r>
            <a:r>
              <a:rPr lang="en-US" sz="2200" u="sng" dirty="0" err="1">
                <a:hlinkClick r:id="rId2"/>
              </a:rPr>
              <a:t>troitse</a:t>
            </a:r>
            <a:r>
              <a:rPr lang="ru-RU" sz="2200" u="sng" dirty="0">
                <a:hlinkClick r:id="rId2"/>
              </a:rPr>
              <a:t>-</a:t>
            </a:r>
            <a:r>
              <a:rPr lang="en-US" sz="2200" u="sng" dirty="0" err="1">
                <a:hlinkClick r:id="rId2"/>
              </a:rPr>
              <a:t>sergieva</a:t>
            </a:r>
            <a:r>
              <a:rPr lang="ru-RU" sz="2200" u="sng" dirty="0">
                <a:hlinkClick r:id="rId2"/>
              </a:rPr>
              <a:t>-</a:t>
            </a:r>
            <a:r>
              <a:rPr lang="en-US" sz="2200" u="sng" dirty="0" err="1">
                <a:hlinkClick r:id="rId2"/>
              </a:rPr>
              <a:t>lavra</a:t>
            </a:r>
            <a:r>
              <a:rPr lang="ru-RU" sz="2200" u="sng" dirty="0">
                <a:hlinkClick r:id="rId2"/>
              </a:rPr>
              <a:t>/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n-US" sz="2200" u="sng" dirty="0">
                <a:hlinkClick r:id="rId3"/>
              </a:rPr>
              <a:t>http</a:t>
            </a:r>
            <a:r>
              <a:rPr lang="ru-RU" sz="2200" u="sng" dirty="0">
                <a:hlinkClick r:id="rId3"/>
              </a:rPr>
              <a:t>://</a:t>
            </a:r>
            <a:r>
              <a:rPr lang="en-US" sz="2200" u="sng" dirty="0">
                <a:hlinkClick r:id="rId3"/>
              </a:rPr>
              <a:t>lions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>
                <a:hlinkClick r:id="rId3"/>
              </a:rPr>
              <a:t>guides</a:t>
            </a:r>
            <a:r>
              <a:rPr lang="ru-RU" sz="2200" u="sng" dirty="0">
                <a:hlinkClick r:id="rId3"/>
              </a:rPr>
              <a:t>.</a:t>
            </a:r>
            <a:r>
              <a:rPr lang="en-US" sz="2200" u="sng" dirty="0" err="1">
                <a:hlinkClick r:id="rId3"/>
              </a:rPr>
              <a:t>ru</a:t>
            </a:r>
            <a:r>
              <a:rPr lang="ru-RU" sz="2200" u="sng" dirty="0">
                <a:hlinkClick r:id="rId3"/>
              </a:rPr>
              <a:t>/</a:t>
            </a:r>
            <a:r>
              <a:rPr lang="en-US" sz="2200" u="sng" dirty="0">
                <a:hlinkClick r:id="rId3"/>
              </a:rPr>
              <a:t>Moscow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>
                <a:hlinkClick r:id="rId3"/>
              </a:rPr>
              <a:t>region</a:t>
            </a:r>
            <a:r>
              <a:rPr lang="ru-RU" sz="2200" u="sng" dirty="0">
                <a:hlinkClick r:id="rId3"/>
              </a:rPr>
              <a:t>/</a:t>
            </a:r>
            <a:r>
              <a:rPr lang="en-US" sz="2200" u="sng" dirty="0">
                <a:hlinkClick r:id="rId3"/>
              </a:rPr>
              <a:t>interesting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>
                <a:hlinkClick r:id="rId3"/>
              </a:rPr>
              <a:t>places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>
                <a:hlinkClick r:id="rId3"/>
              </a:rPr>
              <a:t>of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 err="1">
                <a:hlinkClick r:id="rId3"/>
              </a:rPr>
              <a:t>Sergiev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 err="1">
                <a:hlinkClick r:id="rId3"/>
              </a:rPr>
              <a:t>Posad</a:t>
            </a:r>
            <a:r>
              <a:rPr lang="ru-RU" sz="2200" u="sng" dirty="0">
                <a:hlinkClick r:id="rId3"/>
              </a:rPr>
              <a:t>/</a:t>
            </a:r>
            <a:r>
              <a:rPr lang="en-US" sz="2200" u="sng" dirty="0">
                <a:hlinkClick r:id="rId3"/>
              </a:rPr>
              <a:t>walls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>
                <a:hlinkClick r:id="rId3"/>
              </a:rPr>
              <a:t>and</a:t>
            </a:r>
            <a:r>
              <a:rPr lang="ru-RU" sz="2200" u="sng" dirty="0">
                <a:hlinkClick r:id="rId3"/>
              </a:rPr>
              <a:t>-</a:t>
            </a:r>
            <a:r>
              <a:rPr lang="en-US" sz="2200" u="sng" dirty="0" err="1">
                <a:hlinkClick r:id="rId3"/>
              </a:rPr>
              <a:t>towe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pic>
        <p:nvPicPr>
          <p:cNvPr id="4" name="Объект 3" descr="C:\Users\User\Desktop\20180510_103149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63685" y="2924943"/>
            <a:ext cx="5616623" cy="367240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313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IV</a:t>
            </a:r>
            <a:r>
              <a:rPr lang="ru-RU" sz="3200" dirty="0" smtClean="0"/>
              <a:t>.Закрепление изученного материала и применение знаний. Решение практических задач.</a:t>
            </a:r>
            <a:endParaRPr lang="ru-RU" sz="3200" dirty="0"/>
          </a:p>
        </p:txBody>
      </p:sp>
      <p:pic>
        <p:nvPicPr>
          <p:cNvPr id="6" name="Содержимое 4" descr="120554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3744416" cy="4925144"/>
          </a:xfrm>
        </p:spPr>
      </p:pic>
      <p:sp>
        <p:nvSpPr>
          <p:cNvPr id="7" name="Содержимое 3"/>
          <p:cNvSpPr txBox="1">
            <a:spLocks noGrp="1"/>
          </p:cNvSpPr>
          <p:nvPr>
            <p:ph sz="half" idx="2"/>
          </p:nvPr>
        </p:nvSpPr>
        <p:spPr>
          <a:xfrm>
            <a:off x="4590710" y="1600200"/>
            <a:ext cx="4244280" cy="4925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dirty="0" smtClean="0"/>
              <a:t>    Длина территории по периметру – 17 м, ширина – 13 м. Найдите периметр территории вокруг храма. Сколько шагов мы сделаем, пройдя по периметру вокруг храма?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5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IV</a:t>
            </a:r>
            <a:r>
              <a:rPr lang="ru-RU" sz="3200" dirty="0">
                <a:solidFill>
                  <a:prstClr val="black"/>
                </a:solidFill>
              </a:rPr>
              <a:t>.Закрепление изученного материала и применение знаний.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17245"/>
            <a:ext cx="4316288" cy="3708918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м = *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(перевести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высоту Памятного обелиска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оборной площади лавры)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17245"/>
            <a:ext cx="4038600" cy="28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5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IV</a:t>
            </a:r>
            <a:r>
              <a:rPr lang="ru-RU" sz="3200" dirty="0">
                <a:solidFill>
                  <a:prstClr val="black"/>
                </a:solidFill>
              </a:rPr>
              <a:t>.Закрепление изученного материала и применение знаний.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Сколько куполов у Успенского собора?</a:t>
            </a:r>
            <a:br>
              <a:rPr lang="ru-RU" dirty="0" smtClean="0"/>
            </a:br>
            <a:r>
              <a:rPr lang="ru-RU" dirty="0" smtClean="0"/>
              <a:t>Найдите ответ, не вычисляя.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 descr="PB0704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6807" y="1600200"/>
            <a:ext cx="3379385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3212975"/>
            <a:ext cx="5076056" cy="29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IV</a:t>
            </a:r>
            <a:r>
              <a:rPr lang="ru-RU" sz="3200" dirty="0">
                <a:solidFill>
                  <a:prstClr val="black"/>
                </a:solidFill>
              </a:rPr>
              <a:t>.Закрепление изученного материала и применение знаний.</a:t>
            </a:r>
            <a:endParaRPr lang="ru-RU" dirty="0"/>
          </a:p>
        </p:txBody>
      </p:sp>
      <p:pic>
        <p:nvPicPr>
          <p:cNvPr id="5" name="Содержимое 7" descr="03_05_14_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6" name="Текст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Высота первого яруса 20 м,  а от первого яруса и до купола – на 48 м больше. </a:t>
            </a:r>
            <a:br>
              <a:rPr lang="ru-RU" sz="3200" dirty="0" smtClean="0"/>
            </a:br>
            <a:r>
              <a:rPr lang="ru-RU" sz="3200" dirty="0" smtClean="0"/>
              <a:t>Найдите высоту колокольни.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5417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642</Words>
  <Application>Microsoft Office PowerPoint</Application>
  <PresentationFormat>Экран (4:3)</PresentationFormat>
  <Paragraphs>83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Тема: « Приёмы сложения и вычитания чисел в пределах 100. Экскурсия по Троице-Сергиевой Лавре». Конспект интегрированного урока по математике и краеведению  (инклюзивное обучение детей с ОВЗ) </vt:lpstr>
      <vt:lpstr>Презентация PowerPoint</vt:lpstr>
      <vt:lpstr>I. Организационный момент</vt:lpstr>
      <vt:lpstr>II. Актуализация и повторение опорных знаний. Устный счёт.</vt:lpstr>
      <vt:lpstr>III. Постановка цели и определение темы урока. Учащиеся (классные краеведы) заранее готовили материал к уроку, пользуясь интернетом Сайт https://www.smileplanet.ru/russia/sergiev-posad/troitse-sergieva-lavra/ http://lions-guides.ru/Moscow-region/interesting-places-of-Sergiev-Posad/walls-and-towe   </vt:lpstr>
      <vt:lpstr>IV.Закрепление изученного материала и применение знаний. Решение практических задач.</vt:lpstr>
      <vt:lpstr>IV.Закрепление изученного материала и применение знаний.</vt:lpstr>
      <vt:lpstr>IV.Закрепление изученного материала и применение знаний.</vt:lpstr>
      <vt:lpstr>IV.Закрепление изученного материала и применение знаний.</vt:lpstr>
      <vt:lpstr>IV.Закрепление изученного материала и применение знаний. Решение примеров. Взаимопроверка при помощи документ-камеры.</vt:lpstr>
      <vt:lpstr>V. Рефлексия</vt:lpstr>
      <vt:lpstr>VI.Домашнее задание.</vt:lpstr>
      <vt:lpstr>Выводы</vt:lpstr>
      <vt:lpstr>Анализ урока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Angela</cp:lastModifiedBy>
  <cp:revision>17</cp:revision>
  <dcterms:created xsi:type="dcterms:W3CDTF">2015-09-28T12:26:45Z</dcterms:created>
  <dcterms:modified xsi:type="dcterms:W3CDTF">2018-06-06T13:26:28Z</dcterms:modified>
</cp:coreProperties>
</file>