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6" r:id="rId3"/>
    <p:sldId id="299" r:id="rId4"/>
    <p:sldId id="300" r:id="rId5"/>
    <p:sldId id="301" r:id="rId6"/>
    <p:sldId id="257" r:id="rId7"/>
    <p:sldId id="258" r:id="rId8"/>
    <p:sldId id="259" r:id="rId9"/>
    <p:sldId id="287" r:id="rId10"/>
    <p:sldId id="260" r:id="rId11"/>
    <p:sldId id="288" r:id="rId12"/>
    <p:sldId id="289" r:id="rId13"/>
    <p:sldId id="290" r:id="rId14"/>
    <p:sldId id="292" r:id="rId15"/>
    <p:sldId id="293" r:id="rId16"/>
    <p:sldId id="291" r:id="rId17"/>
    <p:sldId id="281" r:id="rId18"/>
    <p:sldId id="270" r:id="rId19"/>
    <p:sldId id="269" r:id="rId20"/>
    <p:sldId id="282" r:id="rId21"/>
    <p:sldId id="271" r:id="rId22"/>
    <p:sldId id="272" r:id="rId23"/>
    <p:sldId id="273" r:id="rId24"/>
    <p:sldId id="274" r:id="rId25"/>
    <p:sldId id="275" r:id="rId26"/>
    <p:sldId id="276" r:id="rId27"/>
    <p:sldId id="279" r:id="rId28"/>
    <p:sldId id="280" r:id="rId29"/>
    <p:sldId id="277" r:id="rId30"/>
    <p:sldId id="278" r:id="rId31"/>
    <p:sldId id="298" r:id="rId32"/>
    <p:sldId id="297" r:id="rId33"/>
    <p:sldId id="296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abota\Классы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9703" y="548680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ФЕВРАЛЯ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5314" y="1844824"/>
            <a:ext cx="64091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Классная работа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9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3343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СЛОВА «НЕ», «И», «ИЛИ»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204864"/>
            <a:ext cx="230425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6445" y="3933056"/>
            <a:ext cx="1566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«НЕ»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933056"/>
            <a:ext cx="1242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«И»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8667" y="3947255"/>
            <a:ext cx="2069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«ИЛИ»</a:t>
            </a:r>
            <a:endParaRPr lang="ru-RU" sz="4800" dirty="0"/>
          </a:p>
        </p:txBody>
      </p:sp>
      <p:sp>
        <p:nvSpPr>
          <p:cNvPr id="6" name="Овал 5"/>
          <p:cNvSpPr/>
          <p:nvPr/>
        </p:nvSpPr>
        <p:spPr>
          <a:xfrm>
            <a:off x="1007604" y="2384884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22542" y="2132856"/>
            <a:ext cx="1728192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39952" y="2132856"/>
            <a:ext cx="1728192" cy="1728192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49250" y="2348880"/>
            <a:ext cx="710782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18886" y="2150858"/>
            <a:ext cx="1728192" cy="172819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36296" y="2150858"/>
            <a:ext cx="1728192" cy="1728192"/>
          </a:xfrm>
          <a:prstGeom prst="ellipse">
            <a:avLst/>
          </a:prstGeom>
          <a:solidFill>
            <a:srgbClr val="0070C0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Классы\4_klass\FL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82056" cy="52565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2627784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918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Впишите в фигуры слова из списка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89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ЗАКРАСЬТЕ ЧАСТИ ФИГУР В ТАБЛИЦЕ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3140968"/>
            <a:ext cx="720080" cy="64807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83968" y="321297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211960" y="4372915"/>
            <a:ext cx="402482" cy="161378"/>
          </a:xfrm>
          <a:custGeom>
            <a:avLst/>
            <a:gdLst>
              <a:gd name="connsiteX0" fmla="*/ 47134 w 402482"/>
              <a:gd name="connsiteY0" fmla="*/ 29403 h 161378"/>
              <a:gd name="connsiteX1" fmla="*/ 65987 w 402482"/>
              <a:gd name="connsiteY1" fmla="*/ 85963 h 161378"/>
              <a:gd name="connsiteX2" fmla="*/ 150829 w 402482"/>
              <a:gd name="connsiteY2" fmla="*/ 151951 h 161378"/>
              <a:gd name="connsiteX3" fmla="*/ 207390 w 402482"/>
              <a:gd name="connsiteY3" fmla="*/ 161378 h 161378"/>
              <a:gd name="connsiteX4" fmla="*/ 292231 w 402482"/>
              <a:gd name="connsiteY4" fmla="*/ 151951 h 161378"/>
              <a:gd name="connsiteX5" fmla="*/ 320511 w 402482"/>
              <a:gd name="connsiteY5" fmla="*/ 133097 h 161378"/>
              <a:gd name="connsiteX6" fmla="*/ 348792 w 402482"/>
              <a:gd name="connsiteY6" fmla="*/ 123671 h 161378"/>
              <a:gd name="connsiteX7" fmla="*/ 367645 w 402482"/>
              <a:gd name="connsiteY7" fmla="*/ 95390 h 161378"/>
              <a:gd name="connsiteX8" fmla="*/ 395926 w 402482"/>
              <a:gd name="connsiteY8" fmla="*/ 76537 h 161378"/>
              <a:gd name="connsiteX9" fmla="*/ 358218 w 402482"/>
              <a:gd name="connsiteY9" fmla="*/ 10549 h 161378"/>
              <a:gd name="connsiteX10" fmla="*/ 0 w 402482"/>
              <a:gd name="connsiteY10" fmla="*/ 1122 h 16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482" h="161378">
                <a:moveTo>
                  <a:pt x="47134" y="29403"/>
                </a:moveTo>
                <a:cubicBezTo>
                  <a:pt x="53418" y="48256"/>
                  <a:pt x="51935" y="71911"/>
                  <a:pt x="65987" y="85963"/>
                </a:cubicBezTo>
                <a:cubicBezTo>
                  <a:pt x="86408" y="106384"/>
                  <a:pt x="123767" y="147441"/>
                  <a:pt x="150829" y="151951"/>
                </a:cubicBezTo>
                <a:lnTo>
                  <a:pt x="207390" y="161378"/>
                </a:lnTo>
                <a:cubicBezTo>
                  <a:pt x="235670" y="158236"/>
                  <a:pt x="264626" y="158852"/>
                  <a:pt x="292231" y="151951"/>
                </a:cubicBezTo>
                <a:cubicBezTo>
                  <a:pt x="303222" y="149203"/>
                  <a:pt x="310377" y="138164"/>
                  <a:pt x="320511" y="133097"/>
                </a:cubicBezTo>
                <a:cubicBezTo>
                  <a:pt x="329399" y="128653"/>
                  <a:pt x="339365" y="126813"/>
                  <a:pt x="348792" y="123671"/>
                </a:cubicBezTo>
                <a:cubicBezTo>
                  <a:pt x="355076" y="114244"/>
                  <a:pt x="359634" y="103401"/>
                  <a:pt x="367645" y="95390"/>
                </a:cubicBezTo>
                <a:cubicBezTo>
                  <a:pt x="375656" y="87379"/>
                  <a:pt x="392813" y="87431"/>
                  <a:pt x="395926" y="76537"/>
                </a:cubicBezTo>
                <a:cubicBezTo>
                  <a:pt x="402482" y="53592"/>
                  <a:pt x="386957" y="13330"/>
                  <a:pt x="358218" y="10549"/>
                </a:cubicBezTo>
                <a:cubicBezTo>
                  <a:pt x="249219" y="0"/>
                  <a:pt x="115795" y="1122"/>
                  <a:pt x="0" y="1122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217194" y="5203031"/>
            <a:ext cx="498010" cy="497682"/>
          </a:xfrm>
          <a:custGeom>
            <a:avLst/>
            <a:gdLst>
              <a:gd name="connsiteX0" fmla="*/ 54769 w 498010"/>
              <a:gd name="connsiteY0" fmla="*/ 183357 h 497682"/>
              <a:gd name="connsiteX1" fmla="*/ 52387 w 498010"/>
              <a:gd name="connsiteY1" fmla="*/ 114300 h 497682"/>
              <a:gd name="connsiteX2" fmla="*/ 54769 w 498010"/>
              <a:gd name="connsiteY2" fmla="*/ 107157 h 497682"/>
              <a:gd name="connsiteX3" fmla="*/ 71437 w 498010"/>
              <a:gd name="connsiteY3" fmla="*/ 88107 h 497682"/>
              <a:gd name="connsiteX4" fmla="*/ 85725 w 498010"/>
              <a:gd name="connsiteY4" fmla="*/ 73819 h 497682"/>
              <a:gd name="connsiteX5" fmla="*/ 95250 w 498010"/>
              <a:gd name="connsiteY5" fmla="*/ 59532 h 497682"/>
              <a:gd name="connsiteX6" fmla="*/ 100012 w 498010"/>
              <a:gd name="connsiteY6" fmla="*/ 52388 h 497682"/>
              <a:gd name="connsiteX7" fmla="*/ 114300 w 498010"/>
              <a:gd name="connsiteY7" fmla="*/ 42863 h 497682"/>
              <a:gd name="connsiteX8" fmla="*/ 121444 w 498010"/>
              <a:gd name="connsiteY8" fmla="*/ 35719 h 497682"/>
              <a:gd name="connsiteX9" fmla="*/ 135731 w 498010"/>
              <a:gd name="connsiteY9" fmla="*/ 26194 h 497682"/>
              <a:gd name="connsiteX10" fmla="*/ 150019 w 498010"/>
              <a:gd name="connsiteY10" fmla="*/ 14288 h 497682"/>
              <a:gd name="connsiteX11" fmla="*/ 164306 w 498010"/>
              <a:gd name="connsiteY11" fmla="*/ 9525 h 497682"/>
              <a:gd name="connsiteX12" fmla="*/ 171450 w 498010"/>
              <a:gd name="connsiteY12" fmla="*/ 7144 h 497682"/>
              <a:gd name="connsiteX13" fmla="*/ 183356 w 498010"/>
              <a:gd name="connsiteY13" fmla="*/ 4763 h 497682"/>
              <a:gd name="connsiteX14" fmla="*/ 190500 w 498010"/>
              <a:gd name="connsiteY14" fmla="*/ 2382 h 497682"/>
              <a:gd name="connsiteX15" fmla="*/ 200025 w 498010"/>
              <a:gd name="connsiteY15" fmla="*/ 0 h 497682"/>
              <a:gd name="connsiteX16" fmla="*/ 245269 w 498010"/>
              <a:gd name="connsiteY16" fmla="*/ 2382 h 497682"/>
              <a:gd name="connsiteX17" fmla="*/ 323850 w 498010"/>
              <a:gd name="connsiteY17" fmla="*/ 7144 h 497682"/>
              <a:gd name="connsiteX18" fmla="*/ 338137 w 498010"/>
              <a:gd name="connsiteY18" fmla="*/ 21432 h 497682"/>
              <a:gd name="connsiteX19" fmla="*/ 345281 w 498010"/>
              <a:gd name="connsiteY19" fmla="*/ 35719 h 497682"/>
              <a:gd name="connsiteX20" fmla="*/ 352425 w 498010"/>
              <a:gd name="connsiteY20" fmla="*/ 50007 h 497682"/>
              <a:gd name="connsiteX21" fmla="*/ 364331 w 498010"/>
              <a:gd name="connsiteY21" fmla="*/ 64294 h 497682"/>
              <a:gd name="connsiteX22" fmla="*/ 369094 w 498010"/>
              <a:gd name="connsiteY22" fmla="*/ 71438 h 497682"/>
              <a:gd name="connsiteX23" fmla="*/ 378619 w 498010"/>
              <a:gd name="connsiteY23" fmla="*/ 76200 h 497682"/>
              <a:gd name="connsiteX24" fmla="*/ 395287 w 498010"/>
              <a:gd name="connsiteY24" fmla="*/ 85725 h 497682"/>
              <a:gd name="connsiteX25" fmla="*/ 402431 w 498010"/>
              <a:gd name="connsiteY25" fmla="*/ 90488 h 497682"/>
              <a:gd name="connsiteX26" fmla="*/ 407194 w 498010"/>
              <a:gd name="connsiteY26" fmla="*/ 104775 h 497682"/>
              <a:gd name="connsiteX27" fmla="*/ 411956 w 498010"/>
              <a:gd name="connsiteY27" fmla="*/ 152400 h 497682"/>
              <a:gd name="connsiteX28" fmla="*/ 414337 w 498010"/>
              <a:gd name="connsiteY28" fmla="*/ 169069 h 497682"/>
              <a:gd name="connsiteX29" fmla="*/ 419100 w 498010"/>
              <a:gd name="connsiteY29" fmla="*/ 176213 h 497682"/>
              <a:gd name="connsiteX30" fmla="*/ 421481 w 498010"/>
              <a:gd name="connsiteY30" fmla="*/ 183357 h 497682"/>
              <a:gd name="connsiteX31" fmla="*/ 428625 w 498010"/>
              <a:gd name="connsiteY31" fmla="*/ 188119 h 497682"/>
              <a:gd name="connsiteX32" fmla="*/ 495300 w 498010"/>
              <a:gd name="connsiteY32" fmla="*/ 190500 h 497682"/>
              <a:gd name="connsiteX33" fmla="*/ 488156 w 498010"/>
              <a:gd name="connsiteY33" fmla="*/ 204788 h 497682"/>
              <a:gd name="connsiteX34" fmla="*/ 478631 w 498010"/>
              <a:gd name="connsiteY34" fmla="*/ 226219 h 497682"/>
              <a:gd name="connsiteX35" fmla="*/ 473869 w 498010"/>
              <a:gd name="connsiteY35" fmla="*/ 247650 h 497682"/>
              <a:gd name="connsiteX36" fmla="*/ 469106 w 498010"/>
              <a:gd name="connsiteY36" fmla="*/ 254794 h 497682"/>
              <a:gd name="connsiteX37" fmla="*/ 464344 w 498010"/>
              <a:gd name="connsiteY37" fmla="*/ 271463 h 497682"/>
              <a:gd name="connsiteX38" fmla="*/ 461962 w 498010"/>
              <a:gd name="connsiteY38" fmla="*/ 283369 h 497682"/>
              <a:gd name="connsiteX39" fmla="*/ 452437 w 498010"/>
              <a:gd name="connsiteY39" fmla="*/ 297657 h 497682"/>
              <a:gd name="connsiteX40" fmla="*/ 447675 w 498010"/>
              <a:gd name="connsiteY40" fmla="*/ 304800 h 497682"/>
              <a:gd name="connsiteX41" fmla="*/ 442912 w 498010"/>
              <a:gd name="connsiteY41" fmla="*/ 311944 h 497682"/>
              <a:gd name="connsiteX42" fmla="*/ 428625 w 498010"/>
              <a:gd name="connsiteY42" fmla="*/ 340519 h 497682"/>
              <a:gd name="connsiteX43" fmla="*/ 423862 w 498010"/>
              <a:gd name="connsiteY43" fmla="*/ 347663 h 497682"/>
              <a:gd name="connsiteX44" fmla="*/ 414337 w 498010"/>
              <a:gd name="connsiteY44" fmla="*/ 369094 h 497682"/>
              <a:gd name="connsiteX45" fmla="*/ 409575 w 498010"/>
              <a:gd name="connsiteY45" fmla="*/ 390525 h 497682"/>
              <a:gd name="connsiteX46" fmla="*/ 400050 w 498010"/>
              <a:gd name="connsiteY46" fmla="*/ 404813 h 497682"/>
              <a:gd name="connsiteX47" fmla="*/ 397669 w 498010"/>
              <a:gd name="connsiteY47" fmla="*/ 411957 h 497682"/>
              <a:gd name="connsiteX48" fmla="*/ 388144 w 498010"/>
              <a:gd name="connsiteY48" fmla="*/ 426244 h 497682"/>
              <a:gd name="connsiteX49" fmla="*/ 373856 w 498010"/>
              <a:gd name="connsiteY49" fmla="*/ 450057 h 497682"/>
              <a:gd name="connsiteX50" fmla="*/ 366712 w 498010"/>
              <a:gd name="connsiteY50" fmla="*/ 457200 h 497682"/>
              <a:gd name="connsiteX51" fmla="*/ 352425 w 498010"/>
              <a:gd name="connsiteY51" fmla="*/ 481013 h 497682"/>
              <a:gd name="connsiteX52" fmla="*/ 347662 w 498010"/>
              <a:gd name="connsiteY52" fmla="*/ 488157 h 497682"/>
              <a:gd name="connsiteX53" fmla="*/ 342900 w 498010"/>
              <a:gd name="connsiteY53" fmla="*/ 495300 h 497682"/>
              <a:gd name="connsiteX54" fmla="*/ 335756 w 498010"/>
              <a:gd name="connsiteY54" fmla="*/ 497682 h 497682"/>
              <a:gd name="connsiteX55" fmla="*/ 230981 w 498010"/>
              <a:gd name="connsiteY55" fmla="*/ 495300 h 497682"/>
              <a:gd name="connsiteX56" fmla="*/ 164306 w 498010"/>
              <a:gd name="connsiteY56" fmla="*/ 492919 h 497682"/>
              <a:gd name="connsiteX57" fmla="*/ 16669 w 498010"/>
              <a:gd name="connsiteY57" fmla="*/ 490538 h 497682"/>
              <a:gd name="connsiteX58" fmla="*/ 14287 w 498010"/>
              <a:gd name="connsiteY58" fmla="*/ 478632 h 497682"/>
              <a:gd name="connsiteX59" fmla="*/ 9525 w 498010"/>
              <a:gd name="connsiteY59" fmla="*/ 471488 h 497682"/>
              <a:gd name="connsiteX60" fmla="*/ 4762 w 498010"/>
              <a:gd name="connsiteY60" fmla="*/ 457200 h 497682"/>
              <a:gd name="connsiteX61" fmla="*/ 2381 w 498010"/>
              <a:gd name="connsiteY61" fmla="*/ 450057 h 497682"/>
              <a:gd name="connsiteX62" fmla="*/ 0 w 498010"/>
              <a:gd name="connsiteY62" fmla="*/ 442913 h 497682"/>
              <a:gd name="connsiteX63" fmla="*/ 0 w 498010"/>
              <a:gd name="connsiteY63" fmla="*/ 330994 h 497682"/>
              <a:gd name="connsiteX64" fmla="*/ 2381 w 498010"/>
              <a:gd name="connsiteY64" fmla="*/ 188119 h 497682"/>
              <a:gd name="connsiteX65" fmla="*/ 57150 w 498010"/>
              <a:gd name="connsiteY65" fmla="*/ 188119 h 497682"/>
              <a:gd name="connsiteX66" fmla="*/ 52387 w 498010"/>
              <a:gd name="connsiteY66" fmla="*/ 180975 h 497682"/>
              <a:gd name="connsiteX67" fmla="*/ 50006 w 498010"/>
              <a:gd name="connsiteY67" fmla="*/ 173832 h 497682"/>
              <a:gd name="connsiteX68" fmla="*/ 54769 w 498010"/>
              <a:gd name="connsiteY68" fmla="*/ 183357 h 4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98010" h="497682">
                <a:moveTo>
                  <a:pt x="54769" y="183357"/>
                </a:moveTo>
                <a:cubicBezTo>
                  <a:pt x="55166" y="173435"/>
                  <a:pt x="48105" y="176386"/>
                  <a:pt x="52387" y="114300"/>
                </a:cubicBezTo>
                <a:cubicBezTo>
                  <a:pt x="52560" y="111796"/>
                  <a:pt x="53550" y="109351"/>
                  <a:pt x="54769" y="107157"/>
                </a:cubicBezTo>
                <a:cubicBezTo>
                  <a:pt x="68034" y="83282"/>
                  <a:pt x="58455" y="99646"/>
                  <a:pt x="71437" y="88107"/>
                </a:cubicBezTo>
                <a:cubicBezTo>
                  <a:pt x="76471" y="83632"/>
                  <a:pt x="85725" y="73819"/>
                  <a:pt x="85725" y="73819"/>
                </a:cubicBezTo>
                <a:cubicBezTo>
                  <a:pt x="89910" y="61263"/>
                  <a:pt x="85340" y="71424"/>
                  <a:pt x="95250" y="59532"/>
                </a:cubicBezTo>
                <a:cubicBezTo>
                  <a:pt x="97082" y="57333"/>
                  <a:pt x="97858" y="54273"/>
                  <a:pt x="100012" y="52388"/>
                </a:cubicBezTo>
                <a:cubicBezTo>
                  <a:pt x="104320" y="48619"/>
                  <a:pt x="110253" y="46910"/>
                  <a:pt x="114300" y="42863"/>
                </a:cubicBezTo>
                <a:cubicBezTo>
                  <a:pt x="116681" y="40482"/>
                  <a:pt x="118786" y="37787"/>
                  <a:pt x="121444" y="35719"/>
                </a:cubicBezTo>
                <a:cubicBezTo>
                  <a:pt x="125962" y="32205"/>
                  <a:pt x="131684" y="30241"/>
                  <a:pt x="135731" y="26194"/>
                </a:cubicBezTo>
                <a:cubicBezTo>
                  <a:pt x="140219" y="21706"/>
                  <a:pt x="144050" y="16941"/>
                  <a:pt x="150019" y="14288"/>
                </a:cubicBezTo>
                <a:cubicBezTo>
                  <a:pt x="154606" y="12249"/>
                  <a:pt x="159544" y="11113"/>
                  <a:pt x="164306" y="9525"/>
                </a:cubicBezTo>
                <a:cubicBezTo>
                  <a:pt x="166687" y="8731"/>
                  <a:pt x="168989" y="7636"/>
                  <a:pt x="171450" y="7144"/>
                </a:cubicBezTo>
                <a:cubicBezTo>
                  <a:pt x="175419" y="6350"/>
                  <a:pt x="179430" y="5745"/>
                  <a:pt x="183356" y="4763"/>
                </a:cubicBezTo>
                <a:cubicBezTo>
                  <a:pt x="185791" y="4154"/>
                  <a:pt x="188086" y="3072"/>
                  <a:pt x="190500" y="2382"/>
                </a:cubicBezTo>
                <a:cubicBezTo>
                  <a:pt x="193647" y="1483"/>
                  <a:pt x="196850" y="794"/>
                  <a:pt x="200025" y="0"/>
                </a:cubicBezTo>
                <a:lnTo>
                  <a:pt x="245269" y="2382"/>
                </a:lnTo>
                <a:cubicBezTo>
                  <a:pt x="315723" y="5585"/>
                  <a:pt x="283634" y="2118"/>
                  <a:pt x="323850" y="7144"/>
                </a:cubicBezTo>
                <a:cubicBezTo>
                  <a:pt x="328612" y="11907"/>
                  <a:pt x="336006" y="15043"/>
                  <a:pt x="338137" y="21432"/>
                </a:cubicBezTo>
                <a:cubicBezTo>
                  <a:pt x="344127" y="39396"/>
                  <a:pt x="336045" y="17244"/>
                  <a:pt x="345281" y="35719"/>
                </a:cubicBezTo>
                <a:cubicBezTo>
                  <a:pt x="355135" y="55429"/>
                  <a:pt x="338781" y="29542"/>
                  <a:pt x="352425" y="50007"/>
                </a:cubicBezTo>
                <a:cubicBezTo>
                  <a:pt x="356973" y="63650"/>
                  <a:pt x="351357" y="51320"/>
                  <a:pt x="364331" y="64294"/>
                </a:cubicBezTo>
                <a:cubicBezTo>
                  <a:pt x="366355" y="66318"/>
                  <a:pt x="366895" y="69606"/>
                  <a:pt x="369094" y="71438"/>
                </a:cubicBezTo>
                <a:cubicBezTo>
                  <a:pt x="371821" y="73710"/>
                  <a:pt x="375609" y="74319"/>
                  <a:pt x="378619" y="76200"/>
                </a:cubicBezTo>
                <a:cubicBezTo>
                  <a:pt x="395096" y="86498"/>
                  <a:pt x="381252" y="81047"/>
                  <a:pt x="395287" y="85725"/>
                </a:cubicBezTo>
                <a:cubicBezTo>
                  <a:pt x="397668" y="87313"/>
                  <a:pt x="400914" y="88061"/>
                  <a:pt x="402431" y="90488"/>
                </a:cubicBezTo>
                <a:cubicBezTo>
                  <a:pt x="405092" y="94745"/>
                  <a:pt x="407194" y="104775"/>
                  <a:pt x="407194" y="104775"/>
                </a:cubicBezTo>
                <a:cubicBezTo>
                  <a:pt x="408781" y="120650"/>
                  <a:pt x="409700" y="136606"/>
                  <a:pt x="411956" y="152400"/>
                </a:cubicBezTo>
                <a:cubicBezTo>
                  <a:pt x="412750" y="157956"/>
                  <a:pt x="412724" y="163693"/>
                  <a:pt x="414337" y="169069"/>
                </a:cubicBezTo>
                <a:cubicBezTo>
                  <a:pt x="415159" y="171810"/>
                  <a:pt x="417512" y="173832"/>
                  <a:pt x="419100" y="176213"/>
                </a:cubicBezTo>
                <a:cubicBezTo>
                  <a:pt x="419894" y="178594"/>
                  <a:pt x="419913" y="181397"/>
                  <a:pt x="421481" y="183357"/>
                </a:cubicBezTo>
                <a:cubicBezTo>
                  <a:pt x="423269" y="185592"/>
                  <a:pt x="425776" y="187843"/>
                  <a:pt x="428625" y="188119"/>
                </a:cubicBezTo>
                <a:cubicBezTo>
                  <a:pt x="450761" y="190261"/>
                  <a:pt x="473075" y="189706"/>
                  <a:pt x="495300" y="190500"/>
                </a:cubicBezTo>
                <a:cubicBezTo>
                  <a:pt x="481656" y="210965"/>
                  <a:pt x="498010" y="185078"/>
                  <a:pt x="488156" y="204788"/>
                </a:cubicBezTo>
                <a:cubicBezTo>
                  <a:pt x="482091" y="216921"/>
                  <a:pt x="481701" y="207794"/>
                  <a:pt x="478631" y="226219"/>
                </a:cubicBezTo>
                <a:cubicBezTo>
                  <a:pt x="477717" y="231705"/>
                  <a:pt x="476800" y="241788"/>
                  <a:pt x="473869" y="247650"/>
                </a:cubicBezTo>
                <a:cubicBezTo>
                  <a:pt x="472589" y="250210"/>
                  <a:pt x="470694" y="252413"/>
                  <a:pt x="469106" y="254794"/>
                </a:cubicBezTo>
                <a:cubicBezTo>
                  <a:pt x="466454" y="262752"/>
                  <a:pt x="466338" y="262489"/>
                  <a:pt x="464344" y="271463"/>
                </a:cubicBezTo>
                <a:cubicBezTo>
                  <a:pt x="463466" y="275414"/>
                  <a:pt x="463637" y="279684"/>
                  <a:pt x="461962" y="283369"/>
                </a:cubicBezTo>
                <a:cubicBezTo>
                  <a:pt x="459593" y="288580"/>
                  <a:pt x="455612" y="292894"/>
                  <a:pt x="452437" y="297657"/>
                </a:cubicBezTo>
                <a:lnTo>
                  <a:pt x="447675" y="304800"/>
                </a:lnTo>
                <a:lnTo>
                  <a:pt x="442912" y="311944"/>
                </a:lnTo>
                <a:cubicBezTo>
                  <a:pt x="436340" y="331662"/>
                  <a:pt x="440935" y="322055"/>
                  <a:pt x="428625" y="340519"/>
                </a:cubicBezTo>
                <a:lnTo>
                  <a:pt x="423862" y="347663"/>
                </a:lnTo>
                <a:cubicBezTo>
                  <a:pt x="418195" y="364665"/>
                  <a:pt x="421885" y="357773"/>
                  <a:pt x="414337" y="369094"/>
                </a:cubicBezTo>
                <a:cubicBezTo>
                  <a:pt x="413691" y="372971"/>
                  <a:pt x="412367" y="385500"/>
                  <a:pt x="409575" y="390525"/>
                </a:cubicBezTo>
                <a:cubicBezTo>
                  <a:pt x="406795" y="395529"/>
                  <a:pt x="401860" y="399383"/>
                  <a:pt x="400050" y="404813"/>
                </a:cubicBezTo>
                <a:cubicBezTo>
                  <a:pt x="399256" y="407194"/>
                  <a:pt x="398888" y="409763"/>
                  <a:pt x="397669" y="411957"/>
                </a:cubicBezTo>
                <a:cubicBezTo>
                  <a:pt x="394889" y="416960"/>
                  <a:pt x="390704" y="421125"/>
                  <a:pt x="388144" y="426244"/>
                </a:cubicBezTo>
                <a:cubicBezTo>
                  <a:pt x="384387" y="433758"/>
                  <a:pt x="379600" y="444313"/>
                  <a:pt x="373856" y="450057"/>
                </a:cubicBezTo>
                <a:lnTo>
                  <a:pt x="366712" y="457200"/>
                </a:lnTo>
                <a:cubicBezTo>
                  <a:pt x="359391" y="471843"/>
                  <a:pt x="363918" y="463774"/>
                  <a:pt x="352425" y="481013"/>
                </a:cubicBezTo>
                <a:lnTo>
                  <a:pt x="347662" y="488157"/>
                </a:lnTo>
                <a:cubicBezTo>
                  <a:pt x="346075" y="490538"/>
                  <a:pt x="345615" y="494395"/>
                  <a:pt x="342900" y="495300"/>
                </a:cubicBezTo>
                <a:lnTo>
                  <a:pt x="335756" y="497682"/>
                </a:lnTo>
                <a:lnTo>
                  <a:pt x="230981" y="495300"/>
                </a:lnTo>
                <a:lnTo>
                  <a:pt x="164306" y="492919"/>
                </a:lnTo>
                <a:lnTo>
                  <a:pt x="16669" y="490538"/>
                </a:lnTo>
                <a:cubicBezTo>
                  <a:pt x="15875" y="486569"/>
                  <a:pt x="15708" y="482422"/>
                  <a:pt x="14287" y="478632"/>
                </a:cubicBezTo>
                <a:cubicBezTo>
                  <a:pt x="13282" y="475952"/>
                  <a:pt x="10687" y="474103"/>
                  <a:pt x="9525" y="471488"/>
                </a:cubicBezTo>
                <a:cubicBezTo>
                  <a:pt x="7486" y="466900"/>
                  <a:pt x="6350" y="461963"/>
                  <a:pt x="4762" y="457200"/>
                </a:cubicBezTo>
                <a:lnTo>
                  <a:pt x="2381" y="450057"/>
                </a:lnTo>
                <a:lnTo>
                  <a:pt x="0" y="442913"/>
                </a:lnTo>
                <a:cubicBezTo>
                  <a:pt x="6009" y="382815"/>
                  <a:pt x="0" y="453043"/>
                  <a:pt x="0" y="330994"/>
                </a:cubicBezTo>
                <a:cubicBezTo>
                  <a:pt x="0" y="283362"/>
                  <a:pt x="1587" y="235744"/>
                  <a:pt x="2381" y="188119"/>
                </a:cubicBezTo>
                <a:cubicBezTo>
                  <a:pt x="22586" y="192160"/>
                  <a:pt x="30515" y="194778"/>
                  <a:pt x="57150" y="188119"/>
                </a:cubicBezTo>
                <a:cubicBezTo>
                  <a:pt x="59927" y="187425"/>
                  <a:pt x="53975" y="183356"/>
                  <a:pt x="52387" y="180975"/>
                </a:cubicBezTo>
                <a:cubicBezTo>
                  <a:pt x="51593" y="178594"/>
                  <a:pt x="50006" y="176342"/>
                  <a:pt x="50006" y="173832"/>
                </a:cubicBezTo>
                <a:cubicBezTo>
                  <a:pt x="50006" y="169784"/>
                  <a:pt x="54372" y="193279"/>
                  <a:pt x="54769" y="183357"/>
                </a:cubicBezTo>
                <a:close/>
              </a:path>
            </a:pathLst>
          </a:cu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621508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№ 8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кола\Классы\4_klass\FL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593180" cy="6597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260648"/>
            <a:ext cx="18190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ДРОВА</a:t>
            </a:r>
          </a:p>
          <a:p>
            <a:r>
              <a:rPr lang="ru-RU" sz="3200" dirty="0" smtClean="0"/>
              <a:t>КОСТЕР</a:t>
            </a:r>
          </a:p>
          <a:p>
            <a:r>
              <a:rPr lang="ru-RU" sz="3200" dirty="0" smtClean="0"/>
              <a:t>ОГОНЬ</a:t>
            </a:r>
          </a:p>
          <a:p>
            <a:r>
              <a:rPr lang="ru-RU" sz="3200" dirty="0" smtClean="0"/>
              <a:t>ВОДА</a:t>
            </a:r>
          </a:p>
          <a:p>
            <a:r>
              <a:rPr lang="ru-RU" sz="3200" dirty="0" smtClean="0"/>
              <a:t>СОЛЬ</a:t>
            </a:r>
          </a:p>
          <a:p>
            <a:r>
              <a:rPr lang="ru-RU" sz="3200" dirty="0" smtClean="0"/>
              <a:t>УГОЛЬ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606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606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365104"/>
            <a:ext cx="29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Дрова, костер, огонь, уголь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725144"/>
            <a:ext cx="21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Дрова, костер, соль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085184"/>
            <a:ext cx="304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слове 4 буквы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звука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5445224"/>
            <a:ext cx="25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Соль, вода, огонь, уголь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5877272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Дрова, костер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6237312"/>
            <a:ext cx="348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слове 4 буквы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звука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8" y="116632"/>
            <a:ext cx="888025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ВЫСКАЗЫВАНИЕ СО СЛОВОМ «НЕ»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ИСТИННО ТОГДА, КОГДА ТАКОЕ ЖЕ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ВЫСКАЗЫВАНИЕ БЕЗ СЛОВА «НЕ» ЛОЖНО,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НАОБОРОТ.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ВЫСКАЗЫВАНИЕ СО СЛОВОМ «И»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ИЗ ДВУХ ВЫСКАЗЫВАНИЙ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ИСТИННО ТОГДА, КОГДА ИСТИННЫ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 «ПОЛОВИНКИ».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ВЫСКАЗЫВАНИЕ СО СЛОВОМ «ИЛИ»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ИЗ ДВУХ ВЫСКАЗЫВАНИЙ,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ИСТИННО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ТОГДА,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ИСТИННА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ХОТЯ БЫ ОДНА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ПОЛОВИНКА».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55650" y="0"/>
            <a:ext cx="8388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№ 9. Впиши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фигуры номера рисунков. Закрась части фигур в таблице. Заполни таблицу высказываний.</a:t>
            </a:r>
          </a:p>
        </p:txBody>
      </p:sp>
      <p:graphicFrame>
        <p:nvGraphicFramePr>
          <p:cNvPr id="5181" name="Group 61"/>
          <p:cNvGraphicFramePr>
            <a:graphicFrameLocks noGrp="1"/>
          </p:cNvGraphicFramePr>
          <p:nvPr/>
        </p:nvGraphicFramePr>
        <p:xfrm>
          <a:off x="4643438" y="1142984"/>
          <a:ext cx="4032250" cy="5128070"/>
        </p:xfrm>
        <a:graphic>
          <a:graphicData uri="http://schemas.openxmlformats.org/drawingml/2006/table">
            <a:tbl>
              <a:tblPr/>
              <a:tblGrid>
                <a:gridCol w="1049337"/>
                <a:gridCol w="2982913"/>
              </a:tblGrid>
              <a:tr h="546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Множества: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летающих 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плавающих птиц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летающих 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летающих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плавающих 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летающих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плавающих 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971550" y="1916113"/>
            <a:ext cx="2159000" cy="2159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003800" y="1700213"/>
            <a:ext cx="503238" cy="503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827088" y="1341438"/>
            <a:ext cx="3149600" cy="3382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6200000">
            <a:off x="1548606" y="1988344"/>
            <a:ext cx="2303463" cy="20161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443663" y="184467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5076825" y="2349500"/>
            <a:ext cx="431800" cy="431800"/>
          </a:xfrm>
          <a:prstGeom prst="triangle">
            <a:avLst>
              <a:gd name="adj" fmla="val 50000"/>
            </a:avLst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85720" y="6143644"/>
            <a:ext cx="287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786050" y="5072074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714744" y="5786454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214414" y="585789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003800" y="3068638"/>
            <a:ext cx="504825" cy="504825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82" name="Picture 62" descr="MCAN0061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913312"/>
            <a:ext cx="15192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MCj010927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71942"/>
            <a:ext cx="153193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7" name="Picture 67" descr="MCj008400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857760"/>
            <a:ext cx="1041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8" name="Picture 68" descr="MCj010919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865187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8388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Заполни таблицу высказываний.</a:t>
            </a:r>
          </a:p>
        </p:txBody>
      </p:sp>
      <p:graphicFrame>
        <p:nvGraphicFramePr>
          <p:cNvPr id="6193" name="Group 49"/>
          <p:cNvGraphicFramePr>
            <a:graphicFrameLocks noGrp="1"/>
          </p:cNvGraphicFramePr>
          <p:nvPr/>
        </p:nvGraphicFramePr>
        <p:xfrm>
          <a:off x="468313" y="981075"/>
          <a:ext cx="8351837" cy="4947604"/>
        </p:xfrm>
        <a:graphic>
          <a:graphicData uri="http://schemas.openxmlformats.org/drawingml/2006/table">
            <a:tbl>
              <a:tblPr/>
              <a:tblGrid>
                <a:gridCol w="360362"/>
                <a:gridCol w="4800600"/>
                <a:gridCol w="3190875"/>
              </a:tblGrid>
              <a:tr h="792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Высказывание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Птицы, для которых высказывание истинно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Птица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плавает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Птица плавает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летает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Попугай, пеликан, пингвин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Птица плавает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НЕ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Попугай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539750" y="53006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331913" y="6381750"/>
            <a:ext cx="417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89" name="AutoShape 4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04250" y="6597650"/>
            <a:ext cx="539750" cy="2603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821" y="55551"/>
            <a:ext cx="809548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ДОМАШНЕЕ ЗАДАНИЕ:</a:t>
            </a:r>
          </a:p>
        </p:txBody>
      </p:sp>
      <p:pic>
        <p:nvPicPr>
          <p:cNvPr id="3" name="Picture 8" descr="958898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284984"/>
            <a:ext cx="12026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Рисунок12112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774" y="4077072"/>
            <a:ext cx="2279541" cy="2125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6868" y="2276872"/>
            <a:ext cx="52693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</a:rPr>
              <a:t>Стр.7 - №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74783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84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85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86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74787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74788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74789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74790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74791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74792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74793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74794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74795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96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74797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74798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74771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74772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74773" name="AutoShape 21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74774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74775" name="AutoShape 2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74776" name="AutoShape 2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74777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74778" name="AutoShape 2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74779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74780" name="AutoShape 28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74781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ru-RU" sz="36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в классе?</a:t>
            </a:r>
          </a:p>
        </p:txBody>
      </p:sp>
    </p:spTree>
    <p:extLst>
      <p:ext uri="{BB962C8B-B14F-4D97-AF65-F5344CB8AC3E}">
        <p14:creationId xmlns:p14="http://schemas.microsoft.com/office/powerpoint/2010/main" val="17845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3" name="AutoShape 31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3882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0" name="AutoShape 22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58391" name="AutoShape 23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58392" name="AutoShape 24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58393" name="AutoShape 25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58394" name="AutoShape 26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58395" name="AutoShape 27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58396" name="AutoShape 28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58397" name="AutoShape 29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58398" name="AutoShape 30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58399" name="AutoShape 31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58401" name="Rectangle 33"/>
          <p:cNvSpPr>
            <a:spLocks noGrp="1" noChangeArrowheads="1"/>
          </p:cNvSpPr>
          <p:nvPr>
            <p:ph type="title"/>
          </p:nvPr>
        </p:nvSpPr>
        <p:spPr>
          <a:xfrm>
            <a:off x="-828600" y="-99392"/>
            <a:ext cx="9993351" cy="620688"/>
          </a:xfrm>
        </p:spPr>
        <p:txBody>
          <a:bodyPr/>
          <a:lstStyle/>
          <a:p>
            <a:r>
              <a:rPr lang="ru-RU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любят математику?</a:t>
            </a:r>
          </a:p>
        </p:txBody>
      </p:sp>
      <p:grpSp>
        <p:nvGrpSpPr>
          <p:cNvPr id="58426" name="Group 58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08" name="Oval 40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10" name="WordArt 42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58411" name="WordArt 43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58414" name="Text Box 4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58416" name="Text Box 48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58417" name="Text Box 49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58418" name="Text Box 50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58412" name="Text Box 44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58413" name="Text Box 45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58421" name="Picture 5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23" name="Text Box 55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58424" name="Text Box 56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58425" name="Text Box 57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88640"/>
            <a:ext cx="5360891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21517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94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62495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6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7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8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62499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62500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62504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62505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62507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8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62509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62510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62483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62484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62485" name="AutoShape 21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62486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62487" name="AutoShape 2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62488" name="AutoShape 2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62489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62490" name="AutoShape 2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62491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62492" name="AutoShape 28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62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ru-RU" sz="34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любят русский язык?</a:t>
            </a:r>
          </a:p>
        </p:txBody>
      </p:sp>
    </p:spTree>
    <p:extLst>
      <p:ext uri="{BB962C8B-B14F-4D97-AF65-F5344CB8AC3E}">
        <p14:creationId xmlns:p14="http://schemas.microsoft.com/office/powerpoint/2010/main" val="6207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9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22071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90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66595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66596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66597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66598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66599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66600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66601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66602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66603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04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66605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66579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66580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66581" name="AutoShape 21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66582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66583" name="AutoShape 2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66584" name="AutoShape 2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66585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66586" name="AutoShape 26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66587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66588" name="AutoShape 28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title"/>
          </p:nvPr>
        </p:nvSpPr>
        <p:spPr>
          <a:xfrm>
            <a:off x="-684584" y="-144487"/>
            <a:ext cx="9792072" cy="765175"/>
          </a:xfrm>
        </p:spPr>
        <p:txBody>
          <a:bodyPr/>
          <a:lstStyle/>
          <a:p>
            <a:r>
              <a:rPr lang="ru-RU" sz="34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любят математику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или</a:t>
            </a:r>
            <a:r>
              <a:rPr lang="ru-RU" sz="34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русский язык?</a:t>
            </a:r>
          </a:p>
        </p:txBody>
      </p:sp>
    </p:spTree>
    <p:extLst>
      <p:ext uri="{BB962C8B-B14F-4D97-AF65-F5344CB8AC3E}">
        <p14:creationId xmlns:p14="http://schemas.microsoft.com/office/powerpoint/2010/main" val="15735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7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11080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40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41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42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68643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68644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68647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68648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68649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68650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68651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68627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68628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68629" name="AutoShape 21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68630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68631" name="AutoShape 2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68632" name="AutoShape 2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68633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68634" name="AutoShape 2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68635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68636" name="AutoShape 28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title"/>
          </p:nvPr>
        </p:nvSpPr>
        <p:spPr>
          <a:xfrm>
            <a:off x="-468560" y="-144487"/>
            <a:ext cx="9612560" cy="765175"/>
          </a:xfrm>
        </p:spPr>
        <p:txBody>
          <a:bodyPr/>
          <a:lstStyle/>
          <a:p>
            <a:r>
              <a:rPr lang="ru-RU" sz="34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любят математику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</a:t>
            </a:r>
            <a:r>
              <a:rPr lang="ru-RU" sz="34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русский язык?</a:t>
            </a:r>
          </a:p>
        </p:txBody>
      </p:sp>
    </p:spTree>
    <p:extLst>
      <p:ext uri="{BB962C8B-B14F-4D97-AF65-F5344CB8AC3E}">
        <p14:creationId xmlns:p14="http://schemas.microsoft.com/office/powerpoint/2010/main" val="2351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5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12748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34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6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8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72739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72741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72742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72743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72744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72746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72747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48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72749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72750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72723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72724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72725" name="AutoShape 21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72726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72727" name="AutoShape 23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72728" name="AutoShape 2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72729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72730" name="AutoShape 2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72731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72732" name="AutoShape 28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72733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14356"/>
          </a:xfrm>
        </p:spPr>
        <p:txBody>
          <a:bodyPr/>
          <a:lstStyle/>
          <a:p>
            <a:r>
              <a:rPr lang="ru-RU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</a:t>
            </a: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любят математику?</a:t>
            </a:r>
          </a:p>
        </p:txBody>
      </p:sp>
    </p:spTree>
    <p:extLst>
      <p:ext uri="{BB962C8B-B14F-4D97-AF65-F5344CB8AC3E}">
        <p14:creationId xmlns:p14="http://schemas.microsoft.com/office/powerpoint/2010/main" val="35060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1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15056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34925" y="766763"/>
            <a:ext cx="8858250" cy="5543550"/>
            <a:chOff x="22" y="483"/>
            <a:chExt cx="5580" cy="3492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204" y="483"/>
              <a:ext cx="5398" cy="34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auto">
            <a:xfrm>
              <a:off x="975" y="1117"/>
              <a:ext cx="2568" cy="25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C5E2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9" name="Oval 33"/>
            <p:cNvSpPr>
              <a:spLocks noChangeArrowheads="1"/>
            </p:cNvSpPr>
            <p:nvPr/>
          </p:nvSpPr>
          <p:spPr bwMode="auto">
            <a:xfrm>
              <a:off x="2376" y="1118"/>
              <a:ext cx="2568" cy="2569"/>
            </a:xfrm>
            <a:prstGeom prst="ellipse">
              <a:avLst/>
            </a:prstGeom>
            <a:gradFill rotWithShape="1">
              <a:gsLst>
                <a:gs pos="0">
                  <a:srgbClr val="FFABFF"/>
                </a:gs>
                <a:gs pos="100000">
                  <a:srgbClr val="FFD1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WordArt 34"/>
            <p:cNvSpPr>
              <a:spLocks noChangeArrowheads="1" noChangeShapeType="1" noTextEdit="1"/>
            </p:cNvSpPr>
            <p:nvPr/>
          </p:nvSpPr>
          <p:spPr bwMode="auto">
            <a:xfrm rot="-1954716">
              <a:off x="738" y="968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chemeClr val="hlink"/>
                    </a:outerShdw>
                  </a:effectLst>
                  <a:latin typeface="Impact"/>
                </a:rPr>
                <a:t>Любят математику</a:t>
              </a:r>
            </a:p>
          </p:txBody>
        </p:sp>
        <p:sp>
          <p:nvSpPr>
            <p:cNvPr id="70691" name="WordArt 35"/>
            <p:cNvSpPr>
              <a:spLocks noChangeArrowheads="1" noChangeShapeType="1" noTextEdit="1"/>
            </p:cNvSpPr>
            <p:nvPr/>
          </p:nvSpPr>
          <p:spPr bwMode="auto">
            <a:xfrm rot="2987497">
              <a:off x="3242" y="1165"/>
              <a:ext cx="2083" cy="12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359728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ABFF"/>
                  </a:solidFill>
                  <a:effectLst>
                    <a:outerShdw dist="125724" dir="18900000" algn="ctr" rotWithShape="0">
                      <a:srgbClr val="FF0000"/>
                    </a:outerShdw>
                  </a:effectLst>
                  <a:latin typeface="Impact"/>
                </a:rPr>
                <a:t>Любят русский язык</a:t>
              </a: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22" y="2387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Гриша</a:t>
              </a:r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3243" y="129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Наташа</a:t>
              </a: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3560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Петя</a:t>
              </a: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3742" y="1979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Катя</a:t>
              </a: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2336" y="3612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Аня</a:t>
              </a:r>
            </a:p>
          </p:txBody>
        </p:sp>
        <p:sp>
          <p:nvSpPr>
            <p:cNvPr id="70697" name="Text Box 41"/>
            <p:cNvSpPr txBox="1">
              <a:spLocks noChangeArrowheads="1"/>
            </p:cNvSpPr>
            <p:nvPr/>
          </p:nvSpPr>
          <p:spPr bwMode="auto">
            <a:xfrm>
              <a:off x="1156" y="202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Федя</a:t>
              </a:r>
            </a:p>
          </p:txBody>
        </p:sp>
        <p:sp>
          <p:nvSpPr>
            <p:cNvPr id="70698" name="Text Box 42"/>
            <p:cNvSpPr txBox="1">
              <a:spLocks noChangeArrowheads="1"/>
            </p:cNvSpPr>
            <p:nvPr/>
          </p:nvSpPr>
          <p:spPr bwMode="auto">
            <a:xfrm>
              <a:off x="1338" y="2704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Лена</a:t>
              </a:r>
            </a:p>
          </p:txBody>
        </p:sp>
        <p:pic>
          <p:nvPicPr>
            <p:cNvPr id="70699" name="Picture 43" descr="серединка прозрачная желта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298"/>
              <a:ext cx="120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700" name="Text Box 44"/>
            <p:cNvSpPr txBox="1">
              <a:spLocks noChangeArrowheads="1"/>
            </p:cNvSpPr>
            <p:nvPr/>
          </p:nvSpPr>
          <p:spPr bwMode="auto">
            <a:xfrm>
              <a:off x="2426" y="1888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Маша</a:t>
              </a:r>
            </a:p>
          </p:txBody>
        </p:sp>
        <p:sp>
          <p:nvSpPr>
            <p:cNvPr id="70701" name="Text Box 45"/>
            <p:cNvSpPr txBox="1">
              <a:spLocks noChangeArrowheads="1"/>
            </p:cNvSpPr>
            <p:nvPr/>
          </p:nvSpPr>
          <p:spPr bwMode="auto">
            <a:xfrm>
              <a:off x="2426" y="2205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Таня</a:t>
              </a:r>
            </a:p>
          </p:txBody>
        </p:sp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2381" y="2523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1">
                  <a:latin typeface="Monotype Corsiva" pitchFamily="66" charset="0"/>
                </a:rPr>
                <a:t>Ксюша</a:t>
              </a:r>
            </a:p>
          </p:txBody>
        </p:sp>
      </p:grpSp>
      <p:sp>
        <p:nvSpPr>
          <p:cNvPr id="70675" name="AutoShape 1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</a:t>
            </a:r>
          </a:p>
        </p:txBody>
      </p:sp>
      <p:sp>
        <p:nvSpPr>
          <p:cNvPr id="70676" name="AutoShape 2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2</a:t>
            </a:r>
          </a:p>
        </p:txBody>
      </p:sp>
      <p:sp>
        <p:nvSpPr>
          <p:cNvPr id="70677" name="AutoShape 21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3</a:t>
            </a:r>
          </a:p>
        </p:txBody>
      </p:sp>
      <p:sp>
        <p:nvSpPr>
          <p:cNvPr id="70678" name="AutoShape 2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4</a:t>
            </a:r>
          </a:p>
        </p:txBody>
      </p:sp>
      <p:sp>
        <p:nvSpPr>
          <p:cNvPr id="70679" name="AutoShape 23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6065838"/>
            <a:ext cx="792163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5</a:t>
            </a:r>
          </a:p>
        </p:txBody>
      </p:sp>
      <p:sp>
        <p:nvSpPr>
          <p:cNvPr id="70680" name="AutoShape 2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85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6</a:t>
            </a:r>
          </a:p>
        </p:txBody>
      </p:sp>
      <p:sp>
        <p:nvSpPr>
          <p:cNvPr id="70681" name="AutoShape 25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21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7</a:t>
            </a:r>
          </a:p>
        </p:txBody>
      </p:sp>
      <p:sp>
        <p:nvSpPr>
          <p:cNvPr id="70682" name="AutoShape 26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57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8</a:t>
            </a:r>
          </a:p>
        </p:txBody>
      </p:sp>
      <p:sp>
        <p:nvSpPr>
          <p:cNvPr id="70683" name="AutoShape 27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9</a:t>
            </a:r>
          </a:p>
        </p:txBody>
      </p:sp>
      <p:sp>
        <p:nvSpPr>
          <p:cNvPr id="70684" name="AutoShape 28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065838"/>
            <a:ext cx="792162" cy="792162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</a:rPr>
              <a:t>10</a:t>
            </a:r>
          </a:p>
        </p:txBody>
      </p:sp>
      <p:sp>
        <p:nvSpPr>
          <p:cNvPr id="70685" name="Rectangle 29"/>
          <p:cNvSpPr>
            <a:spLocks noGrp="1" noChangeArrowheads="1"/>
          </p:cNvSpPr>
          <p:nvPr>
            <p:ph type="title"/>
          </p:nvPr>
        </p:nvSpPr>
        <p:spPr>
          <a:xfrm>
            <a:off x="-214346" y="-142900"/>
            <a:ext cx="9144000" cy="785794"/>
          </a:xfrm>
        </p:spPr>
        <p:txBody>
          <a:bodyPr/>
          <a:lstStyle/>
          <a:p>
            <a:r>
              <a:rPr lang="ru-RU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учеников любят </a:t>
            </a: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русский язык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</a:t>
            </a: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</a:t>
            </a: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любят математику?</a:t>
            </a:r>
            <a:endParaRPr lang="ru-RU" sz="32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8816"/>
            <a:ext cx="6668392" cy="64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3" name="AutoShape 33"/>
          <p:cNvSpPr>
            <a:spLocks noChangeArrowheads="1"/>
          </p:cNvSpPr>
          <p:nvPr/>
        </p:nvSpPr>
        <p:spPr bwMode="auto">
          <a:xfrm>
            <a:off x="827088" y="692150"/>
            <a:ext cx="7705725" cy="52578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8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Верно!!!</a:t>
            </a:r>
          </a:p>
        </p:txBody>
      </p:sp>
    </p:spTree>
    <p:extLst>
      <p:ext uri="{BB962C8B-B14F-4D97-AF65-F5344CB8AC3E}">
        <p14:creationId xmlns:p14="http://schemas.microsoft.com/office/powerpoint/2010/main" val="4126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712968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 descr="C:\Users\Maral\Desktop\3б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624736" cy="41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137113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САМОСТОЯТЕЛЬНАЯ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224372" cy="44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03"/>
            <a:ext cx="9144000" cy="65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60648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</a:rPr>
              <a:t>СПАСИБО</a:t>
            </a:r>
          </a:p>
          <a:p>
            <a:pPr algn="ctr"/>
            <a:r>
              <a:rPr lang="ru-RU" sz="7200" dirty="0" smtClean="0">
                <a:solidFill>
                  <a:srgbClr val="0000FF"/>
                </a:solidFill>
              </a:rPr>
              <a:t>ЗА </a:t>
            </a:r>
          </a:p>
          <a:p>
            <a:pPr algn="ctr"/>
            <a:r>
              <a:rPr lang="ru-RU" sz="7200" dirty="0" smtClean="0">
                <a:solidFill>
                  <a:srgbClr val="0000FF"/>
                </a:solidFill>
              </a:rPr>
              <a:t>УРОК</a:t>
            </a:r>
            <a:endParaRPr lang="ru-RU" sz="7200" dirty="0">
              <a:solidFill>
                <a:srgbClr val="0000FF"/>
              </a:solidFill>
            </a:endParaRPr>
          </a:p>
        </p:txBody>
      </p:sp>
      <p:pic>
        <p:nvPicPr>
          <p:cNvPr id="5" name="Picture 4" descr="PE0164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3034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51920" y="4365104"/>
            <a:ext cx="4319587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56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встречи на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следующем уроке!!!</a:t>
            </a:r>
          </a:p>
        </p:txBody>
      </p:sp>
      <p:pic>
        <p:nvPicPr>
          <p:cNvPr id="7" name="Picture 3" descr="i-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4793"/>
              </a:clrFrom>
              <a:clrTo>
                <a:srgbClr val="4147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22" y="476672"/>
            <a:ext cx="3516437" cy="263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9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403179" cy="63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al\Desktop\ot\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0"/>
            <a:ext cx="6047065" cy="68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35896" y="1412776"/>
            <a:ext cx="237626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372200" y="1422850"/>
            <a:ext cx="2376264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61272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СТАРУШКА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802" y="131832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802" y="2253569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МЫШКА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959" y="3081561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18" y="3825914"/>
            <a:ext cx="293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МАЛЬЧИШКА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784437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МНОЖЕСТВО ЛЕНИВЫХ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00940" y="3861048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МНОЖЕСТВО ТРУДОЛЮБИВЫХ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452320" y="2523861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81478" y="268387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3988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64946" y="195129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39952" y="2024189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188640"/>
            <a:ext cx="5688632" cy="568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716016" y="1340768"/>
            <a:ext cx="3168352" cy="3168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610" y="476230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СТАРУШКА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0" y="1333278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0" y="2268527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МЫШКА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057" y="309651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16" y="3840872"/>
            <a:ext cx="293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МАЛЬЧИШКА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100" y="4522294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МНОЖЕСТВО ЛЮДЕЙ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0165" y="6021288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МНОЖЕСТВО ЖИТЕЛЕЙ ИЗБУШКИ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39951" y="2071804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4214" y="2750402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17809" y="3666330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89055" y="3096519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70734" y="2202062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1700808"/>
            <a:ext cx="3456384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033" y="0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СТАРУШКА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7" y="857048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57" y="1792297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МЫШКА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14" y="262028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МУШКА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73" y="3364642"/>
            <a:ext cx="293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МАЛЬЧИШКА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20072" y="1592796"/>
            <a:ext cx="3672408" cy="3672408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10059" y="544987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МНОЖЕСТВО ЛЕТАЮЩИХ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496" y="1223464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МНОЖЕСТВО ЛЕНИВЫХ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12320" y="2438628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36255" y="3095277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1" y="3836431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08268" y="3120936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55326" y="3073875"/>
            <a:ext cx="349083" cy="34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50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Проверка домашнего задания</a:t>
            </a:r>
          </a:p>
          <a:p>
            <a:r>
              <a:rPr lang="ru-RU" sz="3600" b="1" u="sng" dirty="0" smtClean="0">
                <a:solidFill>
                  <a:srgbClr val="FF0000"/>
                </a:solidFill>
              </a:rPr>
              <a:t>№6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8115357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135729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растений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1893" y="1714488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лесных растений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214311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928934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лесные цветы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276290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00024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714488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487</TotalTime>
  <Words>540</Words>
  <Application>Microsoft Office PowerPoint</Application>
  <PresentationFormat>Экран (4:3)</PresentationFormat>
  <Paragraphs>283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учеников в классе?</vt:lpstr>
      <vt:lpstr>Презентация PowerPoint</vt:lpstr>
      <vt:lpstr>Сколько учеников любят математику?</vt:lpstr>
      <vt:lpstr>Презентация PowerPoint</vt:lpstr>
      <vt:lpstr>Сколько учеников любят русский язык?</vt:lpstr>
      <vt:lpstr>Презентация PowerPoint</vt:lpstr>
      <vt:lpstr>Сколько учеников любят математику или русский язык?</vt:lpstr>
      <vt:lpstr>Презентация PowerPoint</vt:lpstr>
      <vt:lpstr>Сколько учеников любят математику и русский язык?</vt:lpstr>
      <vt:lpstr>Презентация PowerPoint</vt:lpstr>
      <vt:lpstr>Сколько учеников НЕ любят математику?</vt:lpstr>
      <vt:lpstr>Презентация PowerPoint</vt:lpstr>
      <vt:lpstr>Сколько учеников любят русский язык и НЕ любят математику?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INTERNET-CAFE</cp:lastModifiedBy>
  <cp:revision>51</cp:revision>
  <dcterms:created xsi:type="dcterms:W3CDTF">2013-04-07T08:37:03Z</dcterms:created>
  <dcterms:modified xsi:type="dcterms:W3CDTF">2020-06-08T06:38:47Z</dcterms:modified>
</cp:coreProperties>
</file>