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97" r:id="rId3"/>
    <p:sldId id="298" r:id="rId4"/>
    <p:sldId id="299" r:id="rId5"/>
    <p:sldId id="281" r:id="rId6"/>
    <p:sldId id="300" r:id="rId7"/>
    <p:sldId id="262" r:id="rId8"/>
    <p:sldId id="263" r:id="rId9"/>
    <p:sldId id="301" r:id="rId10"/>
    <p:sldId id="278" r:id="rId11"/>
    <p:sldId id="302" r:id="rId12"/>
    <p:sldId id="285" r:id="rId13"/>
    <p:sldId id="304" r:id="rId14"/>
    <p:sldId id="307" r:id="rId15"/>
    <p:sldId id="306" r:id="rId16"/>
    <p:sldId id="305" r:id="rId17"/>
    <p:sldId id="308" r:id="rId18"/>
    <p:sldId id="310" r:id="rId19"/>
    <p:sldId id="29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2D5D71-FAA5-4849-B2E3-B74FFDEEA674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116B54-A5BC-4D49-BBC9-2EB4D3073D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992601-790A-41D2-B450-39A78ED39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843" y="983974"/>
            <a:ext cx="9259958" cy="4343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Парные звонкие на конце</a:t>
            </a:r>
            <a:br>
              <a:rPr lang="ru-RU" sz="4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слов заменяются глухими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1000CC-CADA-4BB3-8D24-814CE41BC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Урок </a:t>
            </a:r>
            <a:r>
              <a:rPr lang="ru-RU" sz="4000" b="1" dirty="0" smtClean="0">
                <a:solidFill>
                  <a:schemeClr val="accent2"/>
                </a:solidFill>
              </a:rPr>
              <a:t>4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77318E5-A2CB-4CCC-9FD2-E089C9759A19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9E00"/>
                </a:solidFill>
                <a:latin typeface="HelveticaNeue"/>
              </a:rPr>
              <a:t/>
            </a:r>
            <a:br>
              <a:rPr lang="en-US" dirty="0">
                <a:solidFill>
                  <a:srgbClr val="FF9E00"/>
                </a:solidFill>
                <a:latin typeface="HelveticaNeu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1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EA253E-834A-443D-BD32-8AE1E22E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6" y="467418"/>
            <a:ext cx="6579704" cy="1670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82880" tIns="182880" rIns="182880" bIns="182880" rtlCol="0" anchor="ctr">
            <a:normAutofit fontScale="90000"/>
          </a:bodyPr>
          <a:lstStyle/>
          <a:p>
            <a:pPr algn="ctr"/>
            <a:r>
              <a:rPr lang="ru-RU" sz="28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Звуковая схема слова</a:t>
            </a:r>
            <a:br>
              <a:rPr lang="ru-RU" sz="28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ru-RU" sz="2800" spc="200" dirty="0" smtClean="0">
                <a:solidFill>
                  <a:srgbClr val="FF0000"/>
                </a:solidFill>
              </a:rPr>
              <a:t>репей</a:t>
            </a:r>
            <a:endParaRPr lang="en-US" sz="2800" b="1" kern="1200" cap="all" spc="200" baseline="0" dirty="0">
              <a:solidFill>
                <a:srgbClr val="FF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98E082-842B-49BE-AF8A-147FB6149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40404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40404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40404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40404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xmlns="" id="{F9665AC6-02B6-47DC-9704-F20E834AFC65}"/>
              </a:ext>
            </a:extLst>
          </p:cNvPr>
          <p:cNvSpPr/>
          <p:nvPr/>
        </p:nvSpPr>
        <p:spPr>
          <a:xfrm>
            <a:off x="3243868" y="2443922"/>
            <a:ext cx="857851" cy="67056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6A4016-4BB3-49A8-95BA-DD2A8517E2F8}"/>
              </a:ext>
            </a:extLst>
          </p:cNvPr>
          <p:cNvSpPr/>
          <p:nvPr/>
        </p:nvSpPr>
        <p:spPr>
          <a:xfrm>
            <a:off x="2354961" y="2445430"/>
            <a:ext cx="687325" cy="67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18B4C6-19D1-463A-BB24-2050ED461AF7}"/>
              </a:ext>
            </a:extLst>
          </p:cNvPr>
          <p:cNvSpPr/>
          <p:nvPr/>
        </p:nvSpPr>
        <p:spPr>
          <a:xfrm>
            <a:off x="4606790" y="2447935"/>
            <a:ext cx="678274" cy="670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xmlns="" id="{DF29092C-598B-4D5D-82BD-B9D1A0A98CEA}"/>
              </a:ext>
            </a:extLst>
          </p:cNvPr>
          <p:cNvSpPr/>
          <p:nvPr/>
        </p:nvSpPr>
        <p:spPr>
          <a:xfrm>
            <a:off x="5709920" y="2375364"/>
            <a:ext cx="678274" cy="739118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2D2E615-5F9E-4B49-92FE-C792B50054BA}"/>
              </a:ext>
            </a:extLst>
          </p:cNvPr>
          <p:cNvCxnSpPr/>
          <p:nvPr/>
        </p:nvCxnSpPr>
        <p:spPr>
          <a:xfrm flipV="1">
            <a:off x="6301227" y="2162270"/>
            <a:ext cx="173934" cy="159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xmlns="" id="{F7E006AE-8260-4DF4-ACC0-A6DD48D492A3}"/>
              </a:ext>
            </a:extLst>
          </p:cNvPr>
          <p:cNvSpPr/>
          <p:nvPr/>
        </p:nvSpPr>
        <p:spPr>
          <a:xfrm>
            <a:off x="2652904" y="2775788"/>
            <a:ext cx="45719" cy="45719"/>
          </a:xfrm>
          <a:prstGeom prst="flowChartConnector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4C92DB-C879-40C7-BBBC-A41E32F10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20" y="1687482"/>
            <a:ext cx="2394005" cy="2625582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xmlns="" id="{5355E14F-F086-420A-9923-69A7293006C5}"/>
              </a:ext>
            </a:extLst>
          </p:cNvPr>
          <p:cNvSpPr/>
          <p:nvPr/>
        </p:nvSpPr>
        <p:spPr>
          <a:xfrm rot="20963043">
            <a:off x="9700644" y="319427"/>
            <a:ext cx="2213450" cy="1185724"/>
          </a:xfrm>
          <a:prstGeom prst="cloudCallout">
            <a:avLst>
              <a:gd name="adj1" fmla="val -23508"/>
              <a:gd name="adj2" fmla="val 7094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 я знаю!</a:t>
            </a:r>
          </a:p>
        </p:txBody>
      </p:sp>
      <p:pic>
        <p:nvPicPr>
          <p:cNvPr id="11" name="Рисунок 10" descr="Изображение выглядит как еда, круж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D2CFC59-1AB0-4725-B9CA-631E491A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5" y="3616976"/>
            <a:ext cx="8597975" cy="2727538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445430"/>
            <a:ext cx="7254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16" y="2744923"/>
            <a:ext cx="76584" cy="7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уга 4"/>
          <p:cNvSpPr/>
          <p:nvPr/>
        </p:nvSpPr>
        <p:spPr>
          <a:xfrm>
            <a:off x="3042286" y="2321514"/>
            <a:ext cx="129539" cy="202611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50" y="2321514"/>
            <a:ext cx="1222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58" y="2257221"/>
            <a:ext cx="118143" cy="11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98464" y="2321687"/>
            <a:ext cx="82372" cy="8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уга 7"/>
          <p:cNvSpPr/>
          <p:nvPr/>
        </p:nvSpPr>
        <p:spPr>
          <a:xfrm>
            <a:off x="7334250" y="2385807"/>
            <a:ext cx="190500" cy="204993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  <p:bldP spid="24" grpId="0" animBg="1"/>
      <p:bldP spid="3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824" y="378417"/>
            <a:ext cx="3763435" cy="58985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1242" y="342900"/>
            <a:ext cx="4676775" cy="62293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9" y="304798"/>
            <a:ext cx="4510866" cy="6380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48" y="1075983"/>
            <a:ext cx="3334227" cy="4763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6096000" y="276225"/>
            <a:ext cx="2133600" cy="1190625"/>
          </a:xfrm>
          <a:prstGeom prst="cloudCallout">
            <a:avLst>
              <a:gd name="adj1" fmla="val 74703"/>
              <a:gd name="adj2" fmla="val 689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Посчитай буквы и звуки. </a:t>
            </a:r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 rot="7930342">
            <a:off x="533401" y="2295525"/>
            <a:ext cx="238125" cy="28575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7930342">
            <a:off x="533400" y="2295525"/>
            <a:ext cx="238125" cy="28575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2" y="2522549"/>
            <a:ext cx="344782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33475" y="2388796"/>
            <a:ext cx="171450" cy="1337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398319"/>
            <a:ext cx="1952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398319"/>
            <a:ext cx="1952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81126" y="2388796"/>
            <a:ext cx="117475" cy="1337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388796"/>
            <a:ext cx="1397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196340" y="24453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37568" y="2445311"/>
            <a:ext cx="857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1811338" y="2338387"/>
            <a:ext cx="45719" cy="20002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2322512"/>
            <a:ext cx="6032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>
            <a:endCxn id="4101" idx="0"/>
          </p:cNvCxnSpPr>
          <p:nvPr/>
        </p:nvCxnSpPr>
        <p:spPr>
          <a:xfrm flipH="1">
            <a:off x="1981200" y="2322512"/>
            <a:ext cx="69850" cy="66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9" y="4610481"/>
            <a:ext cx="2566416" cy="932688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>
            <a:off x="2278063" y="2380454"/>
            <a:ext cx="45719" cy="157958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502C7-CA0A-409B-91BA-87BFB26D46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Предложение под диктовку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27CE6E-6A56-46DB-8336-A0249BDD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983" y="2504662"/>
            <a:ext cx="8776252" cy="3717234"/>
          </a:xfrm>
        </p:spPr>
        <p:txBody>
          <a:bodyPr>
            <a:normAutofit/>
          </a:bodyPr>
          <a:lstStyle/>
          <a:p>
            <a:r>
              <a:rPr lang="ru-RU" sz="2400" dirty="0"/>
              <a:t>На следующей строчке поставьте точку.</a:t>
            </a:r>
          </a:p>
          <a:p>
            <a:r>
              <a:rPr lang="ru-RU" sz="2400" dirty="0"/>
              <a:t>Будем записывать предложение под диктовку.</a:t>
            </a:r>
          </a:p>
          <a:p>
            <a:r>
              <a:rPr lang="ru-RU" sz="2400" dirty="0"/>
              <a:t>Послушайте всё предложение.</a:t>
            </a:r>
          </a:p>
          <a:p>
            <a:endParaRPr lang="ru-RU" sz="2400" dirty="0"/>
          </a:p>
          <a:p>
            <a:r>
              <a:rPr lang="ru-RU" sz="2400" dirty="0"/>
              <a:t>Записываем предложение.</a:t>
            </a:r>
          </a:p>
          <a:p>
            <a:endParaRPr lang="ru-RU" sz="2400" dirty="0"/>
          </a:p>
          <a:p>
            <a:r>
              <a:rPr lang="ru-RU" sz="2400" dirty="0"/>
              <a:t>Проверяем  предложение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7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824" y="378417"/>
            <a:ext cx="3763435" cy="58985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0308" y="978665"/>
            <a:ext cx="5041806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Возьмите линейку и простой карандаш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 ком </a:t>
            </a:r>
            <a:r>
              <a:rPr lang="ru-RU" dirty="0"/>
              <a:t>или о чем говорится в предложении?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Ответ запишите в </a:t>
            </a:r>
            <a:r>
              <a:rPr lang="ru-RU" dirty="0" smtClean="0"/>
              <a:t>чат.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Зашифруем </a:t>
            </a:r>
            <a:r>
              <a:rPr lang="ru-RU" dirty="0"/>
              <a:t>наше </a:t>
            </a:r>
            <a:r>
              <a:rPr lang="ru-RU" dirty="0" smtClean="0"/>
              <a:t>предложение,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составим </a:t>
            </a:r>
            <a:r>
              <a:rPr lang="ru-RU" dirty="0" smtClean="0"/>
              <a:t>схему.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2" y="241684"/>
            <a:ext cx="4513924" cy="6385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481262" y="2933700"/>
            <a:ext cx="54292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33550" y="2933700"/>
            <a:ext cx="561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33549" y="2981325"/>
            <a:ext cx="561975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4850" y="2933700"/>
            <a:ext cx="8763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ый треугольник 20"/>
          <p:cNvSpPr/>
          <p:nvPr/>
        </p:nvSpPr>
        <p:spPr>
          <a:xfrm>
            <a:off x="876300" y="3162300"/>
            <a:ext cx="342900" cy="20955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76300" y="3114675"/>
            <a:ext cx="0" cy="95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390650" y="3162300"/>
            <a:ext cx="3429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6" y="3160712"/>
            <a:ext cx="365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4" y="3151187"/>
            <a:ext cx="365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690811" y="3307555"/>
            <a:ext cx="61913" cy="6429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349"/>
            <a:ext cx="10810874" cy="5981701"/>
          </a:xfrm>
        </p:spPr>
      </p:pic>
    </p:spTree>
    <p:extLst>
      <p:ext uri="{BB962C8B-B14F-4D97-AF65-F5344CB8AC3E}">
        <p14:creationId xmlns:p14="http://schemas.microsoft.com/office/powerpoint/2010/main" val="12974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Вспомни правило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345172"/>
            <a:ext cx="9525000" cy="1727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3072341"/>
            <a:ext cx="7581900" cy="36710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824" y="378417"/>
            <a:ext cx="3763435" cy="58985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6475" y="363112"/>
            <a:ext cx="5145639" cy="6155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cap="all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ru-RU" sz="3400" cap="all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Вспомни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6" y="359295"/>
            <a:ext cx="4475879" cy="6291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399794"/>
            <a:ext cx="1871472" cy="181051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23925" y="1143000"/>
            <a:ext cx="2381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867650" y="1533525"/>
            <a:ext cx="1438275" cy="438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ёр</a:t>
            </a:r>
            <a:r>
              <a:rPr lang="ru-RU" u="sng" dirty="0" smtClean="0">
                <a:solidFill>
                  <a:srgbClr val="FF0000"/>
                </a:solidFill>
              </a:rPr>
              <a:t>ш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9439275" y="1619249"/>
            <a:ext cx="5334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182225" y="1533525"/>
            <a:ext cx="1314450" cy="371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ер</a:t>
            </a:r>
            <a:r>
              <a:rPr lang="ru-RU" u="sng" dirty="0" smtClean="0">
                <a:solidFill>
                  <a:srgbClr val="FF0000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524000" y="1143000"/>
            <a:ext cx="23812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867650" y="2305050"/>
            <a:ext cx="1438275" cy="438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ё</a:t>
            </a:r>
            <a:r>
              <a:rPr lang="ru-RU" u="sng" dirty="0" smtClean="0">
                <a:solidFill>
                  <a:srgbClr val="FF0000"/>
                </a:solidFill>
              </a:rPr>
              <a:t>ж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9439275" y="2428875"/>
            <a:ext cx="5334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182225" y="2305051"/>
            <a:ext cx="1314451" cy="438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r>
              <a:rPr lang="ru-RU" u="sng" dirty="0" smtClean="0">
                <a:solidFill>
                  <a:srgbClr val="FF0000"/>
                </a:solidFill>
              </a:rPr>
              <a:t>ж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67649" y="3081528"/>
            <a:ext cx="1438275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</a:t>
            </a:r>
            <a:r>
              <a:rPr lang="ru-RU" u="sng" dirty="0" smtClean="0">
                <a:solidFill>
                  <a:srgbClr val="FF0000"/>
                </a:solidFill>
              </a:rPr>
              <a:t>ж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9439275" y="3210306"/>
            <a:ext cx="533400" cy="180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182226" y="3086100"/>
            <a:ext cx="1314450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чи</a:t>
            </a:r>
            <a:r>
              <a:rPr lang="ru-RU" u="sng" dirty="0" smtClean="0">
                <a:solidFill>
                  <a:srgbClr val="FF0000"/>
                </a:solidFill>
              </a:rPr>
              <a:t>ж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076450" y="1143000"/>
            <a:ext cx="17145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867650" y="3829050"/>
            <a:ext cx="1438274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мор</a:t>
            </a:r>
            <a:r>
              <a:rPr lang="ru-RU" u="sng" dirty="0" smtClean="0">
                <a:solidFill>
                  <a:srgbClr val="FF0000"/>
                </a:solidFill>
              </a:rPr>
              <a:t>ж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182225" y="3829050"/>
            <a:ext cx="131445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мор</a:t>
            </a:r>
            <a:r>
              <a:rPr lang="ru-RU" u="sng" dirty="0" smtClean="0">
                <a:solidFill>
                  <a:srgbClr val="FF0000"/>
                </a:solidFill>
              </a:rPr>
              <a:t>ж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9505950" y="3981450"/>
            <a:ext cx="46672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95600" y="1143000"/>
            <a:ext cx="14287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4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4" y="3105149"/>
            <a:ext cx="1946857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824" y="378417"/>
            <a:ext cx="3763435" cy="58985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942552">
            <a:off x="6190308" y="1224887"/>
            <a:ext cx="504180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Проверь себя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8934450" y="2305050"/>
            <a:ext cx="2571750" cy="1200150"/>
          </a:xfrm>
          <a:prstGeom prst="cloudCallout">
            <a:avLst>
              <a:gd name="adj1" fmla="val -59351"/>
              <a:gd name="adj2" fmla="val 7996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7451"/>
            <a:ext cx="4577889" cy="6475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00125" y="3181350"/>
            <a:ext cx="4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47875" y="3181350"/>
            <a:ext cx="85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09925" y="3181350"/>
            <a:ext cx="66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71575" y="3409950"/>
            <a:ext cx="57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6" y="398462"/>
            <a:ext cx="4378370" cy="6154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82" y="4838700"/>
            <a:ext cx="6024185" cy="1409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1205810"/>
            <a:ext cx="3868076" cy="2397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138628"/>
            <a:ext cx="2480261" cy="2763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5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2A4D496-DFDE-4AF2-A5B7-49FB7A13E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8" y="492911"/>
            <a:ext cx="2083048" cy="203162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2CC0453-7095-4207-BBDD-F0313985E6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Оцени себя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78556C8-774C-4330-A655-B6E4C460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006" y="2415309"/>
            <a:ext cx="4754880" cy="72794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    Задание выполнено верно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9D10C2-9B97-4045-A43F-5913FD52F5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583436" y="3143250"/>
            <a:ext cx="4754880" cy="24127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Запиши в чат цифру  </a:t>
            </a:r>
            <a:r>
              <a:rPr lang="ru-RU" sz="3200" b="1" dirty="0">
                <a:latin typeface="Arial Black" panose="020B0A04020102020204" pitchFamily="34" charset="0"/>
              </a:rPr>
              <a:t>5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F21C73-73A0-48B8-814B-48762D0B4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9" y="1316039"/>
            <a:ext cx="3858205" cy="8651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Запиши цифру </a:t>
            </a:r>
            <a:r>
              <a:rPr lang="ru-RU" sz="3200" b="1" dirty="0">
                <a:latin typeface="Arial Black" panose="020B0A04020102020204" pitchFamily="34" charset="0"/>
              </a:rPr>
              <a:t>4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4878C9CB-1CBD-47BC-B25E-BAFB94AFD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89" y="2250047"/>
            <a:ext cx="2430042" cy="243004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9414312" y="401608"/>
            <a:ext cx="1859676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A5B592"/>
              </a:buClr>
              <a:buSzPct val="70000"/>
            </a:pPr>
            <a:r>
              <a:rPr lang="ru-RU" sz="2000" b="1" u="sng" cap="all" dirty="0">
                <a:solidFill>
                  <a:prstClr val="black"/>
                </a:solidFill>
                <a:highlight>
                  <a:srgbClr val="00FFFF"/>
                </a:highlight>
                <a:latin typeface="Franklin Gothic Medium"/>
                <a:ea typeface="+mj-ea"/>
                <a:cs typeface="+mj-cs"/>
              </a:rPr>
              <a:t>Есть ошибки</a:t>
            </a:r>
          </a:p>
        </p:txBody>
      </p:sp>
    </p:spTree>
    <p:extLst>
      <p:ext uri="{BB962C8B-B14F-4D97-AF65-F5344CB8AC3E}">
        <p14:creationId xmlns:p14="http://schemas.microsoft.com/office/powerpoint/2010/main" val="15710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48751"/>
            <a:ext cx="4499637" cy="6364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741671">
            <a:off x="6796372" y="609037"/>
            <a:ext cx="499227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buClr>
                <a:srgbClr val="A5B592"/>
              </a:buClr>
              <a:buSzPct val="70000"/>
            </a:pPr>
            <a:r>
              <a:rPr lang="en-US" sz="30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Открываем</a:t>
            </a:r>
            <a: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30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тетради</a:t>
            </a:r>
            <a: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30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Записываем</a:t>
            </a:r>
            <a: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30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число</a:t>
            </a:r>
            <a: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b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</a:br>
            <a:r>
              <a:rPr lang="ru-RU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6 мая</a:t>
            </a:r>
            <a: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/>
            </a:r>
            <a:b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</a:br>
            <a:r>
              <a:rPr lang="en-US" sz="30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Классная</a:t>
            </a:r>
            <a:r>
              <a:rPr lang="en-US" sz="30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30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работа</a:t>
            </a:r>
            <a:endParaRPr lang="ru-RU" sz="1400" dirty="0">
              <a:solidFill>
                <a:srgbClr val="444D2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59" y="3219450"/>
            <a:ext cx="2518703" cy="325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Выноска-облако 7"/>
          <p:cNvSpPr/>
          <p:nvPr/>
        </p:nvSpPr>
        <p:spPr>
          <a:xfrm>
            <a:off x="7335762" y="2416099"/>
            <a:ext cx="2819400" cy="962025"/>
          </a:xfrm>
          <a:prstGeom prst="cloudCallout">
            <a:avLst>
              <a:gd name="adj1" fmla="val -38738"/>
              <a:gd name="adj2" fmla="val 763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Пиши аккуратно!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6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DC60DE7-2B12-4A83-8CEE-8F3080F61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18" y="1791845"/>
            <a:ext cx="5212610" cy="44494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2AD84BF-8BE5-4D12-A381-37B12C66672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</a:rPr>
              <a:t>Рефлексия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FB18935-6B69-4FEE-8E87-C64718446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337107-522B-4609-9896-6B9B5AF77AFA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757E90-BB8B-4140-B751-D2893B87B8D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023D79-297A-44E1-B309-1E9BE60D83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.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xmlns="" id="{31B8D0FF-5B2D-43FA-B567-0C7ECFF6D061}"/>
              </a:ext>
            </a:extLst>
          </p:cNvPr>
          <p:cNvSpPr/>
          <p:nvPr/>
        </p:nvSpPr>
        <p:spPr>
          <a:xfrm>
            <a:off x="7742583" y="1058079"/>
            <a:ext cx="3554895" cy="1467533"/>
          </a:xfrm>
          <a:prstGeom prst="cloudCallout">
            <a:avLst>
              <a:gd name="adj1" fmla="val -32907"/>
              <a:gd name="adj2" fmla="val 699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уроке я работал неплохо</a:t>
            </a: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xmlns="" id="{DD95C19A-1F1A-4A39-9DAA-1B6001EB8A0B}"/>
              </a:ext>
            </a:extLst>
          </p:cNvPr>
          <p:cNvSpPr/>
          <p:nvPr/>
        </p:nvSpPr>
        <p:spPr>
          <a:xfrm>
            <a:off x="711842" y="720169"/>
            <a:ext cx="3554895" cy="1467533"/>
          </a:xfrm>
          <a:prstGeom prst="cloudCallout">
            <a:avLst>
              <a:gd name="adj1" fmla="val 28085"/>
              <a:gd name="adj2" fmla="val 699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Я довольна своей работай на уроке</a:t>
            </a:r>
          </a:p>
        </p:txBody>
      </p:sp>
      <p:sp>
        <p:nvSpPr>
          <p:cNvPr id="12" name="Солнце 11">
            <a:extLst>
              <a:ext uri="{FF2B5EF4-FFF2-40B4-BE49-F238E27FC236}">
                <a16:creationId xmlns:a16="http://schemas.microsoft.com/office/drawing/2014/main" xmlns="" id="{20313392-BE22-44CA-814A-27332F76ECED}"/>
              </a:ext>
            </a:extLst>
          </p:cNvPr>
          <p:cNvSpPr/>
          <p:nvPr/>
        </p:nvSpPr>
        <p:spPr>
          <a:xfrm>
            <a:off x="877758" y="3429001"/>
            <a:ext cx="2163616" cy="2077278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Звезда: 6 точек 12">
            <a:extLst>
              <a:ext uri="{FF2B5EF4-FFF2-40B4-BE49-F238E27FC236}">
                <a16:creationId xmlns:a16="http://schemas.microsoft.com/office/drawing/2014/main" xmlns="" id="{C6CEA647-2835-455F-B283-20838C4E78F6}"/>
              </a:ext>
            </a:extLst>
          </p:cNvPr>
          <p:cNvSpPr/>
          <p:nvPr/>
        </p:nvSpPr>
        <p:spPr>
          <a:xfrm>
            <a:off x="9303953" y="3682876"/>
            <a:ext cx="1984513" cy="1823403"/>
          </a:xfrm>
          <a:prstGeom prst="star6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68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703791">
            <a:off x="5924550" y="885826"/>
            <a:ext cx="5276850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6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Минутка</a:t>
            </a:r>
            <a:r>
              <a:rPr lang="en-US" sz="26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6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чистописания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7" y="276226"/>
            <a:ext cx="4484678" cy="6343650"/>
          </a:xfrm>
          <a:prstGeom prst="round2DiagRect">
            <a:avLst>
              <a:gd name="adj1" fmla="val 16667"/>
              <a:gd name="adj2" fmla="val 5522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1" y="2549844"/>
            <a:ext cx="2363596" cy="362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Выноска-облако 11"/>
          <p:cNvSpPr/>
          <p:nvPr/>
        </p:nvSpPr>
        <p:spPr>
          <a:xfrm>
            <a:off x="7648575" y="1378269"/>
            <a:ext cx="3543300" cy="1171575"/>
          </a:xfrm>
          <a:prstGeom prst="cloudCallout">
            <a:avLst>
              <a:gd name="adj1" fmla="val -46370"/>
              <a:gd name="adj2" fmla="val 722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Обрати внимание на соединение букв.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4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942552">
            <a:off x="6190308" y="793999"/>
            <a:ext cx="5041806" cy="15081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На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следующей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строчке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с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заглавной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буквы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,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записываем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слово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СЛОВА:,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ставим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двоеточие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.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Будем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работать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со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словарными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23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словами</a:t>
            </a:r>
            <a:r>
              <a:rPr lang="en-US" sz="23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297270"/>
            <a:ext cx="4429125" cy="6265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84258"/>
            <a:ext cx="2590800" cy="340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Выноска-облако 8"/>
          <p:cNvSpPr/>
          <p:nvPr/>
        </p:nvSpPr>
        <p:spPr>
          <a:xfrm>
            <a:off x="4000500" y="1933575"/>
            <a:ext cx="2571750" cy="1200150"/>
          </a:xfrm>
          <a:prstGeom prst="cloudCallout">
            <a:avLst>
              <a:gd name="adj1" fmla="val 75463"/>
              <a:gd name="adj2" fmla="val 4821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Здорово у тебя получается!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0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511970-F268-4669-ADB2-F9A1F11B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642594"/>
            <a:ext cx="9813235" cy="121602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b="1" dirty="0"/>
              <a:t>Запомни слова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145507"/>
            <a:ext cx="3470275" cy="26027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70" y="2724150"/>
            <a:ext cx="3860798" cy="289559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97" y="3802850"/>
            <a:ext cx="3619503" cy="27146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285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4" y="3105149"/>
            <a:ext cx="1946857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824" y="378417"/>
            <a:ext cx="3763435" cy="58985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942552">
            <a:off x="6190308" y="978665"/>
            <a:ext cx="5041806" cy="1138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Запиши</a:t>
            </a:r>
            <a:r>
              <a:rPr lang="en-US" sz="34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34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словарные</a:t>
            </a:r>
            <a:r>
              <a:rPr lang="en-US" sz="34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  <a:r>
              <a:rPr lang="en-US" sz="3400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слова</a:t>
            </a:r>
            <a:r>
              <a:rPr lang="en-US" sz="3400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. 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8934450" y="2305050"/>
            <a:ext cx="2571750" cy="1200150"/>
          </a:xfrm>
          <a:prstGeom prst="cloudCallout">
            <a:avLst>
              <a:gd name="adj1" fmla="val -59351"/>
              <a:gd name="adj2" fmla="val 7996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спеши!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9599"/>
            <a:ext cx="4495799" cy="6359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7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45" y="857250"/>
            <a:ext cx="1991778" cy="564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51A4FAA-ED07-46A6-8489-772EDAD6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5" y="3287394"/>
            <a:ext cx="5208105" cy="275314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ньки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059FFD9-BE7D-4337-A510-EEE02A4D459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32688" y="4663964"/>
            <a:ext cx="3794760" cy="2194036"/>
          </a:xfrm>
        </p:spPr>
        <p:txBody>
          <a:bodyPr/>
          <a:lstStyle/>
          <a:p>
            <a:r>
              <a:rPr lang="ru-RU" dirty="0"/>
              <a:t>                  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505F16-273D-47B3-8C33-0A7407BBC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661" y="258417"/>
            <a:ext cx="8637104" cy="63908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Проверь, все ли слова записаны верно.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поставь ударение.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 те буквы, которые необходимо запомнить для правильного написания словарных слов.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сьмо </a:t>
            </a:r>
          </a:p>
          <a:p>
            <a:pPr marL="0" lvl="0" indent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0" lvl="0" indent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лф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</a:t>
            </a:r>
          </a:p>
          <a:p>
            <a:pPr marL="0" lvl="0" indent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marL="0" lvl="0" indent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xmlns="" id="{10AAC8A6-9D0D-4C66-9311-2144C13701B2}"/>
              </a:ext>
            </a:extLst>
          </p:cNvPr>
          <p:cNvSpPr/>
          <p:nvPr/>
        </p:nvSpPr>
        <p:spPr>
          <a:xfrm>
            <a:off x="7496176" y="85724"/>
            <a:ext cx="2381250" cy="1057276"/>
          </a:xfrm>
          <a:prstGeom prst="cloudCallout">
            <a:avLst>
              <a:gd name="adj1" fmla="val 66014"/>
              <a:gd name="adj2" fmla="val 3745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Будь внимателен!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уга 2"/>
          <p:cNvSpPr/>
          <p:nvPr/>
        </p:nvSpPr>
        <p:spPr>
          <a:xfrm rot="8443161">
            <a:off x="3945784" y="2990147"/>
            <a:ext cx="789517" cy="668573"/>
          </a:xfrm>
          <a:prstGeom prst="arc">
            <a:avLst>
              <a:gd name="adj1" fmla="val 15217242"/>
              <a:gd name="adj2" fmla="val 7265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498850"/>
            <a:ext cx="495300" cy="15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5095875" y="3038475"/>
            <a:ext cx="95251" cy="104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4102100"/>
            <a:ext cx="5000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69" y="4102100"/>
            <a:ext cx="50006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133850" y="3681412"/>
            <a:ext cx="94456" cy="151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65" y="4689475"/>
            <a:ext cx="5000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3" y="4731759"/>
            <a:ext cx="355284" cy="10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689475"/>
            <a:ext cx="5000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4943476" y="4260850"/>
            <a:ext cx="43656" cy="158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46" y="5299075"/>
            <a:ext cx="5000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9" y="5299075"/>
            <a:ext cx="630514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4340543" y="4943475"/>
            <a:ext cx="90566" cy="85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2A4D496-DFDE-4AF2-A5B7-49FB7A13E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8" y="492911"/>
            <a:ext cx="2083048" cy="203162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2CC0453-7095-4207-BBDD-F0313985E6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Оцени себя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78556C8-774C-4330-A655-B6E4C460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006" y="2415309"/>
            <a:ext cx="4754880" cy="72794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    Задание выполнено верно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4F9DA6E-D9B3-4259-8223-E8DA246226D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431495" y="2414370"/>
            <a:ext cx="4684180" cy="72794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Есть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9D10C2-9B97-4045-A43F-5913FD52F5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583436" y="3143250"/>
            <a:ext cx="4754880" cy="24127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Запиши в чат цифру  </a:t>
            </a:r>
            <a:r>
              <a:rPr lang="ru-RU" sz="3200" b="1" dirty="0">
                <a:latin typeface="Arial Black" panose="020B0A04020102020204" pitchFamily="34" charset="0"/>
              </a:rPr>
              <a:t>5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F21C73-73A0-48B8-814B-48762D0B4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1" y="3145397"/>
            <a:ext cx="3876674" cy="447675"/>
          </a:xfrm>
        </p:spPr>
        <p:txBody>
          <a:bodyPr>
            <a:noAutofit/>
          </a:bodyPr>
          <a:lstStyle/>
          <a:p>
            <a:pPr lvl="0" algn="ctr">
              <a:buClr>
                <a:srgbClr val="A5B592"/>
              </a:buClr>
            </a:pPr>
            <a:r>
              <a:rPr lang="ru-RU" b="1" dirty="0">
                <a:solidFill>
                  <a:srgbClr val="444D26"/>
                </a:solidFill>
              </a:rPr>
              <a:t>Запиши в чат цифру  </a:t>
            </a:r>
            <a:r>
              <a:rPr lang="ru-RU" sz="3200" b="1" dirty="0" smtClean="0">
                <a:solidFill>
                  <a:srgbClr val="444D26"/>
                </a:solidFill>
                <a:latin typeface="Arial Black" panose="020B0A04020102020204" pitchFamily="34" charset="0"/>
              </a:rPr>
              <a:t>4</a:t>
            </a:r>
            <a:endParaRPr lang="ru-RU" b="1" dirty="0">
              <a:solidFill>
                <a:srgbClr val="444D26"/>
              </a:solidFill>
              <a:latin typeface="Arial Black" panose="020B0A04020102020204" pitchFamily="34" charset="0"/>
            </a:endParaRPr>
          </a:p>
          <a:p>
            <a:pPr marL="2286000" lvl="5" indent="0">
              <a:buNone/>
            </a:pPr>
            <a:endParaRPr lang="ru-RU" sz="1050" b="1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4878C9CB-1CBD-47BC-B25E-BAFB94AFD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64" y="3593072"/>
            <a:ext cx="2430042" cy="243004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901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00"/>
            <a:ext cx="1125855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824" y="378417"/>
            <a:ext cx="3763435" cy="58985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48300" y="771525"/>
            <a:ext cx="6057899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1. На новой строчке запишите слово с заглавной буквы. </a:t>
            </a:r>
            <a:br>
              <a:rPr lang="ru-RU" sz="2400" b="1" dirty="0"/>
            </a:br>
            <a:r>
              <a:rPr lang="ru-RU" sz="2400" b="1" dirty="0" smtClean="0"/>
              <a:t>Репей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2. </a:t>
            </a:r>
            <a:r>
              <a:rPr lang="ru-RU" sz="2400" b="1" dirty="0" err="1"/>
              <a:t>звуко</a:t>
            </a:r>
            <a:r>
              <a:rPr lang="ru-RU" sz="2400" b="1" dirty="0"/>
              <a:t>-буквенный разбор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- в слове поставь ударение.</a:t>
            </a:r>
            <a:br>
              <a:rPr lang="ru-RU" sz="2400" b="1" dirty="0"/>
            </a:br>
            <a:r>
              <a:rPr lang="ru-RU" sz="2400" b="1" dirty="0"/>
              <a:t>- раздели слово на слоги.</a:t>
            </a:r>
            <a:br>
              <a:rPr lang="ru-RU" sz="2400" b="1" dirty="0"/>
            </a:br>
            <a:r>
              <a:rPr lang="ru-RU" sz="2400" b="1" dirty="0"/>
              <a:t>-составьте звуковую схему    слова.</a:t>
            </a:r>
            <a:br>
              <a:rPr lang="ru-RU" sz="2400" b="1" dirty="0"/>
            </a:br>
            <a:r>
              <a:rPr lang="ru-RU" sz="2400" b="1" dirty="0"/>
              <a:t>-напишите количество букв, звуков и слогов.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6" y="180975"/>
            <a:ext cx="4552015" cy="643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8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663</TotalTime>
  <Words>209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Парные звонкие на конце  слов заменяются глухими</vt:lpstr>
      <vt:lpstr>Презентация PowerPoint</vt:lpstr>
      <vt:lpstr>Презентация PowerPoint</vt:lpstr>
      <vt:lpstr>Презентация PowerPoint</vt:lpstr>
      <vt:lpstr>Запомни слова</vt:lpstr>
      <vt:lpstr>Презентация PowerPoint</vt:lpstr>
      <vt:lpstr>платок   коньки  сапог  </vt:lpstr>
      <vt:lpstr>Оцени себя</vt:lpstr>
      <vt:lpstr>Презентация PowerPoint</vt:lpstr>
      <vt:lpstr>Звуковая схема слова репей</vt:lpstr>
      <vt:lpstr>Презентация PowerPoint</vt:lpstr>
      <vt:lpstr>Предложение под диктовку</vt:lpstr>
      <vt:lpstr>Презентация PowerPoint</vt:lpstr>
      <vt:lpstr>Презентация PowerPoint</vt:lpstr>
      <vt:lpstr>Вспомни правило</vt:lpstr>
      <vt:lpstr>Презентация PowerPoint</vt:lpstr>
      <vt:lpstr>Презентация PowerPoint</vt:lpstr>
      <vt:lpstr>Презентация PowerPoint</vt:lpstr>
      <vt:lpstr>Оцени себя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Парные звонкие на конце  слов заменяются глухими</dc:title>
  <dc:creator>Александра</dc:creator>
  <cp:lastModifiedBy>Александра</cp:lastModifiedBy>
  <cp:revision>48</cp:revision>
  <dcterms:created xsi:type="dcterms:W3CDTF">2020-04-29T10:08:51Z</dcterms:created>
  <dcterms:modified xsi:type="dcterms:W3CDTF">2020-06-03T18:52:52Z</dcterms:modified>
</cp:coreProperties>
</file>