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58" r:id="rId4"/>
    <p:sldId id="265" r:id="rId5"/>
    <p:sldId id="380" r:id="rId6"/>
    <p:sldId id="381" r:id="rId7"/>
    <p:sldId id="382" r:id="rId8"/>
    <p:sldId id="383" r:id="rId9"/>
    <p:sldId id="266" r:id="rId10"/>
    <p:sldId id="267" r:id="rId11"/>
    <p:sldId id="268" r:id="rId12"/>
    <p:sldId id="269" r:id="rId13"/>
    <p:sldId id="384" r:id="rId14"/>
    <p:sldId id="385" r:id="rId15"/>
    <p:sldId id="386" r:id="rId16"/>
    <p:sldId id="387" r:id="rId17"/>
    <p:sldId id="270" r:id="rId18"/>
    <p:sldId id="271" r:id="rId19"/>
    <p:sldId id="272" r:id="rId20"/>
    <p:sldId id="273" r:id="rId21"/>
    <p:sldId id="354" r:id="rId22"/>
    <p:sldId id="275" r:id="rId23"/>
    <p:sldId id="276" r:id="rId24"/>
    <p:sldId id="355" r:id="rId25"/>
    <p:sldId id="278" r:id="rId26"/>
    <p:sldId id="279" r:id="rId27"/>
    <p:sldId id="284" r:id="rId28"/>
    <p:sldId id="388" r:id="rId29"/>
    <p:sldId id="285" r:id="rId30"/>
    <p:sldId id="389" r:id="rId31"/>
    <p:sldId id="390" r:id="rId32"/>
    <p:sldId id="286" r:id="rId33"/>
    <p:sldId id="287" r:id="rId34"/>
    <p:sldId id="288" r:id="rId35"/>
    <p:sldId id="289" r:id="rId36"/>
    <p:sldId id="290" r:id="rId37"/>
    <p:sldId id="391" r:id="rId38"/>
    <p:sldId id="392" r:id="rId39"/>
    <p:sldId id="393" r:id="rId40"/>
    <p:sldId id="292" r:id="rId41"/>
    <p:sldId id="291" r:id="rId42"/>
    <p:sldId id="294" r:id="rId43"/>
    <p:sldId id="356" r:id="rId44"/>
    <p:sldId id="357" r:id="rId45"/>
    <p:sldId id="358" r:id="rId46"/>
    <p:sldId id="359" r:id="rId47"/>
    <p:sldId id="296" r:id="rId48"/>
    <p:sldId id="353" r:id="rId49"/>
    <p:sldId id="394" r:id="rId50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2C9"/>
    <a:srgbClr val="2E9CA8"/>
    <a:srgbClr val="2E5AA8"/>
    <a:srgbClr val="1FB3C7"/>
    <a:srgbClr val="4998DF"/>
    <a:srgbClr val="E68510"/>
    <a:srgbClr val="A15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48" y="-8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5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0A6E941-FE17-4C39-A97F-2AE1342C89F3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751135-9B8E-4435-A61A-A05789DAD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854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EE1677-BC5E-4FF6-BD4D-D093BF355790}" type="slidenum">
              <a:rPr lang="ru-RU" altLang="ru-RU" sz="1300" smtClean="0"/>
              <a:pPr>
                <a:spcBef>
                  <a:spcPct val="0"/>
                </a:spcBef>
              </a:pPr>
              <a:t>3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2753779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51741F-4D6E-4E74-9651-8621F1940EF6}" type="slidenum">
              <a:rPr lang="ru-RU" altLang="ru-RU" sz="1300"/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2831995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5DC8FA-7BB6-44F5-B5E7-365862FA55B7}" type="slidenum">
              <a:rPr lang="ru-RU" altLang="ru-RU" sz="1300"/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1803728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B0D178-9461-414A-981D-AEEEDE5FEAF9}" type="slidenum">
              <a:rPr lang="ru-RU" altLang="ru-RU" sz="1300"/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2818406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02AED6-E752-4084-A4B7-06A2D089C715}" type="slidenum">
              <a:rPr lang="ru-RU" altLang="ru-RU" sz="1300"/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387088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2A810E-75E5-46FB-85E0-A6EA751D40EF}" type="slidenum">
              <a:rPr lang="ru-RU" altLang="ru-RU" sz="1300" smtClean="0"/>
              <a:pPr>
                <a:spcBef>
                  <a:spcPct val="0"/>
                </a:spcBef>
              </a:pPr>
              <a:t>17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3332105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7C6EC1-AC07-448C-ABB0-5B908BF274D7}" type="slidenum">
              <a:rPr lang="ru-RU" altLang="ru-RU" sz="1300" smtClean="0"/>
              <a:pPr>
                <a:spcBef>
                  <a:spcPct val="0"/>
                </a:spcBef>
              </a:pPr>
              <a:t>20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1344461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6CE83F-34C5-4B96-A6D3-81E309C39F38}" type="slidenum">
              <a:rPr lang="ru-RU" altLang="ru-RU" sz="1300" smtClean="0"/>
              <a:pPr>
                <a:spcBef>
                  <a:spcPct val="0"/>
                </a:spcBef>
              </a:pPr>
              <a:t>21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1803014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0C217A-A5C1-4DE1-8B3F-1D5FA3E1D0E3}" type="slidenum">
              <a:rPr lang="ru-RU" altLang="ru-RU" sz="1300" smtClean="0"/>
              <a:pPr>
                <a:spcBef>
                  <a:spcPct val="0"/>
                </a:spcBef>
              </a:pPr>
              <a:t>23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819062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F954DB-986B-4765-9D9D-0EEC6C68F86D}" type="slidenum">
              <a:rPr lang="ru-RU" altLang="ru-RU" sz="1300" smtClean="0"/>
              <a:pPr>
                <a:spcBef>
                  <a:spcPct val="0"/>
                </a:spcBef>
              </a:pPr>
              <a:t>24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3583374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96A484-B4C7-429A-A2B5-222F139A4CFD}" type="slidenum">
              <a:rPr lang="ru-RU" altLang="ru-RU" sz="1300" smtClean="0"/>
              <a:pPr>
                <a:spcBef>
                  <a:spcPct val="0"/>
                </a:spcBef>
              </a:pPr>
              <a:t>27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185683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56989C-3374-4013-A128-A0A717CD6F77}" type="slidenum">
              <a:rPr lang="ru-RU" altLang="ru-RU" sz="1300"/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1691873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83E5EF-883A-4B38-A343-1111F87B3D5B}" type="slidenum">
              <a:rPr lang="ru-RU" altLang="ru-RU" sz="1300"/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499952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830823-FEAB-49D7-8C63-2E452A0DD5BD}" type="slidenum">
              <a:rPr lang="ru-RU" altLang="ru-RU" sz="1300"/>
              <a:pPr algn="r" eaLnBrk="1" hangingPunct="1">
                <a:spcBef>
                  <a:spcPct val="0"/>
                </a:spcBef>
              </a:pPr>
              <a:t>29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174876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62296C-D999-45A6-BC91-0FEE6A8A6740}" type="slidenum">
              <a:rPr lang="ru-RU" altLang="ru-RU" sz="1300"/>
              <a:pPr algn="r" eaLnBrk="1" hangingPunct="1">
                <a:spcBef>
                  <a:spcPct val="0"/>
                </a:spcBef>
              </a:pPr>
              <a:t>30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752699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3492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D49162-B42E-472D-B0CE-13D76EE0B83C}" type="slidenum">
              <a:rPr lang="ru-RU" altLang="ru-RU" sz="1300"/>
              <a:pPr algn="r" eaLnBrk="1" hangingPunct="1">
                <a:spcBef>
                  <a:spcPct val="0"/>
                </a:spcBef>
              </a:pPr>
              <a:t>31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1166477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ADC11A-6CA2-4788-9C53-99F6B2B89AEC}" type="slidenum">
              <a:rPr lang="ru-RU" altLang="ru-RU" sz="1300" smtClean="0"/>
              <a:pPr>
                <a:spcBef>
                  <a:spcPct val="0"/>
                </a:spcBef>
              </a:pPr>
              <a:t>32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1306135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F158D1-CB0D-46EB-962A-4E13E758EA8A}" type="slidenum">
              <a:rPr lang="ru-RU" altLang="ru-RU" sz="1300" smtClean="0"/>
              <a:pPr>
                <a:spcBef>
                  <a:spcPct val="0"/>
                </a:spcBef>
              </a:pPr>
              <a:t>35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1396230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684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BD58AC-CF38-4F15-A851-AA6599E5977E}" type="slidenum">
              <a:rPr lang="ru-RU" altLang="ru-RU" sz="1300"/>
              <a:pPr algn="r" eaLnBrk="1" hangingPunct="1">
                <a:spcBef>
                  <a:spcPct val="0"/>
                </a:spcBef>
              </a:pPr>
              <a:t>36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3608801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3732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2854B2-1367-4008-9780-65EAF522754F}" type="slidenum">
              <a:rPr lang="ru-RU" altLang="ru-RU" sz="1300"/>
              <a:pPr algn="r" eaLnBrk="1" hangingPunct="1">
                <a:spcBef>
                  <a:spcPct val="0"/>
                </a:spcBef>
              </a:pPr>
              <a:t>37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3897518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5780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430FE7-0F89-46D2-BB18-6720A73D42A7}" type="slidenum">
              <a:rPr lang="ru-RU" altLang="ru-RU" sz="1300"/>
              <a:pPr algn="r" eaLnBrk="1" hangingPunct="1">
                <a:spcBef>
                  <a:spcPct val="0"/>
                </a:spcBef>
              </a:pPr>
              <a:t>38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82007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7828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106549-9A74-4FC8-84B5-4342273B1347}" type="slidenum">
              <a:rPr lang="ru-RU" altLang="ru-RU" sz="1300"/>
              <a:pPr algn="r" eaLnBrk="1" hangingPunct="1">
                <a:spcBef>
                  <a:spcPct val="0"/>
                </a:spcBef>
              </a:pPr>
              <a:t>39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138487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BBCB6A-45CC-4F7F-B9E3-FDA9C5284635}" type="slidenum">
              <a:rPr lang="ru-RU" altLang="ru-RU" sz="1300"/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1963221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059878-1565-476D-8982-156D31BD8876}" type="slidenum">
              <a:rPr lang="ru-RU" altLang="ru-RU" sz="1300" smtClean="0"/>
              <a:pPr>
                <a:spcBef>
                  <a:spcPct val="0"/>
                </a:spcBef>
              </a:pPr>
              <a:t>40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2307090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F7716D-32DF-4F2F-8AFE-F9D31AFE7513}" type="slidenum">
              <a:rPr lang="ru-RU" altLang="ru-RU" sz="1300" smtClean="0"/>
              <a:pPr>
                <a:spcBef>
                  <a:spcPct val="0"/>
                </a:spcBef>
              </a:pPr>
              <a:t>42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4106637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88E3D4-81D4-4450-BDDB-6A6A3CF2A596}" type="slidenum">
              <a:rPr lang="ru-RU" altLang="ru-RU" sz="1300" smtClean="0"/>
              <a:pPr>
                <a:spcBef>
                  <a:spcPct val="0"/>
                </a:spcBef>
              </a:pPr>
              <a:t>43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36855248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77352A-CBE5-4542-B227-5EE6BDA33A85}" type="slidenum">
              <a:rPr lang="ru-RU" altLang="ru-RU" sz="1300" smtClean="0"/>
              <a:pPr>
                <a:spcBef>
                  <a:spcPct val="0"/>
                </a:spcBef>
              </a:pPr>
              <a:t>44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4621908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5C66C1-6875-4531-B835-A7F523A80B25}" type="slidenum">
              <a:rPr lang="ru-RU" altLang="ru-RU" sz="1300" smtClean="0"/>
              <a:pPr>
                <a:spcBef>
                  <a:spcPct val="0"/>
                </a:spcBef>
              </a:pPr>
              <a:t>45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3573558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0B0B19-495E-412B-8193-3244FD9130C1}" type="slidenum">
              <a:rPr lang="ru-RU" altLang="ru-RU" sz="1300" smtClean="0"/>
              <a:pPr>
                <a:spcBef>
                  <a:spcPct val="0"/>
                </a:spcBef>
              </a:pPr>
              <a:t>46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6568043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4BFE2C-0F5A-4ED8-B1B3-ED289EB2EA46}" type="slidenum">
              <a:rPr lang="ru-RU" altLang="ru-RU" sz="1300" smtClean="0"/>
              <a:pPr>
                <a:spcBef>
                  <a:spcPct val="0"/>
                </a:spcBef>
              </a:pPr>
              <a:t>47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21641491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9CF5E4-76D0-47F8-97CB-CB88F425B009}" type="slidenum">
              <a:rPr lang="ru-RU" altLang="ru-RU" sz="1300" smtClean="0"/>
              <a:pPr>
                <a:spcBef>
                  <a:spcPct val="0"/>
                </a:spcBef>
              </a:pPr>
              <a:t>48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19665374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F89A87-3931-4077-A7AE-2A20809F63E8}" type="slidenum">
              <a:rPr lang="ru-RU" altLang="ru-RU" sz="1300" smtClean="0"/>
              <a:pPr>
                <a:spcBef>
                  <a:spcPct val="0"/>
                </a:spcBef>
              </a:pPr>
              <a:t>49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25527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45D3DA-97B8-4608-9215-39E58B7F258C}" type="slidenum">
              <a:rPr lang="ru-RU" altLang="ru-RU" sz="1300"/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420877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5A2992-187A-45B9-A4C2-B0DB96193D9B}" type="slidenum">
              <a:rPr lang="ru-RU" altLang="ru-RU" sz="1300"/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417975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8620DD-41F8-40A1-A50A-2CC95D254B21}" type="slidenum">
              <a:rPr lang="ru-RU" altLang="ru-RU" sz="1300"/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1666718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E09626-F779-4FE3-8E66-1E6C2DB8658C}" type="slidenum">
              <a:rPr lang="ru-RU" altLang="ru-RU" sz="1300" smtClean="0"/>
              <a:pPr>
                <a:spcBef>
                  <a:spcPct val="0"/>
                </a:spcBef>
              </a:pPr>
              <a:t>9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239217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494FCB-B058-43C1-9A50-125DB7404691}" type="slidenum">
              <a:rPr lang="ru-RU" altLang="ru-RU" sz="1300" smtClean="0"/>
              <a:pPr>
                <a:spcBef>
                  <a:spcPct val="0"/>
                </a:spcBef>
              </a:pPr>
              <a:t>11</a:t>
            </a:fld>
            <a:endParaRPr lang="ru-RU" altLang="ru-RU" sz="1300" smtClean="0"/>
          </a:p>
        </p:txBody>
      </p:sp>
    </p:spTree>
    <p:extLst>
      <p:ext uri="{BB962C8B-B14F-4D97-AF65-F5344CB8AC3E}">
        <p14:creationId xmlns:p14="http://schemas.microsoft.com/office/powerpoint/2010/main" val="353100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DAE5C8-BD05-42EC-AB76-22BED401FD62}" type="slidenum">
              <a:rPr lang="ru-RU" altLang="ru-RU" sz="1300"/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z="1300"/>
          </a:p>
        </p:txBody>
      </p:sp>
    </p:spTree>
    <p:extLst>
      <p:ext uri="{BB962C8B-B14F-4D97-AF65-F5344CB8AC3E}">
        <p14:creationId xmlns:p14="http://schemas.microsoft.com/office/powerpoint/2010/main" val="420815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CDADD-A75A-4A08-A814-51C28354B673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98321-EF1D-4BD8-89F9-F9F49CF4C4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161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38645-9A7E-4F9D-A1E8-0AFCC7613F4F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EAAA-F795-46D6-88F1-2F5C03E4D7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0078196"/>
      </p:ext>
    </p:extLst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44B5-F106-4A33-B2A7-43B74DD47277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F1BBC-971C-43D7-8A04-26ECD2E5E8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649749"/>
      </p:ext>
    </p:extLst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94B6913-D8E6-4B9F-8D2D-CF2B29DF55D2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8E0CA-0A8B-4BA5-8911-988EFAC9DE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13994"/>
      </p:ext>
    </p:extLst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536A-2FC1-4403-BCB0-D056A368E230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AA804-0256-4ADD-BDBA-CD09D91C90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530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337DA-0390-42CC-B58E-59852AEDA8F1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9DEE-9A38-446F-A15B-D42D601891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918900"/>
      </p:ext>
    </p:extLst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E2B3-5A1A-4698-B192-3E4BFE4F83B3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534B-C3B9-4BA8-B2C6-68D6BAE5D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064385"/>
      </p:ext>
    </p:extLst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019ED6-CCAE-4C11-83CD-69781D85EBA9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E740D-BFCD-464F-A058-FAAAEAB847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35492"/>
      </p:ext>
    </p:extLst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0155-5FC7-411F-85C1-19449EFEF74D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7C049-DFCA-41EB-BDD6-3AAB008BD7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2085295"/>
      </p:ext>
    </p:extLst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972F52-6618-4BF9-818A-C09A72E539AA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B3003-231D-4531-9F64-C0237454F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54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ED72A8-8F4E-42AD-B341-B643F36FCC5B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D3D5-5865-4978-85BB-6B20452B19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67650"/>
      </p:ext>
    </p:extLst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490A5D-9FDD-4EBC-8B6E-F0EEDAEA9052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B15A7E0D-9FA8-4EB1-8B35-26AA92A230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15" r:id="rId4"/>
    <p:sldLayoutId id="2147484416" r:id="rId5"/>
    <p:sldLayoutId id="2147484423" r:id="rId6"/>
    <p:sldLayoutId id="2147484417" r:id="rId7"/>
    <p:sldLayoutId id="2147484424" r:id="rId8"/>
    <p:sldLayoutId id="2147484425" r:id="rId9"/>
    <p:sldLayoutId id="2147484418" r:id="rId10"/>
    <p:sldLayoutId id="2147484419" r:id="rId11"/>
  </p:sldLayoutIdLst>
  <p:transition spd="med" advClick="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12.xml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3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4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5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2.xml"/><Relationship Id="rId5" Type="http://schemas.openxmlformats.org/officeDocument/2006/relationships/slide" Target="slide28.xml"/><Relationship Id="rId4" Type="http://schemas.openxmlformats.org/officeDocument/2006/relationships/slide" Target="slide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9.xml"/><Relationship Id="rId4" Type="http://schemas.openxmlformats.org/officeDocument/2006/relationships/slide" Target="slide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0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7.xml"/><Relationship Id="rId4" Type="http://schemas.openxmlformats.org/officeDocument/2006/relationships/slide" Target="slide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8.xml"/><Relationship Id="rId4" Type="http://schemas.openxmlformats.org/officeDocument/2006/relationships/slide" Target="slide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9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5.xml"/><Relationship Id="rId4" Type="http://schemas.openxmlformats.org/officeDocument/2006/relationships/slide" Target="slide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slide" Target="slide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47.xml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4.xml"/><Relationship Id="rId5" Type="http://schemas.openxmlformats.org/officeDocument/2006/relationships/slide" Target="slide47.xml"/><Relationship Id="rId4" Type="http://schemas.openxmlformats.org/officeDocument/2006/relationships/slide" Target="slide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5.xml"/><Relationship Id="rId5" Type="http://schemas.openxmlformats.org/officeDocument/2006/relationships/slide" Target="slide47.xml"/><Relationship Id="rId4" Type="http://schemas.openxmlformats.org/officeDocument/2006/relationships/slide" Target="slide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6.xml"/><Relationship Id="rId5" Type="http://schemas.openxmlformats.org/officeDocument/2006/relationships/slide" Target="slide47.xml"/><Relationship Id="rId4" Type="http://schemas.openxmlformats.org/officeDocument/2006/relationships/slide" Target="slide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47.xml"/><Relationship Id="rId4" Type="http://schemas.openxmlformats.org/officeDocument/2006/relationships/slide" Target="slide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6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Крестики-нолики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1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урок – игра</a:t>
            </a:r>
          </a:p>
          <a:p>
            <a:pPr eaLnBrk="1" hangingPunct="1"/>
            <a:r>
              <a:rPr lang="ru-RU" altLang="ru-RU" smtClean="0"/>
              <a:t>Автор учитель математики Мурысина Т.М.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cap="none" dirty="0" smtClean="0"/>
              <a:t>ИНТЕРАКТИВНОЕ ТАБЛО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0426" y="128463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" name="Скругленный прямоугольник 32">
            <a:hlinkClick r:id="rId2" action="ppaction://hlinksldjump"/>
          </p:cNvPr>
          <p:cNvSpPr/>
          <p:nvPr/>
        </p:nvSpPr>
        <p:spPr>
          <a:xfrm>
            <a:off x="1953438" y="1292572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3" name="Скругленный прямоугольник 32"/>
          <p:cNvSpPr/>
          <p:nvPr/>
        </p:nvSpPr>
        <p:spPr>
          <a:xfrm>
            <a:off x="3250426" y="1268760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4" name="Скругленный прямоугольник 32"/>
          <p:cNvSpPr/>
          <p:nvPr/>
        </p:nvSpPr>
        <p:spPr>
          <a:xfrm>
            <a:off x="694551" y="2575272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5" name="Скругленный прямоугольник 32"/>
          <p:cNvSpPr/>
          <p:nvPr/>
        </p:nvSpPr>
        <p:spPr>
          <a:xfrm>
            <a:off x="1969313" y="2591147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5</a:t>
            </a:r>
          </a:p>
        </p:txBody>
      </p:sp>
      <p:sp>
        <p:nvSpPr>
          <p:cNvPr id="6" name="Скругленный прямоугольник 32"/>
          <p:cNvSpPr/>
          <p:nvPr/>
        </p:nvSpPr>
        <p:spPr>
          <a:xfrm>
            <a:off x="3269476" y="2578447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6</a:t>
            </a:r>
          </a:p>
        </p:txBody>
      </p:sp>
      <p:sp>
        <p:nvSpPr>
          <p:cNvPr id="7" name="Скругленный прямоугольник 32"/>
          <p:cNvSpPr/>
          <p:nvPr/>
        </p:nvSpPr>
        <p:spPr>
          <a:xfrm>
            <a:off x="715188" y="3869085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7</a:t>
            </a:r>
          </a:p>
        </p:txBody>
      </p:sp>
      <p:sp>
        <p:nvSpPr>
          <p:cNvPr id="8" name="Скругленный прямоугольник 32"/>
          <p:cNvSpPr/>
          <p:nvPr/>
        </p:nvSpPr>
        <p:spPr>
          <a:xfrm>
            <a:off x="1993126" y="38690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8</a:t>
            </a:r>
          </a:p>
        </p:txBody>
      </p:sp>
      <p:sp>
        <p:nvSpPr>
          <p:cNvPr id="9" name="Скругленный прямоугольник 32"/>
          <p:cNvSpPr/>
          <p:nvPr/>
        </p:nvSpPr>
        <p:spPr>
          <a:xfrm>
            <a:off x="3272651" y="38563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3225" y="1636713"/>
            <a:ext cx="2879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A15D0B"/>
                </a:solidFill>
                <a:latin typeface="+mn-lt"/>
                <a:cs typeface="+mn-cs"/>
              </a:rPr>
              <a:t>Урок – игра </a:t>
            </a:r>
            <a:endParaRPr lang="ru-RU" sz="3200" b="1" i="1" dirty="0">
              <a:solidFill>
                <a:srgbClr val="A15D0B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4000" b="1" cap="none" smtClean="0"/>
              <a:t>ЗАДАЧА </a:t>
            </a:r>
            <a:r>
              <a:rPr lang="ru-RU" altLang="ru-RU" cap="none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268413"/>
            <a:ext cx="8281988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Улитка ползет по дереву, высота которого 10 м. За день она проползает 4 м вверх, а ночью соскальзывает на 3 м вниз. За сколько дней улитка доползет до вершины дерева?</a:t>
            </a:r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362">
            <a:off x="6342063" y="3575050"/>
            <a:ext cx="1709737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11660" y="5877272"/>
            <a:ext cx="17281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99586" y="3933056"/>
            <a:ext cx="2952328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Подсказки</a:t>
            </a:r>
          </a:p>
        </p:txBody>
      </p:sp>
      <p:sp>
        <p:nvSpPr>
          <p:cNvPr id="7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1560" y="486916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8225" y="1179513"/>
            <a:ext cx="76327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Какое расстояние проползет улитка за первые, вторые и третьи сутки?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64086" y="5961883"/>
            <a:ext cx="17281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512" y="1264306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3465" y="594928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7255" y="2077033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7254" y="289401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1351" y="3844499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3874" y="479715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8225" y="1179513"/>
            <a:ext cx="76327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Какое расстояние проползет улитка за первые, вторые и третьи сутки?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64086" y="5961883"/>
            <a:ext cx="17281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512" y="1264306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3465" y="594928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7255" y="2077033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8225" y="2020888"/>
            <a:ext cx="748506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Сколько всего метров проползет улитка за одни сутки?</a:t>
            </a:r>
          </a:p>
        </p:txBody>
      </p:sp>
      <p:sp>
        <p:nvSpPr>
          <p:cNvPr id="13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7254" y="289401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1351" y="3844499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3874" y="479715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8225" y="1179513"/>
            <a:ext cx="76327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Какое расстояние проползет улитка за первые, вторые и третьи сутки?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64086" y="5961883"/>
            <a:ext cx="17281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512" y="1264306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3465" y="594928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7255" y="2077033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8225" y="2020888"/>
            <a:ext cx="748506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Сколько всего метров проползет улитка за одни сутки?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7254" y="289401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4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11351" y="3844499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3874" y="479715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17588" y="2890838"/>
            <a:ext cx="74850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Сколько всего метров проползет улитка за двое суток?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8225" y="1179513"/>
            <a:ext cx="76327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Какое расстояние проползет улитка за первые, вторые и третьи сутки?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64086" y="5961883"/>
            <a:ext cx="17281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512" y="1264306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3465" y="594928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7255" y="2077033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8225" y="2020888"/>
            <a:ext cx="748506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Сколько всего метров проползет улитка за одни сутки?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7254" y="289401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6325" y="3859213"/>
            <a:ext cx="75580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Сколько всего метров проползет улитка за 6 суток?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1351" y="3844499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5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3874" y="479715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17588" y="2890838"/>
            <a:ext cx="74850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Сколько всего метров проползет улитка за двое суток?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8225" y="1179513"/>
            <a:ext cx="76327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Какое расстояние проползет улитка за первые, вторые и третьи сутки?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64086" y="5961883"/>
            <a:ext cx="17281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512" y="1264306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3465" y="594928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7255" y="2077033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8225" y="2020888"/>
            <a:ext cx="748506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Сколько всего метров проползет улитка за одни сутки?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7254" y="289401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6325" y="3859213"/>
            <a:ext cx="75580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Сколько всего метров проползет улитка за 6 суток?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1351" y="3844499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8225" y="4779963"/>
            <a:ext cx="70580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Сколько метров останется проползти улитке после 6 суток, на 7 день?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3874" y="479715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17588" y="2890838"/>
            <a:ext cx="74850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Сколько всего метров проползет улитка за двое суток?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341313" y="217488"/>
            <a:ext cx="4259262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b="1" cap="none" smtClean="0"/>
              <a:t>Решение задачи</a:t>
            </a:r>
            <a:r>
              <a:rPr lang="ru-RU" altLang="ru-RU" sz="2800" cap="none" smtClean="0"/>
              <a:t> 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45185" y="5949280"/>
            <a:ext cx="17281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38918" name="Rectangle 1"/>
          <p:cNvSpPr>
            <a:spLocks noChangeArrowheads="1"/>
          </p:cNvSpPr>
          <p:nvPr/>
        </p:nvSpPr>
        <p:spPr bwMode="auto">
          <a:xfrm>
            <a:off x="-71438" y="3716338"/>
            <a:ext cx="4864101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595D63"/>
                </a:solidFill>
                <a:cs typeface="Times New Roman" panose="02020603050405020304" pitchFamily="18" charset="0"/>
              </a:rPr>
              <a:t>Решение:</a:t>
            </a:r>
            <a:r>
              <a:rPr lang="ru-RU" altLang="ru-RU">
                <a:solidFill>
                  <a:srgbClr val="595D63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595D63"/>
                </a:solidFill>
                <a:cs typeface="Times New Roman" panose="02020603050405020304" pitchFamily="18" charset="0"/>
              </a:rPr>
              <a:t>За 1 сутки 4-3=1 метр;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595D63"/>
                </a:solidFill>
                <a:cs typeface="Times New Roman" panose="02020603050405020304" pitchFamily="18" charset="0"/>
              </a:rPr>
              <a:t>за 6 суток 6 м;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595D63"/>
                </a:solidFill>
                <a:cs typeface="Times New Roman" panose="02020603050405020304" pitchFamily="18" charset="0"/>
              </a:rPr>
              <a:t>за </a:t>
            </a:r>
            <a:r>
              <a:rPr lang="ru-RU" altLang="ru-RU" b="1">
                <a:solidFill>
                  <a:srgbClr val="595D63"/>
                </a:solidFill>
                <a:cs typeface="Times New Roman" panose="02020603050405020304" pitchFamily="18" charset="0"/>
              </a:rPr>
              <a:t>7 день она достигнет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595D63"/>
                </a:solidFill>
                <a:cs typeface="Times New Roman" panose="02020603050405020304" pitchFamily="18" charset="0"/>
              </a:rPr>
              <a:t>вершины дерева</a:t>
            </a:r>
            <a:r>
              <a:rPr lang="ru-RU" altLang="ru-RU">
                <a:solidFill>
                  <a:srgbClr val="595D63"/>
                </a:solidFill>
                <a:cs typeface="Times New Roman" panose="02020603050405020304" pitchFamily="18" charset="0"/>
              </a:rPr>
              <a:t>, а ночью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595D63"/>
                </a:solidFill>
                <a:cs typeface="Times New Roman" panose="02020603050405020304" pitchFamily="18" charset="0"/>
              </a:rPr>
              <a:t>снова опуститься на 3 м.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595D63"/>
                </a:solidFill>
                <a:cs typeface="Times New Roman" panose="02020603050405020304" pitchFamily="18" charset="0"/>
              </a:rPr>
              <a:t>Ответ:</a:t>
            </a:r>
            <a:r>
              <a:rPr lang="ru-RU" altLang="ru-RU">
                <a:solidFill>
                  <a:srgbClr val="595D63"/>
                </a:solidFill>
                <a:cs typeface="Times New Roman" panose="02020603050405020304" pitchFamily="18" charset="0"/>
              </a:rPr>
              <a:t> за 7 дней.</a:t>
            </a:r>
            <a:endParaRPr lang="ru-RU" altLang="ru-RU">
              <a:solidFill>
                <a:srgbClr val="595D63"/>
              </a:solidFill>
            </a:endParaRPr>
          </a:p>
        </p:txBody>
      </p:sp>
      <p:pic>
        <p:nvPicPr>
          <p:cNvPr id="3891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19395" r="33064" b="28467"/>
          <a:stretch>
            <a:fillRect/>
          </a:stretch>
        </p:blipFill>
        <p:spPr bwMode="auto">
          <a:xfrm>
            <a:off x="4397375" y="133350"/>
            <a:ext cx="45085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8459788" y="995363"/>
            <a:ext cx="4762" cy="384968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1" name="Прямоугольник 2"/>
          <p:cNvSpPr>
            <a:spLocks noChangeArrowheads="1"/>
          </p:cNvSpPr>
          <p:nvPr/>
        </p:nvSpPr>
        <p:spPr bwMode="auto">
          <a:xfrm>
            <a:off x="295275" y="1076325"/>
            <a:ext cx="4773613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595D63"/>
                </a:solidFill>
              </a:rPr>
              <a:t>Улитка ползет по дереву, высота которого 10 м. За день она проползает 4 м вверх, а ночью соскальзывает на 3 м вниз. За сколько дней улитка доползет до вершины дерева?</a:t>
            </a:r>
          </a:p>
        </p:txBody>
      </p:sp>
      <p:pic>
        <p:nvPicPr>
          <p:cNvPr id="38922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4132263"/>
            <a:ext cx="13398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8027988" y="3298825"/>
            <a:ext cx="0" cy="15462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8243888" y="3287713"/>
            <a:ext cx="0" cy="111918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cap="none" dirty="0" smtClean="0"/>
              <a:t>ИНТЕРАКТИВНОЕ ТАБЛО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0426" y="1292571"/>
            <a:ext cx="1295958" cy="12895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" name="Скругленный прямоугольник 32"/>
          <p:cNvSpPr/>
          <p:nvPr/>
        </p:nvSpPr>
        <p:spPr>
          <a:xfrm>
            <a:off x="1953438" y="1292572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Скругленный прямоугольник 32">
            <a:hlinkClick r:id="rId2" action="ppaction://hlinksldjump"/>
          </p:cNvPr>
          <p:cNvSpPr/>
          <p:nvPr/>
        </p:nvSpPr>
        <p:spPr>
          <a:xfrm>
            <a:off x="3250426" y="1268760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4" name="Скругленный прямоугольник 32"/>
          <p:cNvSpPr/>
          <p:nvPr/>
        </p:nvSpPr>
        <p:spPr>
          <a:xfrm>
            <a:off x="694551" y="2575272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5" name="Скругленный прямоугольник 32"/>
          <p:cNvSpPr/>
          <p:nvPr/>
        </p:nvSpPr>
        <p:spPr>
          <a:xfrm>
            <a:off x="1969313" y="2591147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5</a:t>
            </a:r>
          </a:p>
        </p:txBody>
      </p:sp>
      <p:sp>
        <p:nvSpPr>
          <p:cNvPr id="6" name="Скругленный прямоугольник 32"/>
          <p:cNvSpPr/>
          <p:nvPr/>
        </p:nvSpPr>
        <p:spPr>
          <a:xfrm>
            <a:off x="3269476" y="2578447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6</a:t>
            </a:r>
          </a:p>
        </p:txBody>
      </p:sp>
      <p:sp>
        <p:nvSpPr>
          <p:cNvPr id="7" name="Скругленный прямоугольник 32"/>
          <p:cNvSpPr/>
          <p:nvPr/>
        </p:nvSpPr>
        <p:spPr>
          <a:xfrm>
            <a:off x="715188" y="3869085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7</a:t>
            </a:r>
          </a:p>
        </p:txBody>
      </p:sp>
      <p:sp>
        <p:nvSpPr>
          <p:cNvPr id="8" name="Скругленный прямоугольник 32"/>
          <p:cNvSpPr/>
          <p:nvPr/>
        </p:nvSpPr>
        <p:spPr>
          <a:xfrm>
            <a:off x="1993126" y="38690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8</a:t>
            </a:r>
          </a:p>
        </p:txBody>
      </p:sp>
      <p:sp>
        <p:nvSpPr>
          <p:cNvPr id="9" name="Скругленный прямоугольник 32"/>
          <p:cNvSpPr/>
          <p:nvPr/>
        </p:nvSpPr>
        <p:spPr>
          <a:xfrm>
            <a:off x="3272651" y="38563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3225" y="1636713"/>
            <a:ext cx="2879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A15D0B"/>
                </a:solidFill>
                <a:latin typeface="+mn-lt"/>
                <a:cs typeface="+mn-cs"/>
              </a:rPr>
              <a:t>Урок – игра </a:t>
            </a:r>
            <a:endParaRPr lang="ru-RU" sz="3200" b="1" i="1" dirty="0">
              <a:solidFill>
                <a:srgbClr val="A15D0B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cap="none" dirty="0" smtClean="0"/>
              <a:t>ИНТЕРАКТИВНОЕ ТАБЛО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0426" y="128463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" name="Скругленный прямоугольник 32">
            <a:hlinkClick r:id="rId2" action="ppaction://hlinksldjump"/>
          </p:cNvPr>
          <p:cNvSpPr/>
          <p:nvPr/>
        </p:nvSpPr>
        <p:spPr>
          <a:xfrm>
            <a:off x="1953438" y="1292572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Скругленный прямоугольник 32"/>
          <p:cNvSpPr/>
          <p:nvPr/>
        </p:nvSpPr>
        <p:spPr>
          <a:xfrm>
            <a:off x="3250426" y="1268760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Х</a:t>
            </a:r>
          </a:p>
        </p:txBody>
      </p:sp>
      <p:sp>
        <p:nvSpPr>
          <p:cNvPr id="4" name="Скругленный прямоугольник 32">
            <a:hlinkClick r:id="rId3" action="ppaction://hlinksldjump"/>
          </p:cNvPr>
          <p:cNvSpPr/>
          <p:nvPr/>
        </p:nvSpPr>
        <p:spPr>
          <a:xfrm>
            <a:off x="694551" y="2575272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5" name="Скругленный прямоугольник 32"/>
          <p:cNvSpPr/>
          <p:nvPr/>
        </p:nvSpPr>
        <p:spPr>
          <a:xfrm>
            <a:off x="1969313" y="2591147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5</a:t>
            </a:r>
          </a:p>
        </p:txBody>
      </p:sp>
      <p:sp>
        <p:nvSpPr>
          <p:cNvPr id="6" name="Скругленный прямоугольник 32"/>
          <p:cNvSpPr/>
          <p:nvPr/>
        </p:nvSpPr>
        <p:spPr>
          <a:xfrm>
            <a:off x="3269476" y="2578447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6</a:t>
            </a:r>
          </a:p>
        </p:txBody>
      </p:sp>
      <p:sp>
        <p:nvSpPr>
          <p:cNvPr id="7" name="Скругленный прямоугольник 32"/>
          <p:cNvSpPr/>
          <p:nvPr/>
        </p:nvSpPr>
        <p:spPr>
          <a:xfrm>
            <a:off x="715188" y="3869085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7</a:t>
            </a:r>
          </a:p>
        </p:txBody>
      </p:sp>
      <p:sp>
        <p:nvSpPr>
          <p:cNvPr id="8" name="Скругленный прямоугольник 32"/>
          <p:cNvSpPr/>
          <p:nvPr/>
        </p:nvSpPr>
        <p:spPr>
          <a:xfrm>
            <a:off x="1993126" y="38690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8</a:t>
            </a:r>
          </a:p>
        </p:txBody>
      </p:sp>
      <p:sp>
        <p:nvSpPr>
          <p:cNvPr id="9" name="Скругленный прямоугольник 32"/>
          <p:cNvSpPr/>
          <p:nvPr/>
        </p:nvSpPr>
        <p:spPr>
          <a:xfrm>
            <a:off x="3272651" y="38563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9</a:t>
            </a:r>
          </a:p>
        </p:txBody>
      </p:sp>
      <p:sp>
        <p:nvSpPr>
          <p:cNvPr id="12" name="Пятно 1 11"/>
          <p:cNvSpPr/>
          <p:nvPr/>
        </p:nvSpPr>
        <p:spPr>
          <a:xfrm rot="20212566">
            <a:off x="4280161" y="4413569"/>
            <a:ext cx="4674032" cy="1922825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cap="all" dirty="0">
                <a:solidFill>
                  <a:schemeClr val="accent6">
                    <a:lumMod val="75000"/>
                  </a:schemeClr>
                </a:solidFill>
              </a:rPr>
              <a:t>сюрприз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3225" y="1636713"/>
            <a:ext cx="2879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A15D0B"/>
                </a:solidFill>
                <a:latin typeface="+mn-lt"/>
                <a:cs typeface="+mn-cs"/>
              </a:rPr>
              <a:t>Урок – игра </a:t>
            </a:r>
            <a:endParaRPr lang="ru-RU" sz="3200" b="1" i="1" dirty="0">
              <a:solidFill>
                <a:srgbClr val="A15D0B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cap="none" dirty="0" smtClean="0"/>
              <a:t>ИНТЕРАКТИВНОЕ ТАБЛО</a:t>
            </a:r>
          </a:p>
        </p:txBody>
      </p:sp>
      <p:sp>
        <p:nvSpPr>
          <p:cNvPr id="33" name="Скругленный прямоугольник 32">
            <a:hlinkClick r:id="rId2" action="ppaction://hlinksldjump"/>
          </p:cNvPr>
          <p:cNvSpPr/>
          <p:nvPr/>
        </p:nvSpPr>
        <p:spPr>
          <a:xfrm>
            <a:off x="710426" y="128463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1</a:t>
            </a:r>
          </a:p>
        </p:txBody>
      </p:sp>
      <p:sp>
        <p:nvSpPr>
          <p:cNvPr id="2" name="Скругленный прямоугольник 32"/>
          <p:cNvSpPr/>
          <p:nvPr/>
        </p:nvSpPr>
        <p:spPr>
          <a:xfrm>
            <a:off x="1953438" y="1292572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3" name="Скругленный прямоугольник 32"/>
          <p:cNvSpPr/>
          <p:nvPr/>
        </p:nvSpPr>
        <p:spPr>
          <a:xfrm>
            <a:off x="3250426" y="1268760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4" name="Скругленный прямоугольник 32"/>
          <p:cNvSpPr/>
          <p:nvPr/>
        </p:nvSpPr>
        <p:spPr>
          <a:xfrm>
            <a:off x="694551" y="2575272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5" name="Скругленный прямоугольник 32"/>
          <p:cNvSpPr/>
          <p:nvPr/>
        </p:nvSpPr>
        <p:spPr>
          <a:xfrm>
            <a:off x="1969313" y="2591147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5</a:t>
            </a:r>
          </a:p>
        </p:txBody>
      </p:sp>
      <p:sp>
        <p:nvSpPr>
          <p:cNvPr id="6" name="Скругленный прямоугольник 32"/>
          <p:cNvSpPr/>
          <p:nvPr/>
        </p:nvSpPr>
        <p:spPr>
          <a:xfrm>
            <a:off x="3269476" y="2578447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6</a:t>
            </a:r>
          </a:p>
        </p:txBody>
      </p:sp>
      <p:sp>
        <p:nvSpPr>
          <p:cNvPr id="7" name="Скругленный прямоугольник 32"/>
          <p:cNvSpPr/>
          <p:nvPr/>
        </p:nvSpPr>
        <p:spPr>
          <a:xfrm>
            <a:off x="715188" y="3869085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7</a:t>
            </a:r>
          </a:p>
        </p:txBody>
      </p:sp>
      <p:sp>
        <p:nvSpPr>
          <p:cNvPr id="8" name="Скругленный прямоугольник 32"/>
          <p:cNvSpPr/>
          <p:nvPr/>
        </p:nvSpPr>
        <p:spPr>
          <a:xfrm>
            <a:off x="1993126" y="38690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8</a:t>
            </a:r>
          </a:p>
        </p:txBody>
      </p:sp>
      <p:sp>
        <p:nvSpPr>
          <p:cNvPr id="9" name="Скругленный прямоугольник 32"/>
          <p:cNvSpPr/>
          <p:nvPr/>
        </p:nvSpPr>
        <p:spPr>
          <a:xfrm>
            <a:off x="3272651" y="38563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3225" y="1636713"/>
            <a:ext cx="2879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A15D0B"/>
                </a:solidFill>
                <a:latin typeface="+mn-lt"/>
                <a:cs typeface="+mn-cs"/>
              </a:rPr>
              <a:t>Урок – игра </a:t>
            </a:r>
            <a:endParaRPr lang="ru-RU" sz="3200" b="1" i="1" dirty="0">
              <a:solidFill>
                <a:srgbClr val="A15D0B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4000" b="1" cap="none" smtClean="0"/>
              <a:t>ЗАДАЧА-ШУТКА</a:t>
            </a:r>
            <a:endParaRPr lang="ru-RU" altLang="ru-RU" cap="none" smtClean="0"/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539750" y="1268413"/>
            <a:ext cx="76327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595D63"/>
                </a:solidFill>
              </a:rPr>
              <a:t>Разделить 5 яблок между пятью лицами, чтобы каждый получил по яблоку, и одно яблоко осталось в корзине.</a:t>
            </a:r>
            <a:r>
              <a:rPr lang="ru-RU" altLang="ru-RU" sz="3200" b="1">
                <a:solidFill>
                  <a:srgbClr val="595D63"/>
                </a:solidFill>
              </a:rPr>
              <a:t> </a:t>
            </a:r>
            <a:endParaRPr lang="ru-RU" altLang="ru-RU" sz="3200" b="1">
              <a:solidFill>
                <a:srgbClr val="595D63"/>
              </a:solidFill>
              <a:cs typeface="Times New Roman" panose="02020603050405020304" pitchFamily="18" charset="0"/>
            </a:endParaRPr>
          </a:p>
        </p:txBody>
      </p:sp>
      <p:pic>
        <p:nvPicPr>
          <p:cNvPr id="43012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362">
            <a:off x="6300788" y="2997200"/>
            <a:ext cx="1709737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649772" y="5907434"/>
            <a:ext cx="1728193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7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87772" y="374521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4000" b="1" cap="none" smtClean="0"/>
              <a:t>ЗАДАЧА-ШУТКА</a:t>
            </a:r>
            <a:endParaRPr lang="ru-RU" altLang="ru-RU" cap="none" smtClean="0"/>
          </a:p>
        </p:txBody>
      </p:sp>
      <p:sp>
        <p:nvSpPr>
          <p:cNvPr id="45059" name="Прямоугольник 2"/>
          <p:cNvSpPr>
            <a:spLocks noChangeArrowheads="1"/>
          </p:cNvSpPr>
          <p:nvPr/>
        </p:nvSpPr>
        <p:spPr bwMode="auto">
          <a:xfrm>
            <a:off x="539750" y="1268413"/>
            <a:ext cx="76327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595D63"/>
                </a:solidFill>
              </a:rPr>
              <a:t>Разделить 5 яблок между пятью лицами, чтобы каждый получил по яблоку, и одно яблоко осталось в корзине.</a:t>
            </a:r>
            <a:r>
              <a:rPr lang="ru-RU" altLang="ru-RU" sz="3200" b="1">
                <a:solidFill>
                  <a:srgbClr val="595D63"/>
                </a:solidFill>
              </a:rPr>
              <a:t> </a:t>
            </a:r>
            <a:endParaRPr lang="ru-RU" altLang="ru-RU" sz="3200" b="1">
              <a:solidFill>
                <a:srgbClr val="595D63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9772" y="5907434"/>
            <a:ext cx="1728193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7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7772" y="374521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45066" name="Прямоугольник 3"/>
          <p:cNvSpPr>
            <a:spLocks noChangeArrowheads="1"/>
          </p:cNvSpPr>
          <p:nvPr/>
        </p:nvSpPr>
        <p:spPr bwMode="auto">
          <a:xfrm>
            <a:off x="468313" y="4724400"/>
            <a:ext cx="52562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595D63"/>
                </a:solidFill>
              </a:rPr>
              <a:t>Ответ:  </a:t>
            </a:r>
            <a:r>
              <a:rPr lang="ru-RU" altLang="ru-RU" sz="2800">
                <a:solidFill>
                  <a:srgbClr val="595D63"/>
                </a:solidFill>
              </a:rPr>
              <a:t>Один человек берет яблоко вместе с корзиной.</a:t>
            </a:r>
          </a:p>
        </p:txBody>
      </p:sp>
      <p:grpSp>
        <p:nvGrpSpPr>
          <p:cNvPr id="45067" name="Группа 1"/>
          <p:cNvGrpSpPr>
            <a:grpSpLocks/>
          </p:cNvGrpSpPr>
          <p:nvPr/>
        </p:nvGrpSpPr>
        <p:grpSpPr bwMode="auto">
          <a:xfrm>
            <a:off x="6011863" y="3119438"/>
            <a:ext cx="2330450" cy="2444750"/>
            <a:chOff x="6011863" y="3119438"/>
            <a:chExt cx="2330450" cy="2444750"/>
          </a:xfrm>
        </p:grpSpPr>
        <p:pic>
          <p:nvPicPr>
            <p:cNvPr id="45068" name="Рисунок 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3119438"/>
              <a:ext cx="2330450" cy="244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9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875" y="4148138"/>
              <a:ext cx="527050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0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563" y="4043363"/>
              <a:ext cx="527050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350" y="4462463"/>
              <a:ext cx="527050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700" y="4175125"/>
              <a:ext cx="527050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3063" y="4475163"/>
              <a:ext cx="527050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cap="none" dirty="0" smtClean="0"/>
              <a:t>ИНТЕРАКТИВНОЕ ТАБЛО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0426" y="128463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" name="Скругленный прямоугольник 32"/>
          <p:cNvSpPr/>
          <p:nvPr/>
        </p:nvSpPr>
        <p:spPr>
          <a:xfrm>
            <a:off x="1953438" y="1292572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Скругленный прямоугольник 32"/>
          <p:cNvSpPr/>
          <p:nvPr/>
        </p:nvSpPr>
        <p:spPr>
          <a:xfrm>
            <a:off x="3250426" y="1268760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Х</a:t>
            </a:r>
          </a:p>
        </p:txBody>
      </p:sp>
      <p:sp>
        <p:nvSpPr>
          <p:cNvPr id="4" name="Скругленный прямоугольник 32"/>
          <p:cNvSpPr/>
          <p:nvPr/>
        </p:nvSpPr>
        <p:spPr>
          <a:xfrm>
            <a:off x="694551" y="2575272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32">
            <a:hlinkClick r:id="rId2" action="ppaction://hlinksldjump"/>
          </p:cNvPr>
          <p:cNvSpPr/>
          <p:nvPr/>
        </p:nvSpPr>
        <p:spPr>
          <a:xfrm>
            <a:off x="1969313" y="2591147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5</a:t>
            </a:r>
          </a:p>
        </p:txBody>
      </p:sp>
      <p:sp>
        <p:nvSpPr>
          <p:cNvPr id="6" name="Скругленный прямоугольник 32"/>
          <p:cNvSpPr/>
          <p:nvPr/>
        </p:nvSpPr>
        <p:spPr>
          <a:xfrm>
            <a:off x="3269476" y="2578447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6</a:t>
            </a:r>
          </a:p>
        </p:txBody>
      </p:sp>
      <p:sp>
        <p:nvSpPr>
          <p:cNvPr id="7" name="Скругленный прямоугольник 32"/>
          <p:cNvSpPr/>
          <p:nvPr/>
        </p:nvSpPr>
        <p:spPr>
          <a:xfrm>
            <a:off x="715188" y="3869085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7</a:t>
            </a:r>
          </a:p>
        </p:txBody>
      </p:sp>
      <p:sp>
        <p:nvSpPr>
          <p:cNvPr id="8" name="Скругленный прямоугольник 32"/>
          <p:cNvSpPr/>
          <p:nvPr/>
        </p:nvSpPr>
        <p:spPr>
          <a:xfrm>
            <a:off x="1993126" y="38690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8</a:t>
            </a:r>
          </a:p>
        </p:txBody>
      </p:sp>
      <p:sp>
        <p:nvSpPr>
          <p:cNvPr id="9" name="Скругленный прямоугольник 32"/>
          <p:cNvSpPr/>
          <p:nvPr/>
        </p:nvSpPr>
        <p:spPr>
          <a:xfrm>
            <a:off x="3272651" y="38563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3225" y="1636713"/>
            <a:ext cx="2879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A15D0B"/>
                </a:solidFill>
                <a:latin typeface="+mn-lt"/>
                <a:cs typeface="+mn-cs"/>
              </a:rPr>
              <a:t>Урок – игра </a:t>
            </a:r>
            <a:endParaRPr lang="ru-RU" sz="3200" b="1" i="1" dirty="0">
              <a:solidFill>
                <a:srgbClr val="A15D0B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4000" b="1" cap="none" smtClean="0"/>
              <a:t>ЗАДАЧА-ШУТКА </a:t>
            </a:r>
            <a:endParaRPr lang="ru-RU" altLang="ru-RU" cap="none" smtClean="0"/>
          </a:p>
        </p:txBody>
      </p:sp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250825" y="1196975"/>
            <a:ext cx="8280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595D63"/>
                </a:solidFill>
              </a:rPr>
              <a:t>В комнате 4 угла. В каждом углу сидит кошка. Напротив каждой кошки по три кошки. На хвосте каждой кошки по одной кошке. Сколько всего кошек в комнате?</a:t>
            </a:r>
            <a:endParaRPr lang="ru-RU" altLang="ru-RU" sz="2800" b="1">
              <a:solidFill>
                <a:srgbClr val="595D63"/>
              </a:solidFill>
              <a:cs typeface="Times New Roman" panose="02020603050405020304" pitchFamily="18" charset="0"/>
            </a:endParaRPr>
          </a:p>
        </p:txBody>
      </p:sp>
      <p:pic>
        <p:nvPicPr>
          <p:cNvPr id="48132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362">
            <a:off x="5940425" y="3429000"/>
            <a:ext cx="1709738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11660" y="5877272"/>
            <a:ext cx="17281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7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6335" y="352931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4000" b="1" cap="none" smtClean="0"/>
              <a:t>ЗАДАЧА-ШУТКА </a:t>
            </a:r>
            <a:endParaRPr lang="ru-RU" altLang="ru-RU" cap="none" smtClean="0"/>
          </a:p>
        </p:txBody>
      </p:sp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250825" y="1196975"/>
            <a:ext cx="8280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595D63"/>
                </a:solidFill>
              </a:rPr>
              <a:t>В комнате 4 угла. В каждом углу сидит кошка. Напротив каждой кошки по три кошки. На хвосте каждой кошки по одной кошке. Сколько всего кошек в комнате?</a:t>
            </a:r>
            <a:endParaRPr lang="ru-RU" altLang="ru-RU" sz="2800" b="1">
              <a:solidFill>
                <a:srgbClr val="595D63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11660" y="5877272"/>
            <a:ext cx="17281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7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6335" y="352931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50186" name="Прямоугольник 3"/>
          <p:cNvSpPr>
            <a:spLocks noChangeArrowheads="1"/>
          </p:cNvSpPr>
          <p:nvPr/>
        </p:nvSpPr>
        <p:spPr bwMode="auto">
          <a:xfrm>
            <a:off x="684213" y="4581525"/>
            <a:ext cx="4032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folHlink"/>
                </a:solidFill>
              </a:rPr>
              <a:t>Ответ:</a:t>
            </a:r>
            <a:r>
              <a:rPr lang="ru-RU" altLang="ru-RU" sz="2800">
                <a:solidFill>
                  <a:schemeClr val="folHlink"/>
                </a:solidFill>
              </a:rPr>
              <a:t> В комнате 4 кошки.</a:t>
            </a:r>
          </a:p>
        </p:txBody>
      </p:sp>
      <p:pic>
        <p:nvPicPr>
          <p:cNvPr id="5018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84538"/>
            <a:ext cx="247332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cap="none" dirty="0" smtClean="0"/>
              <a:t>ИНТЕРАКТИВНОЕ ТАБЛО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0426" y="128463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" name="Скругленный прямоугольник 32"/>
          <p:cNvSpPr/>
          <p:nvPr/>
        </p:nvSpPr>
        <p:spPr>
          <a:xfrm>
            <a:off x="1953438" y="1292572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Скругленный прямоугольник 32"/>
          <p:cNvSpPr/>
          <p:nvPr/>
        </p:nvSpPr>
        <p:spPr>
          <a:xfrm>
            <a:off x="3250426" y="1268760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Х</a:t>
            </a:r>
          </a:p>
        </p:txBody>
      </p:sp>
      <p:sp>
        <p:nvSpPr>
          <p:cNvPr id="4" name="Скругленный прямоугольник 32"/>
          <p:cNvSpPr/>
          <p:nvPr/>
        </p:nvSpPr>
        <p:spPr>
          <a:xfrm>
            <a:off x="694551" y="2575272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32"/>
          <p:cNvSpPr/>
          <p:nvPr/>
        </p:nvSpPr>
        <p:spPr>
          <a:xfrm>
            <a:off x="1969313" y="2591147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Скругленный прямоугольник 32">
            <a:hlinkClick r:id="rId2" action="ppaction://hlinksldjump"/>
          </p:cNvPr>
          <p:cNvSpPr/>
          <p:nvPr/>
        </p:nvSpPr>
        <p:spPr>
          <a:xfrm>
            <a:off x="3269476" y="2578447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6</a:t>
            </a:r>
          </a:p>
        </p:txBody>
      </p:sp>
      <p:sp>
        <p:nvSpPr>
          <p:cNvPr id="7" name="Скругленный прямоугольник 32"/>
          <p:cNvSpPr/>
          <p:nvPr/>
        </p:nvSpPr>
        <p:spPr>
          <a:xfrm>
            <a:off x="715188" y="3869085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7</a:t>
            </a:r>
          </a:p>
        </p:txBody>
      </p:sp>
      <p:sp>
        <p:nvSpPr>
          <p:cNvPr id="8" name="Скругленный прямоугольник 32"/>
          <p:cNvSpPr/>
          <p:nvPr/>
        </p:nvSpPr>
        <p:spPr>
          <a:xfrm>
            <a:off x="1993126" y="38690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8</a:t>
            </a:r>
          </a:p>
        </p:txBody>
      </p:sp>
      <p:sp>
        <p:nvSpPr>
          <p:cNvPr id="9" name="Скругленный прямоугольник 32"/>
          <p:cNvSpPr/>
          <p:nvPr/>
        </p:nvSpPr>
        <p:spPr>
          <a:xfrm>
            <a:off x="3272651" y="38563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3225" y="1636713"/>
            <a:ext cx="2879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A15D0B"/>
                </a:solidFill>
                <a:latin typeface="+mn-lt"/>
                <a:cs typeface="+mn-cs"/>
              </a:rPr>
              <a:t>Урок – игра </a:t>
            </a:r>
            <a:endParaRPr lang="ru-RU" sz="3200" b="1" i="1" dirty="0">
              <a:solidFill>
                <a:srgbClr val="A15D0B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cap="none" dirty="0" smtClean="0"/>
              <a:t>ИНТЕРАКТИВНОЕ ТАБЛО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0426" y="128463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" name="Скругленный прямоугольник 32"/>
          <p:cNvSpPr/>
          <p:nvPr/>
        </p:nvSpPr>
        <p:spPr>
          <a:xfrm>
            <a:off x="1953438" y="1292572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Скругленный прямоугольник 32"/>
          <p:cNvSpPr/>
          <p:nvPr/>
        </p:nvSpPr>
        <p:spPr>
          <a:xfrm>
            <a:off x="3250426" y="1268760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Х</a:t>
            </a:r>
          </a:p>
        </p:txBody>
      </p:sp>
      <p:sp>
        <p:nvSpPr>
          <p:cNvPr id="4" name="Скругленный прямоугольник 32"/>
          <p:cNvSpPr/>
          <p:nvPr/>
        </p:nvSpPr>
        <p:spPr>
          <a:xfrm>
            <a:off x="694551" y="2575272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32"/>
          <p:cNvSpPr/>
          <p:nvPr/>
        </p:nvSpPr>
        <p:spPr>
          <a:xfrm>
            <a:off x="1969313" y="2591147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Скругленный прямоугольник 32"/>
          <p:cNvSpPr/>
          <p:nvPr/>
        </p:nvSpPr>
        <p:spPr>
          <a:xfrm>
            <a:off x="3269476" y="2578447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7" name="Скругленный прямоугольник 32">
            <a:hlinkClick r:id="rId2" action="ppaction://hlinksldjump"/>
          </p:cNvPr>
          <p:cNvSpPr/>
          <p:nvPr/>
        </p:nvSpPr>
        <p:spPr>
          <a:xfrm>
            <a:off x="715188" y="3869085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7</a:t>
            </a:r>
          </a:p>
        </p:txBody>
      </p:sp>
      <p:sp>
        <p:nvSpPr>
          <p:cNvPr id="8" name="Скругленный прямоугольник 32"/>
          <p:cNvSpPr/>
          <p:nvPr/>
        </p:nvSpPr>
        <p:spPr>
          <a:xfrm>
            <a:off x="1993126" y="38690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8</a:t>
            </a:r>
          </a:p>
        </p:txBody>
      </p:sp>
      <p:sp>
        <p:nvSpPr>
          <p:cNvPr id="9" name="Скругленный прямоугольник 32"/>
          <p:cNvSpPr/>
          <p:nvPr/>
        </p:nvSpPr>
        <p:spPr>
          <a:xfrm>
            <a:off x="3272651" y="38563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9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7"/>
          <a:stretch/>
        </p:blipFill>
        <p:spPr>
          <a:xfrm>
            <a:off x="3577773" y="2591147"/>
            <a:ext cx="583828" cy="1104984"/>
          </a:xfrm>
          <a:prstGeom prst="rect">
            <a:avLst/>
          </a:prstGeom>
        </p:spPr>
      </p:pic>
      <p:sp>
        <p:nvSpPr>
          <p:cNvPr id="10" name="Волна 9"/>
          <p:cNvSpPr/>
          <p:nvPr/>
        </p:nvSpPr>
        <p:spPr>
          <a:xfrm>
            <a:off x="1094881" y="5661248"/>
            <a:ext cx="6538843" cy="936104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cap="all" dirty="0">
                <a:solidFill>
                  <a:schemeClr val="accent6">
                    <a:lumMod val="75000"/>
                  </a:schemeClr>
                </a:solidFill>
              </a:rPr>
              <a:t>Музыкальная пауза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3225" y="1636713"/>
            <a:ext cx="2879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A15D0B"/>
                </a:solidFill>
                <a:latin typeface="+mn-lt"/>
                <a:cs typeface="+mn-cs"/>
              </a:rPr>
              <a:t>Урок – игра </a:t>
            </a:r>
            <a:endParaRPr lang="ru-RU" sz="3200" b="1" i="1" dirty="0">
              <a:solidFill>
                <a:srgbClr val="A15D0B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91513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b="1" cap="none" smtClean="0"/>
              <a:t>ЛИТЕРАТУРНЫЙ ТУРНИР</a:t>
            </a:r>
            <a:r>
              <a:rPr lang="ru-RU" altLang="ru-RU" sz="4000" b="1" cap="none" smtClean="0"/>
              <a:t> </a:t>
            </a:r>
            <a:endParaRPr lang="ru-RU" altLang="ru-RU" cap="none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268413"/>
            <a:ext cx="82740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Отрывок из произведения «Про одного ученика и шесть единиц».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Задачу задали у нас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Ее решал я целый час,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И вышло у меня в ответе: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Два землекопа и две трети…</a:t>
            </a:r>
          </a:p>
          <a:p>
            <a:pPr eaLnBrk="1" hangingPunct="1"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Задание: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Назвать автора и ответить верно, ли решена задача.</a:t>
            </a:r>
          </a:p>
        </p:txBody>
      </p:sp>
      <p:pic>
        <p:nvPicPr>
          <p:cNvPr id="54276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362">
            <a:off x="7219950" y="4265613"/>
            <a:ext cx="119380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11031" y="5920488"/>
            <a:ext cx="17281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59190" y="5045264"/>
            <a:ext cx="2952328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Подсказки</a:t>
            </a:r>
          </a:p>
        </p:txBody>
      </p:sp>
      <p:sp>
        <p:nvSpPr>
          <p:cNvPr id="7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2908" y="5920488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6323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37703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Дали туфельку слону.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Взял он туфельку одну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И сказал:- «Нужны пошире,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И не две, а все четыре».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57849" y="6123808"/>
            <a:ext cx="1728190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7409" y="201839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5528" y="6122317"/>
            <a:ext cx="35283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0307" y="3458613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36560" y="468121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748566" y="2017349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56342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8496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595D63"/>
                </a:solidFill>
              </a:rPr>
              <a:t>Автора легко определить, если вспомнить отрывки из других его произведений.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8371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37703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Дали туфельку слону.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Взял он туфельку одну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И сказал:- «Нужны пошире,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И не две, а все четыре».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57849" y="6123808"/>
            <a:ext cx="1728190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7409" y="201839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5528" y="6122317"/>
            <a:ext cx="35283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40307" y="3458613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3357563"/>
            <a:ext cx="4002087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Кто стучится в дверь ко мне 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 толстой сумкой на ремне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 цифрой «5» на медной бляшке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 синей форменной фуражке?</a:t>
            </a:r>
          </a:p>
        </p:txBody>
      </p:sp>
      <p:sp>
        <p:nvSpPr>
          <p:cNvPr id="13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36560" y="468121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748566" y="2017349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58391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8496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595D63"/>
                </a:solidFill>
              </a:rPr>
              <a:t>Автора легко определить, если вспомнить отрывки из других его произведений.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4000" b="1" cap="none" smtClean="0"/>
              <a:t>ЗАДАЧА</a:t>
            </a:r>
            <a:r>
              <a:rPr lang="ru-RU" altLang="ru-RU" cap="none" smtClean="0"/>
              <a:t> 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539750" y="1125538"/>
            <a:ext cx="76327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595D63"/>
                </a:solidFill>
                <a:cs typeface="Times New Roman" panose="02020603050405020304" pitchFamily="18" charset="0"/>
              </a:rPr>
              <a:t>Сережа был с папой в тире. Они договорились, что Сережа делает 5 выстрелов и за каждое попадание получает еще 2 премиальных выстрелов. Сережа стрелял 11 раз. Сколько у него было попаданий?</a:t>
            </a: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362">
            <a:off x="6342063" y="3575050"/>
            <a:ext cx="1709737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11660" y="5877272"/>
            <a:ext cx="17281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99586" y="3933056"/>
            <a:ext cx="2952328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Подсказки</a:t>
            </a:r>
          </a:p>
        </p:txBody>
      </p:sp>
      <p:sp>
        <p:nvSpPr>
          <p:cNvPr id="7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1560" y="486916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0419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37703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Дали туфельку слону.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Взял он туфельку одну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И сказал:- «Нужны пошире,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И не две, а все четыре».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57849" y="6123808"/>
            <a:ext cx="1728190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7409" y="201839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5528" y="6122317"/>
            <a:ext cx="35283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40307" y="3458613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3357563"/>
            <a:ext cx="4002087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Кто стучится в дверь ко мне 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 толстой сумкой на ремне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 цифрой «5» на медной бляшке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 синей форменной фуражке?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36560" y="468121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4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748566" y="2017349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60439" name="Прямоугольник 16"/>
          <p:cNvSpPr>
            <a:spLocks noChangeArrowheads="1"/>
          </p:cNvSpPr>
          <p:nvPr/>
        </p:nvSpPr>
        <p:spPr bwMode="auto">
          <a:xfrm>
            <a:off x="684213" y="4652963"/>
            <a:ext cx="34829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Вместо валенок перчатки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Натянул себе на пятки.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Вот какой рассеянный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С улицы Бассейной!</a:t>
            </a:r>
          </a:p>
        </p:txBody>
      </p:sp>
      <p:sp>
        <p:nvSpPr>
          <p:cNvPr id="60440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8496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595D63"/>
                </a:solidFill>
              </a:rPr>
              <a:t>Автора легко определить, если вспомнить отрывки из других его произведений.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2467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3770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595D63"/>
                </a:solidFill>
              </a:rPr>
              <a:t>Дали туфельку слону.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595D63"/>
                </a:solidFill>
              </a:rPr>
              <a:t>Взял он туфельку одну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595D63"/>
                </a:solidFill>
              </a:rPr>
              <a:t>И сказал:- «Нужны пошире,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595D63"/>
                </a:solidFill>
              </a:rPr>
              <a:t>И не две, а все четыре».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57849" y="6123808"/>
            <a:ext cx="1728190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7409" y="201839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5528" y="6122317"/>
            <a:ext cx="35283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40307" y="3458613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3357563"/>
            <a:ext cx="4002087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Кто стучится в дверь ко мне 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 толстой сумкой на ремне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 цифрой «5» на медной бляшке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 синей форменной фуражке?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36560" y="468121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62484" name="Прямоугольник 5"/>
          <p:cNvSpPr>
            <a:spLocks noChangeArrowheads="1"/>
          </p:cNvSpPr>
          <p:nvPr/>
        </p:nvSpPr>
        <p:spPr bwMode="auto">
          <a:xfrm>
            <a:off x="4716463" y="2852738"/>
            <a:ext cx="39243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595D63"/>
                </a:solidFill>
              </a:rPr>
              <a:t>Чтобы ответить верно, ли  решена задача, нужно вспомнить числа, которые мы используем при счете и может ли  получится две трети части человека?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748566" y="2017349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62488" name="Прямоугольник 16"/>
          <p:cNvSpPr>
            <a:spLocks noChangeArrowheads="1"/>
          </p:cNvSpPr>
          <p:nvPr/>
        </p:nvSpPr>
        <p:spPr bwMode="auto">
          <a:xfrm>
            <a:off x="684213" y="4652963"/>
            <a:ext cx="34829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Вместо валенок перчатки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Натянул себе на пятки.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Вот какой рассеянный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С улицы Бассейной!</a:t>
            </a:r>
          </a:p>
        </p:txBody>
      </p:sp>
      <p:sp>
        <p:nvSpPr>
          <p:cNvPr id="62489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8496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595D63"/>
                </a:solidFill>
              </a:rPr>
              <a:t>Автора легко определить, если вспомнить отрывки из других его произведений.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18488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b="1" cap="none" smtClean="0"/>
              <a:t>ЛИТЕРАТУРНЫЙ ТУРНИР</a:t>
            </a:r>
            <a:r>
              <a:rPr lang="ru-RU" altLang="ru-RU" cap="none" smtClean="0"/>
              <a:t> </a:t>
            </a:r>
          </a:p>
        </p:txBody>
      </p:sp>
      <p:sp>
        <p:nvSpPr>
          <p:cNvPr id="64515" name="Прямоугольник 2"/>
          <p:cNvSpPr>
            <a:spLocks noChangeArrowheads="1"/>
          </p:cNvSpPr>
          <p:nvPr/>
        </p:nvSpPr>
        <p:spPr bwMode="auto">
          <a:xfrm>
            <a:off x="323850" y="1268413"/>
            <a:ext cx="5184775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>
                <a:solidFill>
                  <a:srgbClr val="595D63"/>
                </a:solidFill>
              </a:rPr>
              <a:t>Отрывок из произведения «Про одного ученика и шесть единиц».</a:t>
            </a:r>
            <a:endParaRPr lang="ru-RU" altLang="ru-RU" b="1">
              <a:solidFill>
                <a:srgbClr val="595D6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595D63"/>
                </a:solidFill>
              </a:rPr>
              <a:t>Задачу задали у нас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595D63"/>
                </a:solidFill>
              </a:rPr>
              <a:t>Ее решал я целый час,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595D63"/>
                </a:solidFill>
              </a:rPr>
              <a:t>И вышло у меня в ответе: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595D63"/>
                </a:solidFill>
              </a:rPr>
              <a:t>Два землекопа и две трети…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>
              <a:solidFill>
                <a:srgbClr val="595D6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folHlink"/>
                </a:solidFill>
              </a:rPr>
              <a:t>Ответ:</a:t>
            </a:r>
            <a:r>
              <a:rPr lang="ru-RU" altLang="ru-RU" sz="2800">
                <a:solidFill>
                  <a:schemeClr val="folHlink"/>
                </a:solidFill>
              </a:rPr>
              <a:t> задача решена неверно, получается не целое число землекопов, автор С. Маршак.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11031" y="5920488"/>
            <a:ext cx="17281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pic>
        <p:nvPicPr>
          <p:cNvPr id="6451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54175"/>
            <a:ext cx="27082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cap="none" dirty="0" smtClean="0"/>
              <a:t>ИНТЕРАКТИВНОЕ ТАБЛО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0426" y="128463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" name="Скругленный прямоугольник 32"/>
          <p:cNvSpPr/>
          <p:nvPr/>
        </p:nvSpPr>
        <p:spPr>
          <a:xfrm>
            <a:off x="1953438" y="1292572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Скругленный прямоугольник 32"/>
          <p:cNvSpPr/>
          <p:nvPr/>
        </p:nvSpPr>
        <p:spPr>
          <a:xfrm>
            <a:off x="3250426" y="1268760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Х</a:t>
            </a:r>
          </a:p>
        </p:txBody>
      </p:sp>
      <p:sp>
        <p:nvSpPr>
          <p:cNvPr id="4" name="Скругленный прямоугольник 32"/>
          <p:cNvSpPr/>
          <p:nvPr/>
        </p:nvSpPr>
        <p:spPr>
          <a:xfrm>
            <a:off x="694551" y="2575272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32"/>
          <p:cNvSpPr/>
          <p:nvPr/>
        </p:nvSpPr>
        <p:spPr>
          <a:xfrm>
            <a:off x="1969313" y="2591147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Скругленный прямоугольник 32"/>
          <p:cNvSpPr/>
          <p:nvPr/>
        </p:nvSpPr>
        <p:spPr>
          <a:xfrm>
            <a:off x="3269476" y="2578447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7" name="Скругленный прямоугольник 32"/>
          <p:cNvSpPr/>
          <p:nvPr/>
        </p:nvSpPr>
        <p:spPr>
          <a:xfrm>
            <a:off x="715188" y="3869085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8" name="Скругленный прямоугольник 32">
            <a:hlinkClick r:id="rId2" action="ppaction://hlinksldjump"/>
          </p:cNvPr>
          <p:cNvSpPr/>
          <p:nvPr/>
        </p:nvSpPr>
        <p:spPr>
          <a:xfrm>
            <a:off x="1993126" y="38690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8</a:t>
            </a:r>
          </a:p>
        </p:txBody>
      </p:sp>
      <p:sp>
        <p:nvSpPr>
          <p:cNvPr id="9" name="Скругленный прямоугольник 32"/>
          <p:cNvSpPr/>
          <p:nvPr/>
        </p:nvSpPr>
        <p:spPr>
          <a:xfrm>
            <a:off x="3272651" y="38563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9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7"/>
          <a:stretch/>
        </p:blipFill>
        <p:spPr>
          <a:xfrm>
            <a:off x="3577773" y="2591147"/>
            <a:ext cx="583828" cy="11049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83225" y="1636713"/>
            <a:ext cx="2879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A15D0B"/>
                </a:solidFill>
                <a:latin typeface="+mn-lt"/>
                <a:cs typeface="+mn-cs"/>
              </a:rPr>
              <a:t>Урок – игра </a:t>
            </a:r>
            <a:endParaRPr lang="ru-RU" sz="3200" b="1" i="1" dirty="0">
              <a:solidFill>
                <a:srgbClr val="A15D0B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cap="none" dirty="0" smtClean="0"/>
              <a:t>ИНТЕРАКТИВНОЕ ТАБЛО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0426" y="128463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" name="Скругленный прямоугольник 32"/>
          <p:cNvSpPr/>
          <p:nvPr/>
        </p:nvSpPr>
        <p:spPr>
          <a:xfrm>
            <a:off x="1953438" y="1292572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Скругленный прямоугольник 32"/>
          <p:cNvSpPr/>
          <p:nvPr/>
        </p:nvSpPr>
        <p:spPr>
          <a:xfrm>
            <a:off x="3250426" y="1268760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Х</a:t>
            </a:r>
          </a:p>
        </p:txBody>
      </p:sp>
      <p:sp>
        <p:nvSpPr>
          <p:cNvPr id="4" name="Скругленный прямоугольник 32"/>
          <p:cNvSpPr/>
          <p:nvPr/>
        </p:nvSpPr>
        <p:spPr>
          <a:xfrm>
            <a:off x="694551" y="2575272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32"/>
          <p:cNvSpPr/>
          <p:nvPr/>
        </p:nvSpPr>
        <p:spPr>
          <a:xfrm>
            <a:off x="1969313" y="2591147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Скругленный прямоугольник 32"/>
          <p:cNvSpPr/>
          <p:nvPr/>
        </p:nvSpPr>
        <p:spPr>
          <a:xfrm>
            <a:off x="3269476" y="2578447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7" name="Скругленный прямоугольник 32"/>
          <p:cNvSpPr/>
          <p:nvPr/>
        </p:nvSpPr>
        <p:spPr>
          <a:xfrm>
            <a:off x="715188" y="3869085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8" name="Скругленный прямоугольник 32"/>
          <p:cNvSpPr/>
          <p:nvPr/>
        </p:nvSpPr>
        <p:spPr>
          <a:xfrm>
            <a:off x="1993126" y="38690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0</a:t>
            </a:r>
          </a:p>
        </p:txBody>
      </p:sp>
      <p:sp>
        <p:nvSpPr>
          <p:cNvPr id="9" name="Скругленный прямоугольник 32">
            <a:hlinkClick r:id="rId2" action="ppaction://hlinksldjump"/>
          </p:cNvPr>
          <p:cNvSpPr/>
          <p:nvPr/>
        </p:nvSpPr>
        <p:spPr>
          <a:xfrm>
            <a:off x="3272651" y="38563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9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7"/>
          <a:stretch/>
        </p:blipFill>
        <p:spPr>
          <a:xfrm>
            <a:off x="3577773" y="2591147"/>
            <a:ext cx="583828" cy="1104984"/>
          </a:xfrm>
          <a:prstGeom prst="rect">
            <a:avLst/>
          </a:prstGeom>
        </p:spPr>
      </p:pic>
      <p:sp>
        <p:nvSpPr>
          <p:cNvPr id="14" name="Пятно 1 13"/>
          <p:cNvSpPr/>
          <p:nvPr/>
        </p:nvSpPr>
        <p:spPr>
          <a:xfrm rot="20212566">
            <a:off x="4280161" y="4413569"/>
            <a:ext cx="4674032" cy="1922825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cap="all" dirty="0">
                <a:solidFill>
                  <a:schemeClr val="accent6">
                    <a:lumMod val="75000"/>
                  </a:schemeClr>
                </a:solidFill>
              </a:rPr>
              <a:t>сюрприз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3225" y="1636713"/>
            <a:ext cx="2879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A15D0B"/>
                </a:solidFill>
                <a:latin typeface="+mn-lt"/>
                <a:cs typeface="+mn-cs"/>
              </a:rPr>
              <a:t>Урок – игра </a:t>
            </a:r>
            <a:endParaRPr lang="ru-RU" sz="3200" b="1" i="1" dirty="0">
              <a:solidFill>
                <a:srgbClr val="A15D0B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18487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b="1" cap="none" smtClean="0"/>
              <a:t>ЛИТЕРАТУРНЫЙ ТУРНИР</a:t>
            </a:r>
            <a:r>
              <a:rPr lang="ru-RU" altLang="ru-RU" cap="none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035050"/>
            <a:ext cx="827405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Отрывок из повести «Витя Малеев в школе и дома».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eaLnBrk="1" hangingPunct="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«Выбегаю на улицу, смотрю – идет Шишкин.- «Слушай, - говорю, - Костя. Мальчик и девочка рвали в лесу орехи, нарвали 120 штук, мальчик взял себе вдвое больше, чем девочка. Что делать, по-твоему?» - «Надавать, - говорит, - ему по шее, чтоб не обижал девочек!»</a:t>
            </a:r>
          </a:p>
          <a:p>
            <a:pPr eaLnBrk="1" hangingPunct="1"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eaLnBrk="1" hangingPunct="1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Задание: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Назвать автора и решить задачу, сколько орехов у мальчика и сколько орехов у девочки.</a:t>
            </a:r>
          </a:p>
        </p:txBody>
      </p:sp>
      <p:pic>
        <p:nvPicPr>
          <p:cNvPr id="68612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362">
            <a:off x="7219950" y="4800600"/>
            <a:ext cx="11938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11032" y="5726007"/>
            <a:ext cx="17281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90940" y="5310907"/>
            <a:ext cx="2952328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Подсказки</a:t>
            </a:r>
          </a:p>
        </p:txBody>
      </p:sp>
      <p:sp>
        <p:nvSpPr>
          <p:cNvPr id="7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2908" y="6024127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64086" y="5961883"/>
            <a:ext cx="17281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9946" y="1295235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3465" y="594928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6861" y="2240125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96861" y="321618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3788" y="1085850"/>
            <a:ext cx="75596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Отрывок из другого произведения этого автора: «Вдруг шляпа поползла прямо к Вадику. Он как закричит: «Ай»,- и прыг на диван».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26620" y="4396425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64086" y="5961883"/>
            <a:ext cx="17281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9946" y="1295235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3465" y="594928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6861" y="2240125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3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6861" y="3212976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3788" y="1085850"/>
            <a:ext cx="75596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Отрывок из другого произведения этого автора: «Вдруг шляпа поползла прямо к Вадику. Он как закричит: «Ай»,- и прыг на диван».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26620" y="4396425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93788" y="2216150"/>
            <a:ext cx="74850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Некоторые герои этого автора совершали удивительные превращения в ослика, в коротышек…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3788" y="3127375"/>
            <a:ext cx="76327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Герои из других произведений этого автора совершали удивительные путешествия на воздушном шаре, на ракете…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64086" y="5961883"/>
            <a:ext cx="17281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9946" y="1295235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3465" y="594928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6861" y="2240125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96861" y="321618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3788" y="1085850"/>
            <a:ext cx="75596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Отрывок из другого произведения этого автора: «Вдруг шляпа поползла прямо к Вадику. Он как закричит: «Ай»,- и прыг на диван».</a:t>
            </a:r>
          </a:p>
        </p:txBody>
      </p:sp>
      <p:sp>
        <p:nvSpPr>
          <p:cNvPr id="14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6620" y="4396425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93788" y="2216150"/>
            <a:ext cx="74850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Некоторые герои этого автора совершали удивительные превращения в ослика, в коротышек…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3788" y="3127375"/>
            <a:ext cx="76327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Герои из других произведений этого автора совершали удивительные путешествия на воздушном шаре, на ракете…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64086" y="5961883"/>
            <a:ext cx="17281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9946" y="1295235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3465" y="594928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6861" y="2240125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96861" y="321618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3788" y="1085850"/>
            <a:ext cx="75596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Отрывок из другого произведения этого автора: «Вдруг шляпа поползла прямо к Вадику. Он как закричит: «Ай»,- и прыг на диван».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26620" y="4396425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0925" y="4311650"/>
            <a:ext cx="705643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Подсказки для решения задачи: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just"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Пусть девочка взяла одну часть орехов, тогда мальчик взял две части орехов. Вместе мальчик и девочка нарвали 120 орехов, что составляет 3 части.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93788" y="2216150"/>
            <a:ext cx="74850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Некоторые герои этого автора совершали удивительные превращения в ослика, в коротышек…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8225" y="1179513"/>
            <a:ext cx="76327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Если Сережа попадет один раз, то получит 2 премиальных выстрела, значит, он выстрелит 7 раз.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64086" y="5961883"/>
            <a:ext cx="17281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512" y="1264306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3465" y="594928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7255" y="2077033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7254" y="289401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1351" y="3844499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3874" y="479715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91512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b="1" cap="none" smtClean="0"/>
              <a:t>ЛИТЕРАТУРНЫЙ ТУРНИР</a:t>
            </a:r>
            <a:r>
              <a:rPr lang="ru-RU" altLang="ru-RU" cap="none" smtClean="0"/>
              <a:t> </a:t>
            </a:r>
          </a:p>
        </p:txBody>
      </p:sp>
      <p:sp>
        <p:nvSpPr>
          <p:cNvPr id="78851" name="Прямоугольник 2"/>
          <p:cNvSpPr>
            <a:spLocks noChangeArrowheads="1"/>
          </p:cNvSpPr>
          <p:nvPr/>
        </p:nvSpPr>
        <p:spPr bwMode="auto">
          <a:xfrm>
            <a:off x="323850" y="1035050"/>
            <a:ext cx="5761038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>
                <a:solidFill>
                  <a:srgbClr val="595D63"/>
                </a:solidFill>
              </a:rPr>
              <a:t>Отрывок из повести «Витя Малеев в школе и дома».</a:t>
            </a:r>
            <a:endParaRPr lang="ru-RU" altLang="ru-RU" sz="2000" b="1">
              <a:solidFill>
                <a:srgbClr val="595D63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«Выбегаю на улицу, смотрю – идет Шишкин.- «Слушай, - говорю, - Костя. Мальчик и девочка рвали в лесу орехи, нарвали 120 штук, мальчик взял себе вдвое больше, чем девочка. Что делать, по-твоему?» - «Надавать, - говорит, - ему по шее, чтоб не обижал девочек!»</a:t>
            </a:r>
            <a:endParaRPr lang="ru-RU" altLang="ru-RU" sz="2000" b="1">
              <a:solidFill>
                <a:srgbClr val="595D6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>
              <a:solidFill>
                <a:srgbClr val="595D6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>
              <a:solidFill>
                <a:srgbClr val="595D6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595D63"/>
                </a:solidFill>
              </a:rPr>
              <a:t>Решение:</a:t>
            </a:r>
            <a:r>
              <a:rPr lang="ru-RU" altLang="ru-RU">
                <a:solidFill>
                  <a:srgbClr val="595D63"/>
                </a:solidFill>
              </a:rPr>
              <a:t>120:3=40 орехов – одну часть, взяла девочка; 40</a:t>
            </a:r>
            <a:r>
              <a:rPr lang="ru-RU" altLang="ru-RU" baseline="30000">
                <a:solidFill>
                  <a:srgbClr val="595D63"/>
                </a:solidFill>
              </a:rPr>
              <a:t>.</a:t>
            </a:r>
            <a:r>
              <a:rPr lang="ru-RU" altLang="ru-RU">
                <a:solidFill>
                  <a:srgbClr val="595D63"/>
                </a:solidFill>
              </a:rPr>
              <a:t>2=80 орехов – две части, взял мальчик.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595D63"/>
                </a:solidFill>
              </a:rPr>
              <a:t>Ответ:</a:t>
            </a:r>
            <a:r>
              <a:rPr lang="ru-RU" altLang="ru-RU">
                <a:solidFill>
                  <a:srgbClr val="595D63"/>
                </a:solidFill>
              </a:rPr>
              <a:t> Автор Н. Носов, 40 орехов взяла девочка и 80 орехов – мальчик.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331818" y="5692669"/>
            <a:ext cx="17281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pic>
        <p:nvPicPr>
          <p:cNvPr id="7885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60538"/>
            <a:ext cx="2303463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cap="none" dirty="0" smtClean="0"/>
              <a:t>ИНТЕРАКТИВНОЕ ТАБЛО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0426" y="128463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" name="Скругленный прямоугольник 32"/>
          <p:cNvSpPr/>
          <p:nvPr/>
        </p:nvSpPr>
        <p:spPr>
          <a:xfrm>
            <a:off x="1953438" y="1292572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Скругленный прямоугольник 32"/>
          <p:cNvSpPr/>
          <p:nvPr/>
        </p:nvSpPr>
        <p:spPr>
          <a:xfrm>
            <a:off x="3250426" y="1268760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Х</a:t>
            </a:r>
          </a:p>
        </p:txBody>
      </p:sp>
      <p:sp>
        <p:nvSpPr>
          <p:cNvPr id="4" name="Скругленный прямоугольник 32"/>
          <p:cNvSpPr/>
          <p:nvPr/>
        </p:nvSpPr>
        <p:spPr>
          <a:xfrm>
            <a:off x="694551" y="2575272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32"/>
          <p:cNvSpPr/>
          <p:nvPr/>
        </p:nvSpPr>
        <p:spPr>
          <a:xfrm>
            <a:off x="1969313" y="2591147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Скругленный прямоугольник 32"/>
          <p:cNvSpPr/>
          <p:nvPr/>
        </p:nvSpPr>
        <p:spPr>
          <a:xfrm>
            <a:off x="3269476" y="2578447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7" name="Скругленный прямоугольник 32"/>
          <p:cNvSpPr/>
          <p:nvPr/>
        </p:nvSpPr>
        <p:spPr>
          <a:xfrm>
            <a:off x="715188" y="3869085"/>
            <a:ext cx="1295959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8" name="Скругленный прямоугольник 32"/>
          <p:cNvSpPr/>
          <p:nvPr/>
        </p:nvSpPr>
        <p:spPr>
          <a:xfrm>
            <a:off x="1993126" y="38690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0</a:t>
            </a:r>
          </a:p>
        </p:txBody>
      </p:sp>
      <p:sp>
        <p:nvSpPr>
          <p:cNvPr id="9" name="Скругленный прямоугольник 32"/>
          <p:cNvSpPr/>
          <p:nvPr/>
        </p:nvSpPr>
        <p:spPr>
          <a:xfrm>
            <a:off x="3272651" y="3856385"/>
            <a:ext cx="1295958" cy="1297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7"/>
          <a:stretch/>
        </p:blipFill>
        <p:spPr>
          <a:xfrm>
            <a:off x="3577773" y="2591147"/>
            <a:ext cx="583828" cy="1104984"/>
          </a:xfrm>
          <a:prstGeom prst="rect">
            <a:avLst/>
          </a:prstGeom>
        </p:spPr>
      </p:pic>
      <p:sp>
        <p:nvSpPr>
          <p:cNvPr id="14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1520" y="5805264"/>
            <a:ext cx="5040560" cy="815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Дополнительная задача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3225" y="1636713"/>
            <a:ext cx="2879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A15D0B"/>
                </a:solidFill>
                <a:latin typeface="+mn-lt"/>
                <a:cs typeface="+mn-cs"/>
              </a:rPr>
              <a:t>Урок – игра </a:t>
            </a:r>
            <a:endParaRPr lang="ru-RU" sz="3200" b="1" i="1" dirty="0">
              <a:solidFill>
                <a:srgbClr val="A15D0B"/>
              </a:solidFill>
              <a:latin typeface="+mn-lt"/>
              <a:cs typeface="+mn-cs"/>
            </a:endParaRPr>
          </a:p>
        </p:txBody>
      </p:sp>
      <p:sp>
        <p:nvSpPr>
          <p:cNvPr id="17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71455" y="5693091"/>
            <a:ext cx="1728193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ИТОГИ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0"/>
            <a:ext cx="8218487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b="1" cap="none" smtClean="0"/>
              <a:t>ДОПОЛНИТЕЛЬНАЯ ЗАДАЧА</a:t>
            </a:r>
            <a:endParaRPr lang="ru-RU" altLang="ru-RU" sz="3600" cap="none" smtClean="0"/>
          </a:p>
        </p:txBody>
      </p:sp>
      <p:sp>
        <p:nvSpPr>
          <p:cNvPr id="81923" name="Прямоугольник 2"/>
          <p:cNvSpPr>
            <a:spLocks noChangeArrowheads="1"/>
          </p:cNvSpPr>
          <p:nvPr/>
        </p:nvSpPr>
        <p:spPr bwMode="auto">
          <a:xfrm>
            <a:off x="250825" y="908050"/>
            <a:ext cx="8353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595D63"/>
                </a:solidFill>
              </a:rPr>
              <a:t>Вопрос:</a:t>
            </a:r>
            <a:r>
              <a:rPr lang="ru-RU" altLang="ru-RU" sz="2800">
                <a:solidFill>
                  <a:srgbClr val="595D63"/>
                </a:solidFill>
              </a:rPr>
              <a:t> Какой выдающийся русский ученый жил в 1711-1765 гг.</a:t>
            </a:r>
          </a:p>
        </p:txBody>
      </p:sp>
      <p:pic>
        <p:nvPicPr>
          <p:cNvPr id="8192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362">
            <a:off x="7442200" y="1247775"/>
            <a:ext cx="10223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39236" y="1944979"/>
            <a:ext cx="2952328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Подсказки</a:t>
            </a:r>
          </a:p>
        </p:txBody>
      </p:sp>
      <p:sp>
        <p:nvSpPr>
          <p:cNvPr id="7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11510" y="6125260"/>
            <a:ext cx="3528392" cy="5962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5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2850" y="2740681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11543" y="3529596"/>
            <a:ext cx="544785" cy="596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13552" y="4394204"/>
            <a:ext cx="578834" cy="5962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8176" y="518712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0"/>
            <a:ext cx="8218487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b="1" cap="none" smtClean="0"/>
              <a:t>ДОПОЛНИТЕЛЬНАЯ ЗАДАЧА</a:t>
            </a:r>
            <a:endParaRPr lang="ru-RU" altLang="ru-RU" sz="3600" cap="none" smtClean="0"/>
          </a:p>
        </p:txBody>
      </p:sp>
      <p:sp>
        <p:nvSpPr>
          <p:cNvPr id="83971" name="Прямоугольник 2"/>
          <p:cNvSpPr>
            <a:spLocks noChangeArrowheads="1"/>
          </p:cNvSpPr>
          <p:nvPr/>
        </p:nvSpPr>
        <p:spPr bwMode="auto">
          <a:xfrm>
            <a:off x="250825" y="908050"/>
            <a:ext cx="8353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595D63"/>
                </a:solidFill>
              </a:rPr>
              <a:t>Вопрос:</a:t>
            </a:r>
            <a:r>
              <a:rPr lang="ru-RU" altLang="ru-RU" sz="2800">
                <a:solidFill>
                  <a:srgbClr val="595D63"/>
                </a:solidFill>
              </a:rPr>
              <a:t> Какой выдающийся русский ученый жил в 1711-1765 гг.</a:t>
            </a:r>
          </a:p>
        </p:txBody>
      </p:sp>
      <p:pic>
        <p:nvPicPr>
          <p:cNvPr id="83972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362">
            <a:off x="7442200" y="1247775"/>
            <a:ext cx="10223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39236" y="1944979"/>
            <a:ext cx="2952328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Подсказки</a:t>
            </a:r>
          </a:p>
        </p:txBody>
      </p:sp>
      <p:sp>
        <p:nvSpPr>
          <p:cNvPr id="7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11510" y="6125260"/>
            <a:ext cx="3528392" cy="5962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850" y="2740681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Прямоугольник 2"/>
          <p:cNvSpPr/>
          <p:nvPr/>
        </p:nvSpPr>
        <p:spPr>
          <a:xfrm>
            <a:off x="900113" y="2708275"/>
            <a:ext cx="7848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«Арифметику» Магницкого и «Грамматику»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Смотрицкого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он называл «вратами своей учености».</a:t>
            </a:r>
          </a:p>
        </p:txBody>
      </p:sp>
      <p:sp>
        <p:nvSpPr>
          <p:cNvPr id="12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11543" y="3529596"/>
            <a:ext cx="544785" cy="596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13552" y="4394204"/>
            <a:ext cx="578834" cy="5962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8176" y="518712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0"/>
            <a:ext cx="8218487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b="1" cap="none" smtClean="0"/>
              <a:t>ДОПОЛНИТЕЛЬНАЯ ЗАДАЧА</a:t>
            </a:r>
            <a:endParaRPr lang="ru-RU" altLang="ru-RU" sz="3600" cap="none" smtClean="0"/>
          </a:p>
        </p:txBody>
      </p:sp>
      <p:sp>
        <p:nvSpPr>
          <p:cNvPr id="86019" name="Прямоугольник 2"/>
          <p:cNvSpPr>
            <a:spLocks noChangeArrowheads="1"/>
          </p:cNvSpPr>
          <p:nvPr/>
        </p:nvSpPr>
        <p:spPr bwMode="auto">
          <a:xfrm>
            <a:off x="250825" y="908050"/>
            <a:ext cx="8353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595D63"/>
                </a:solidFill>
              </a:rPr>
              <a:t>Вопрос:</a:t>
            </a:r>
            <a:r>
              <a:rPr lang="ru-RU" altLang="ru-RU" sz="2800">
                <a:solidFill>
                  <a:srgbClr val="595D63"/>
                </a:solidFill>
              </a:rPr>
              <a:t> Какой выдающийся русский ученый жил в 1711-1765 гг.</a:t>
            </a:r>
          </a:p>
        </p:txBody>
      </p:sp>
      <p:pic>
        <p:nvPicPr>
          <p:cNvPr id="86020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362">
            <a:off x="7442200" y="1247775"/>
            <a:ext cx="10223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39236" y="1944979"/>
            <a:ext cx="2952328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Подсказки</a:t>
            </a:r>
          </a:p>
        </p:txBody>
      </p:sp>
      <p:sp>
        <p:nvSpPr>
          <p:cNvPr id="7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11510" y="6125260"/>
            <a:ext cx="3528392" cy="5962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850" y="2740681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Прямоугольник 2"/>
          <p:cNvSpPr/>
          <p:nvPr/>
        </p:nvSpPr>
        <p:spPr>
          <a:xfrm>
            <a:off x="900113" y="2708275"/>
            <a:ext cx="7848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«Арифметику» Магницкого и «Грамматику»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Смотрицкого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он называл «вратами своей учености».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11543" y="3529596"/>
            <a:ext cx="544785" cy="596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0113" y="3429000"/>
            <a:ext cx="7777162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Этот русский ученый ввел следующие термины: треугольник, формула, квадрат и многие др.</a:t>
            </a:r>
          </a:p>
        </p:txBody>
      </p:sp>
      <p:sp>
        <p:nvSpPr>
          <p:cNvPr id="13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13552" y="4394204"/>
            <a:ext cx="578834" cy="5962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8176" y="518712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0"/>
            <a:ext cx="8218487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b="1" cap="none" smtClean="0"/>
              <a:t>ДОПОЛНИТЕЛЬНАЯ ЗАДАЧА</a:t>
            </a:r>
            <a:endParaRPr lang="ru-RU" altLang="ru-RU" sz="3600" cap="none" smtClean="0"/>
          </a:p>
        </p:txBody>
      </p:sp>
      <p:sp>
        <p:nvSpPr>
          <p:cNvPr id="88067" name="Прямоугольник 2"/>
          <p:cNvSpPr>
            <a:spLocks noChangeArrowheads="1"/>
          </p:cNvSpPr>
          <p:nvPr/>
        </p:nvSpPr>
        <p:spPr bwMode="auto">
          <a:xfrm>
            <a:off x="250825" y="908050"/>
            <a:ext cx="8353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595D63"/>
                </a:solidFill>
              </a:rPr>
              <a:t>Вопрос:</a:t>
            </a:r>
            <a:r>
              <a:rPr lang="ru-RU" altLang="ru-RU" sz="2800">
                <a:solidFill>
                  <a:srgbClr val="595D63"/>
                </a:solidFill>
              </a:rPr>
              <a:t> Какой выдающийся русский ученый жил в 1711-1765 гг.</a:t>
            </a:r>
          </a:p>
        </p:txBody>
      </p:sp>
      <p:pic>
        <p:nvPicPr>
          <p:cNvPr id="88068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362">
            <a:off x="7442200" y="1247775"/>
            <a:ext cx="10223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39236" y="1944979"/>
            <a:ext cx="2952328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Подсказки</a:t>
            </a:r>
          </a:p>
        </p:txBody>
      </p:sp>
      <p:sp>
        <p:nvSpPr>
          <p:cNvPr id="7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11510" y="6125260"/>
            <a:ext cx="3528392" cy="5962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850" y="2740681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Прямоугольник 2"/>
          <p:cNvSpPr/>
          <p:nvPr/>
        </p:nvSpPr>
        <p:spPr>
          <a:xfrm>
            <a:off x="900113" y="2708275"/>
            <a:ext cx="7848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«Арифметику» Магницкого и «Грамматику»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Смотрицкого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он называл «вратами своей учености».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11543" y="3529596"/>
            <a:ext cx="544785" cy="596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0113" y="3429000"/>
            <a:ext cx="7777162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Этот русский ученый ввел следующие термины: треугольник, формула, квадрат и многие др.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13552" y="4394204"/>
            <a:ext cx="578834" cy="5962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88086" name="Прямоугольник 5"/>
          <p:cNvSpPr>
            <a:spLocks noChangeArrowheads="1"/>
          </p:cNvSpPr>
          <p:nvPr/>
        </p:nvSpPr>
        <p:spPr bwMode="auto">
          <a:xfrm>
            <a:off x="827088" y="4292600"/>
            <a:ext cx="792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По его инициативе был основан первый в России университет в Москве, а в Петербурге – Академия художеств.</a:t>
            </a:r>
          </a:p>
        </p:txBody>
      </p:sp>
      <p:sp>
        <p:nvSpPr>
          <p:cNvPr id="14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08176" y="518712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0"/>
            <a:ext cx="8218487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b="1" cap="none" smtClean="0"/>
              <a:t>ДОПОЛНИТЕЛЬНАЯ ЗАДАЧА</a:t>
            </a:r>
            <a:endParaRPr lang="ru-RU" altLang="ru-RU" sz="3600" cap="none" smtClean="0"/>
          </a:p>
        </p:txBody>
      </p:sp>
      <p:sp>
        <p:nvSpPr>
          <p:cNvPr id="90115" name="Прямоугольник 2"/>
          <p:cNvSpPr>
            <a:spLocks noChangeArrowheads="1"/>
          </p:cNvSpPr>
          <p:nvPr/>
        </p:nvSpPr>
        <p:spPr bwMode="auto">
          <a:xfrm>
            <a:off x="250825" y="908050"/>
            <a:ext cx="8353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595D63"/>
                </a:solidFill>
              </a:rPr>
              <a:t>Вопрос:</a:t>
            </a:r>
            <a:r>
              <a:rPr lang="ru-RU" altLang="ru-RU" sz="2800">
                <a:solidFill>
                  <a:srgbClr val="595D63"/>
                </a:solidFill>
              </a:rPr>
              <a:t> Какой выдающийся русский ученый жил в 1711-1765 гг.</a:t>
            </a:r>
          </a:p>
        </p:txBody>
      </p:sp>
      <p:pic>
        <p:nvPicPr>
          <p:cNvPr id="90116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362">
            <a:off x="7442200" y="1247775"/>
            <a:ext cx="10223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39236" y="1944979"/>
            <a:ext cx="2952328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Подсказки</a:t>
            </a:r>
          </a:p>
        </p:txBody>
      </p:sp>
      <p:sp>
        <p:nvSpPr>
          <p:cNvPr id="7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11510" y="6125260"/>
            <a:ext cx="3528392" cy="5962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850" y="2740681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Прямоугольник 2"/>
          <p:cNvSpPr/>
          <p:nvPr/>
        </p:nvSpPr>
        <p:spPr>
          <a:xfrm>
            <a:off x="900113" y="2708275"/>
            <a:ext cx="7848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«Арифметику» Магницкого и «Грамматику»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Смотрицкого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он называл «вратами своей учености».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11543" y="3529596"/>
            <a:ext cx="544785" cy="596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0113" y="3429000"/>
            <a:ext cx="7777162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Этот русский ученый ввел следующие термины: треугольник, формула, квадрат и многие др.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13552" y="4394204"/>
            <a:ext cx="578834" cy="5962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90134" name="Прямоугольник 5"/>
          <p:cNvSpPr>
            <a:spLocks noChangeArrowheads="1"/>
          </p:cNvSpPr>
          <p:nvPr/>
        </p:nvSpPr>
        <p:spPr bwMode="auto">
          <a:xfrm>
            <a:off x="827088" y="4292600"/>
            <a:ext cx="7921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По его инициативе был основан первый в России университет в Москве, а в Петербурге – Академия художеств.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8176" y="518712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90138" name="Прямоугольник 15"/>
          <p:cNvSpPr>
            <a:spLocks noChangeArrowheads="1"/>
          </p:cNvSpPr>
          <p:nvPr/>
        </p:nvSpPr>
        <p:spPr bwMode="auto">
          <a:xfrm>
            <a:off x="827088" y="5084763"/>
            <a:ext cx="7921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595D63"/>
                </a:solidFill>
              </a:rPr>
              <a:t>Он составил первую русскую грамматику. А.С. Пушкин называл его «первым нашим университетом». Его имя Михайло.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8218488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b="1" cap="none" smtClean="0"/>
              <a:t>ДОПОЛНИТЕЛЬНАЯ ЗАДАЧА</a:t>
            </a:r>
            <a:endParaRPr lang="ru-RU" altLang="ru-RU" sz="3600" cap="none" smtClean="0"/>
          </a:p>
        </p:txBody>
      </p:sp>
      <p:sp>
        <p:nvSpPr>
          <p:cNvPr id="92163" name="Прямоугольник 2"/>
          <p:cNvSpPr>
            <a:spLocks noChangeArrowheads="1"/>
          </p:cNvSpPr>
          <p:nvPr/>
        </p:nvSpPr>
        <p:spPr bwMode="auto">
          <a:xfrm>
            <a:off x="468313" y="908050"/>
            <a:ext cx="76327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595D63"/>
                </a:solidFill>
              </a:rPr>
              <a:t>Вопрос:</a:t>
            </a:r>
            <a:r>
              <a:rPr lang="ru-RU" altLang="ru-RU">
                <a:solidFill>
                  <a:srgbClr val="595D63"/>
                </a:solidFill>
              </a:rPr>
              <a:t> Какой выдающийся русский ученый жил в 1711-1765 гг.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200" b="1">
              <a:solidFill>
                <a:srgbClr val="595D63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595D63"/>
                </a:solidFill>
              </a:rPr>
              <a:t>Ответ:</a:t>
            </a:r>
            <a:r>
              <a:rPr lang="ru-RU" altLang="ru-RU" sz="3200">
                <a:solidFill>
                  <a:srgbClr val="595D63"/>
                </a:solidFill>
              </a:rPr>
              <a:t> М.В. Ломоносов.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971455" y="5693091"/>
            <a:ext cx="1728193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ИТОГИ</a:t>
            </a:r>
          </a:p>
        </p:txBody>
      </p:sp>
      <p:pic>
        <p:nvPicPr>
          <p:cNvPr id="9216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24175"/>
            <a:ext cx="2795588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0700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cap="all" dirty="0" smtClean="0"/>
              <a:t>Подведем итоги</a:t>
            </a:r>
            <a:endParaRPr lang="ru-RU" cap="all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125538"/>
            <a:ext cx="84963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Оцените по 10-ти балльной шкале урок-игру «Крестики-нолики»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75756" y="5714026"/>
            <a:ext cx="4392488" cy="811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Повторить игру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2492375"/>
          <a:ext cx="8135938" cy="2133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1359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Понравилась </a:t>
                      </a:r>
                      <a:r>
                        <a:rPr lang="ru-RU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ли </a:t>
                      </a:r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Вам игра? 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72" marR="68572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Понравилась ли </a:t>
                      </a:r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Вам </a:t>
                      </a:r>
                      <a:r>
                        <a:rPr lang="ru-RU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работа в </a:t>
                      </a:r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команде?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8572" marR="68572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Всегда ли команда действовала слажено?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urier New"/>
                        </a:rPr>
                        <a:t>Все ли Вам было понятно?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urier New"/>
                        </a:rPr>
                        <a:t>Расширился ли Ваш кругозор?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ourier New"/>
                      </a:endParaRPr>
                    </a:p>
                  </a:txBody>
                  <a:tcPr marL="68572" marR="68572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0700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cap="all" dirty="0" smtClean="0"/>
              <a:t>Подведем итоги</a:t>
            </a:r>
            <a:endParaRPr lang="ru-RU" cap="all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125538"/>
            <a:ext cx="84963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Оцените по 10-ти балльной шкале урок-игру «Крестики-нолики»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75756" y="5714026"/>
            <a:ext cx="4392488" cy="811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Повторить игру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2420938"/>
          <a:ext cx="8496300" cy="2955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269"/>
                <a:gridCol w="864031"/>
              </a:tblGrid>
              <a:tr h="365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1433" marR="91433" marT="45696" marB="4569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3" marR="91433" marT="45696" marB="45696"/>
                </a:tc>
              </a:tr>
              <a:tr h="518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Понравилась ли Вам игра? </a:t>
                      </a:r>
                      <a:endParaRPr lang="ru-RU" sz="28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1433" marR="91433" marT="45696" marB="4569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3" marR="91433" marT="45696" marB="45696"/>
                </a:tc>
              </a:tr>
              <a:tr h="518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Понравилась ли Вам работа в команде?</a:t>
                      </a:r>
                      <a:endParaRPr lang="ru-RU" sz="28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91433" marR="91433" marT="45696" marB="4569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3" marR="91433" marT="45696" marB="45696"/>
                </a:tc>
              </a:tr>
              <a:tr h="518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Всегда ли команда действовала слажено?</a:t>
                      </a:r>
                    </a:p>
                  </a:txBody>
                  <a:tcPr marL="91433" marR="91433" marT="45696" marB="4569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3" marR="91433" marT="45696" marB="45696"/>
                </a:tc>
              </a:tr>
              <a:tr h="518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urier New"/>
                        </a:rPr>
                        <a:t>Все ли Вам было понятно?</a:t>
                      </a:r>
                    </a:p>
                  </a:txBody>
                  <a:tcPr marL="91433" marR="91433" marT="45696" marB="4569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696" marB="45696"/>
                </a:tc>
              </a:tr>
              <a:tr h="518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ourier New"/>
                        </a:rPr>
                        <a:t>Расширился ли Ваш кругозор?</a:t>
                      </a:r>
                    </a:p>
                  </a:txBody>
                  <a:tcPr marL="91433" marR="91433" marT="45696" marB="4569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696" marB="45696"/>
                </a:tc>
              </a:tr>
            </a:tbl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8225" y="1179513"/>
            <a:ext cx="76327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Если Сережа попадет один раз, то получит 2 премиальных выстрела, значит, он выстрелит 7 раз.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64086" y="5961883"/>
            <a:ext cx="17281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512" y="1264306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3465" y="594928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7255" y="2077033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8225" y="2020888"/>
            <a:ext cx="74850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Если Сережа попадет 2 раза, то получит 4 премиальных выстрела (за каждое попадание по 2 выстрела).</a:t>
            </a:r>
          </a:p>
        </p:txBody>
      </p:sp>
      <p:sp>
        <p:nvSpPr>
          <p:cNvPr id="13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7254" y="289401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1351" y="3844499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3874" y="479715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8225" y="1179513"/>
            <a:ext cx="76327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Если Сережа попадет один раз, то получит 2 премиальных выстрела, значит, он выстрелит 7 раз.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64086" y="5961883"/>
            <a:ext cx="17281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512" y="1264306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3465" y="594928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7255" y="2077033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8225" y="2020888"/>
            <a:ext cx="74850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Если Сережа попадет 2 раза, то получит 4 премиальных выстрела (за каждое попадание по 2 выстрела).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7254" y="289401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8225" y="2828925"/>
            <a:ext cx="75596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Сколько раз Сережа выстрелит, если попадет 3 раза? Сколько премиальных выстрелов получит Сережа за 3 попадания?</a:t>
            </a:r>
          </a:p>
        </p:txBody>
      </p:sp>
      <p:sp>
        <p:nvSpPr>
          <p:cNvPr id="14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11351" y="3844499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3874" y="479715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8225" y="1179513"/>
            <a:ext cx="76327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Если Сережа попадет один раз, то получит 2 премиальных выстрела, значит, он выстрелит 7 раз.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64086" y="5961883"/>
            <a:ext cx="17281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512" y="1264306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3465" y="594928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7255" y="2077033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8225" y="2020888"/>
            <a:ext cx="74850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Если Сережа попадет 2 раза, то получит 4 премиальных выстрела (за каждое попадание по 2 выстрела).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7254" y="289401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8225" y="2828925"/>
            <a:ext cx="75596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Сколько раз Сережа выстрелит, если попадет 3 раза? Сколько премиальных выстрелов получит Сережа за 3 попадания?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1351" y="3844499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8225" y="4005263"/>
            <a:ext cx="70580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Сколько выстрелов делает Сережа без попаданий?</a:t>
            </a:r>
          </a:p>
        </p:txBody>
      </p:sp>
      <p:sp>
        <p:nvSpPr>
          <p:cNvPr id="15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3874" y="479715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Подсказки: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8225" y="1179513"/>
            <a:ext cx="76327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Если Сережа попадет один раз, то получит 2 премиальных выстрела, значит, он выстрелит 7 раз.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64086" y="5961883"/>
            <a:ext cx="1728191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512" y="1264306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3465" y="5949280"/>
            <a:ext cx="35283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Проверить ответ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7255" y="2077033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8225" y="2020888"/>
            <a:ext cx="74850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Если Сережа попадет 2 раза, то получит 4 премиальных выстрела (за каждое попадание по 2 выстрела).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7254" y="2894017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8225" y="2828925"/>
            <a:ext cx="75596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Сколько раз Сережа выстрелит, если попадет 3 раза? Сколько премиальных выстрелов получит Сережа за 3 попадания?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1351" y="3844499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8225" y="4005263"/>
            <a:ext cx="70580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Сколько выстрелов делает Сережа без попаданий?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3874" y="4797152"/>
            <a:ext cx="544785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38225" y="4741863"/>
            <a:ext cx="74818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Если Сережа стрелял 11 раз, то сколько он сделал премиальных выстрелов?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4000" b="1" cap="none" smtClean="0"/>
              <a:t>Решение задачи</a:t>
            </a:r>
            <a:r>
              <a:rPr lang="ru-RU" altLang="ru-RU" cap="none" smtClean="0"/>
              <a:t> 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539750" y="1268413"/>
            <a:ext cx="7632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595D63"/>
                </a:solidFill>
                <a:cs typeface="Times New Roman" panose="02020603050405020304" pitchFamily="18" charset="0"/>
              </a:rPr>
              <a:t>Сережа был с папой в тире. Они договорились, что Сережа делает 5 выстрелов и за каждое попадание получает еще 2 премиальных выстрелов. Сережа стрелял 11 раз. Сколько у него было попаданий?</a:t>
            </a:r>
          </a:p>
        </p:txBody>
      </p:sp>
      <p:sp>
        <p:nvSpPr>
          <p:cNvPr id="1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51920" y="6021288"/>
            <a:ext cx="1728192" cy="596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07950" prst="angle"/>
          </a:sp3d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табло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3252788"/>
            <a:ext cx="6553200" cy="2227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Решение: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 попадание 5+2=7 выстрелов; </a:t>
            </a:r>
          </a:p>
          <a:p>
            <a:pPr eaLnBrk="1" hangingPunct="1"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 попадания 5+4=9 выстрелов; </a:t>
            </a:r>
          </a:p>
          <a:p>
            <a:pPr eaLnBrk="1" hangingPunct="1"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 попадания 5+6=11 выстрелов. 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Ответ: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3 попадания.</a:t>
            </a:r>
          </a:p>
        </p:txBody>
      </p:sp>
      <p:pic>
        <p:nvPicPr>
          <p:cNvPr id="23560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52788"/>
            <a:ext cx="231616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887</TotalTime>
  <Words>2260</Words>
  <Application>Microsoft Office PowerPoint</Application>
  <PresentationFormat>Экран (4:3)</PresentationFormat>
  <Paragraphs>492</Paragraphs>
  <Slides>49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7" baseType="lpstr">
      <vt:lpstr>Arial</vt:lpstr>
      <vt:lpstr>Century Schoolbook</vt:lpstr>
      <vt:lpstr>Wingdings</vt:lpstr>
      <vt:lpstr>Wingdings 2</vt:lpstr>
      <vt:lpstr>Calibri</vt:lpstr>
      <vt:lpstr>Times New Roman</vt:lpstr>
      <vt:lpstr>Courier New</vt:lpstr>
      <vt:lpstr>Эркер</vt:lpstr>
      <vt:lpstr>Крестики-нолики</vt:lpstr>
      <vt:lpstr>ИНТЕРАКТИВНОЕ ТАБЛО</vt:lpstr>
      <vt:lpstr>ЗАДАЧА </vt:lpstr>
      <vt:lpstr>Подсказки: </vt:lpstr>
      <vt:lpstr>Подсказки: </vt:lpstr>
      <vt:lpstr>Подсказки: </vt:lpstr>
      <vt:lpstr>Подсказки: </vt:lpstr>
      <vt:lpstr>Подсказки: </vt:lpstr>
      <vt:lpstr>Решение задачи </vt:lpstr>
      <vt:lpstr>ИНТЕРАКТИВНОЕ ТАБЛО</vt:lpstr>
      <vt:lpstr>ЗАДАЧА  </vt:lpstr>
      <vt:lpstr>Подсказки: </vt:lpstr>
      <vt:lpstr>Подсказки: </vt:lpstr>
      <vt:lpstr>Подсказки: </vt:lpstr>
      <vt:lpstr>Подсказки: </vt:lpstr>
      <vt:lpstr>Подсказки: </vt:lpstr>
      <vt:lpstr>Решение задачи </vt:lpstr>
      <vt:lpstr>ИНТЕРАКТИВНОЕ ТАБЛО</vt:lpstr>
      <vt:lpstr>ИНТЕРАКТИВНОЕ ТАБЛО</vt:lpstr>
      <vt:lpstr>ЗАДАЧА-ШУТКА</vt:lpstr>
      <vt:lpstr>ЗАДАЧА-ШУТКА</vt:lpstr>
      <vt:lpstr>ИНТЕРАКТИВНОЕ ТАБЛО</vt:lpstr>
      <vt:lpstr>ЗАДАЧА-ШУТКА </vt:lpstr>
      <vt:lpstr>ЗАДАЧА-ШУТКА </vt:lpstr>
      <vt:lpstr>ИНТЕРАКТИВНОЕ ТАБЛО</vt:lpstr>
      <vt:lpstr>ИНТЕРАКТИВНОЕ ТАБЛО</vt:lpstr>
      <vt:lpstr>ЛИТЕРАТУРНЫЙ ТУРНИР </vt:lpstr>
      <vt:lpstr>Подсказки: </vt:lpstr>
      <vt:lpstr>Подсказки: </vt:lpstr>
      <vt:lpstr>Подсказки: </vt:lpstr>
      <vt:lpstr>Подсказки: </vt:lpstr>
      <vt:lpstr>ЛИТЕРАТУРНЫЙ ТУРНИР </vt:lpstr>
      <vt:lpstr>ИНТЕРАКТИВНОЕ ТАБЛО</vt:lpstr>
      <vt:lpstr>ИНТЕРАКТИВНОЕ ТАБЛО</vt:lpstr>
      <vt:lpstr>ЛИТЕРАТУРНЫЙ ТУРНИР </vt:lpstr>
      <vt:lpstr>Подсказки: </vt:lpstr>
      <vt:lpstr>Подсказки: </vt:lpstr>
      <vt:lpstr>Подсказки: </vt:lpstr>
      <vt:lpstr>Подсказки: </vt:lpstr>
      <vt:lpstr>ЛИТЕРАТУРНЫЙ ТУРНИР </vt:lpstr>
      <vt:lpstr>ИНТЕРАКТИВНОЕ ТАБЛО</vt:lpstr>
      <vt:lpstr>ДОПОЛНИТЕЛЬНАЯ ЗАДАЧА</vt:lpstr>
      <vt:lpstr>ДОПОЛНИТЕЛЬНАЯ ЗАДАЧА</vt:lpstr>
      <vt:lpstr>ДОПОЛНИТЕЛЬНАЯ ЗАДАЧА</vt:lpstr>
      <vt:lpstr>ДОПОЛНИТЕЛЬНАЯ ЗАДАЧА</vt:lpstr>
      <vt:lpstr>ДОПОЛНИТЕЛЬНАЯ ЗАДАЧА</vt:lpstr>
      <vt:lpstr>ДОПОЛНИТЕЛЬНАЯ ЗАДАЧА</vt:lpstr>
      <vt:lpstr>Подведем итоги</vt:lpstr>
      <vt:lpstr>Подведем итоги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Крестики-нолики</dc:title>
  <dc:creator>Parents</dc:creator>
  <cp:lastModifiedBy>Acer Aspire7 26</cp:lastModifiedBy>
  <cp:revision>106</cp:revision>
  <cp:lastPrinted>2013-10-06T17:47:17Z</cp:lastPrinted>
  <dcterms:created xsi:type="dcterms:W3CDTF">2013-10-04T16:52:39Z</dcterms:created>
  <dcterms:modified xsi:type="dcterms:W3CDTF">2020-05-28T14:40:52Z</dcterms:modified>
</cp:coreProperties>
</file>