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70" r:id="rId16"/>
    <p:sldId id="282" r:id="rId17"/>
    <p:sldId id="284" r:id="rId18"/>
    <p:sldId id="290" r:id="rId19"/>
    <p:sldId id="286" r:id="rId20"/>
    <p:sldId id="287" r:id="rId21"/>
    <p:sldId id="289" r:id="rId22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>
        <p:scale>
          <a:sx n="81" d="100"/>
          <a:sy n="81" d="100"/>
        </p:scale>
        <p:origin x="-10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LunaMas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4581525"/>
            <a:ext cx="6443662" cy="1152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5876925"/>
            <a:ext cx="5292725" cy="7651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9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4975" y="260350"/>
            <a:ext cx="2128838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237287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0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8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3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83062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0750" y="1268413"/>
            <a:ext cx="4183063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9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2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1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0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830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880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unaSlai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60350"/>
            <a:ext cx="65738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51852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48681"/>
            <a:ext cx="7886700" cy="1152127"/>
          </a:xfrm>
        </p:spPr>
        <p:txBody>
          <a:bodyPr>
            <a:normAutofit/>
          </a:bodyPr>
          <a:lstStyle/>
          <a:p>
            <a:r>
              <a:rPr lang="ru-RU" sz="2000" i="1"/>
              <a:t>Муниципальное </a:t>
            </a:r>
            <a:r>
              <a:rPr lang="ru-RU" sz="2000" i="1" smtClean="0"/>
              <a:t>бюджетное дошкольное </a:t>
            </a:r>
            <a:r>
              <a:rPr lang="ru-RU" sz="2000" i="1" dirty="0"/>
              <a:t>образовательное учреждение </a:t>
            </a:r>
            <a:r>
              <a:rPr lang="ru-RU" sz="2000" i="1" dirty="0" smtClean="0"/>
              <a:t>«Детский </a:t>
            </a:r>
            <a:r>
              <a:rPr lang="ru-RU" sz="2000" i="1" dirty="0"/>
              <a:t>сад </a:t>
            </a:r>
            <a:r>
              <a:rPr lang="ru-RU" sz="2000" i="1" dirty="0" smtClean="0"/>
              <a:t>«Звездочка» п. Школьное</a:t>
            </a:r>
            <a:r>
              <a:rPr lang="ru-RU" sz="2000" i="1" dirty="0" smtClean="0"/>
              <a:t>» Симферопольского района Республики Крым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988841"/>
            <a:ext cx="7886700" cy="410081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регионального компонента в образовательном процессе ДОУ»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старший воспитатель </a:t>
            </a:r>
          </a:p>
          <a:p>
            <a:pPr algn="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Шарудилова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В.А, 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высшей категории.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48679"/>
            <a:ext cx="7886700" cy="165618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к реализации регионального компонента дошкольного образования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844825"/>
            <a:ext cx="7886700" cy="424482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региональному компоненту, педагог сам должен знать культурные, исторические, природные, этнографические особенности региона, где он живет, чтобы привить дошкольникам  любовь и уважение к народным традициям  своего региона.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фотографии\фотос МО\фото с. Доброе\IMG_8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07" y="2780928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04665"/>
            <a:ext cx="7886700" cy="1728191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эффективного взаимодействия дошкольного образовательного учреждения и социума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844824"/>
            <a:ext cx="7886700" cy="468051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не может успешно реализовывать свою деятельность и развиваться без широкого сотрудничества с социумом на уровне социального партнерства (музеи, театры, фольклорные группы и т.п.)</a:t>
            </a:r>
          </a:p>
          <a:p>
            <a:endParaRPr lang="ru-RU" dirty="0"/>
          </a:p>
        </p:txBody>
      </p:sp>
      <p:pic>
        <p:nvPicPr>
          <p:cNvPr id="2050" name="Picture 2" descr="F:\фотографии\ФОТО РМО 2019\P_20190319_120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18451"/>
            <a:ext cx="6048672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76673"/>
            <a:ext cx="7886700" cy="115212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регионального компонента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84785"/>
            <a:ext cx="7886700" cy="460486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приобщении дошкольников к культуре родного края  занимают народные праздники и традиции, которые изучаются  во время подготовки к календарно-обрядовым  праздникам: Рождество, Новый год,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Святого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Троица, Масленица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Святки 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Байрам,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Наврез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Хыдырлез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Дервиза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фотографии\ФОТО РМО 2019\P_20190313_104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816757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04665"/>
            <a:ext cx="7886700" cy="1728191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эффективного взаимодействия дошкольного образовательного учреждения и семьи.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700809"/>
            <a:ext cx="7886700" cy="438884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родителей  имеет большое значение. Необходимо, чтобы процесс воспитания любви к малой родине был двусторонним.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фотографии\ФОТО РМО 2019\P_20190320_144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488832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424936" cy="93610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FF00"/>
                </a:solidFill>
              </a:rPr>
              <a:t>При реализации регионального компонента большую роль </a:t>
            </a:r>
            <a:r>
              <a:rPr lang="ru-RU" sz="2400" b="1" dirty="0" smtClean="0">
                <a:solidFill>
                  <a:srgbClr val="FFFF00"/>
                </a:solidFill>
              </a:rPr>
              <a:t>играет организация  </a:t>
            </a:r>
            <a:r>
              <a:rPr lang="ru-RU" sz="2400" b="1" dirty="0">
                <a:solidFill>
                  <a:srgbClr val="FFFF00"/>
                </a:solidFill>
              </a:rPr>
              <a:t>проектной деятельности.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43305"/>
            <a:ext cx="8392925" cy="482089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совместно с родителями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бы организовать и   осуществить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проекты: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означают наши имена»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семья-мое богатство»,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символов поселка, города, страны»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«Горы Крыма и их богатства»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«Заповедные места Крыма»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 Крыма»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«Водные просторы- водопады,  реки и моря»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 –жемчужинка России»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«Пещерные города Крыма»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«Подземные красоты крымских пещер»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«Лекарственные растения Крыма в оздоровлении детей»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32657"/>
            <a:ext cx="7886700" cy="165618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омплексно-тематическое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которое включает в себя 5 блоков:</a:t>
            </a:r>
            <a:b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84785"/>
            <a:ext cx="8340600" cy="4604866"/>
          </a:xfrm>
        </p:spPr>
        <p:txBody>
          <a:bodyPr/>
          <a:lstStyle/>
          <a:p>
            <a:pPr lvl="0"/>
            <a:endParaRPr lang="ru-RU" b="1" u="sng" dirty="0" smtClean="0"/>
          </a:p>
          <a:p>
            <a:pPr lvl="0"/>
            <a:r>
              <a:rPr lang="ru-RU" b="1" dirty="0" smtClean="0"/>
              <a:t>1. </a:t>
            </a:r>
            <a:r>
              <a:rPr lang="ru-RU" sz="2000" b="1" dirty="0" smtClean="0"/>
              <a:t>ПОСЕЛОК. </a:t>
            </a:r>
            <a:r>
              <a:rPr lang="ru-RU" b="1" dirty="0" smtClean="0"/>
              <a:t>ДОСТОПРИМЕЧАТЕЛЬНОСТИ</a:t>
            </a:r>
            <a:r>
              <a:rPr lang="ru-RU" b="1" dirty="0"/>
              <a:t>. ИСТО</a:t>
            </a:r>
            <a:r>
              <a:rPr lang="en-US" b="1" dirty="0" smtClean="0"/>
              <a:t>РИЯ</a:t>
            </a:r>
            <a:endParaRPr lang="ru-RU" b="1" dirty="0" smtClean="0"/>
          </a:p>
          <a:p>
            <a:pPr lvl="0"/>
            <a:endParaRPr lang="ru-RU" dirty="0"/>
          </a:p>
          <a:p>
            <a:pPr lvl="0"/>
            <a:r>
              <a:rPr lang="ru-RU" b="1" dirty="0" smtClean="0"/>
              <a:t>2. </a:t>
            </a:r>
            <a:r>
              <a:rPr lang="en-US" b="1" dirty="0" smtClean="0"/>
              <a:t>ПРИРОДА</a:t>
            </a:r>
            <a:r>
              <a:rPr lang="ru-RU" b="1" dirty="0" smtClean="0"/>
              <a:t> </a:t>
            </a:r>
            <a:r>
              <a:rPr lang="ru-RU" b="1" dirty="0"/>
              <a:t>РОДНОГО </a:t>
            </a:r>
            <a:r>
              <a:rPr lang="ru-RU" b="1" dirty="0" smtClean="0"/>
              <a:t>ГОРОДА</a:t>
            </a:r>
          </a:p>
          <a:p>
            <a:pPr lvl="0"/>
            <a:endParaRPr lang="ru-RU" dirty="0"/>
          </a:p>
          <a:p>
            <a:pPr lvl="0"/>
            <a:r>
              <a:rPr lang="ru-RU" b="1" dirty="0" smtClean="0"/>
              <a:t>3. </a:t>
            </a:r>
            <a:r>
              <a:rPr lang="en-US" b="1" dirty="0" smtClean="0"/>
              <a:t>МИР ПРОФЕССИЙ</a:t>
            </a:r>
            <a:endParaRPr lang="ru-RU" b="1" dirty="0" smtClean="0"/>
          </a:p>
          <a:p>
            <a:pPr lvl="0"/>
            <a:endParaRPr lang="ru-RU" dirty="0"/>
          </a:p>
          <a:p>
            <a:pPr lvl="0"/>
            <a:r>
              <a:rPr lang="ru-RU" b="1" dirty="0" smtClean="0"/>
              <a:t>4. </a:t>
            </a:r>
            <a:r>
              <a:rPr lang="en-US" b="1" dirty="0" smtClean="0"/>
              <a:t>КУЛЬТУРА</a:t>
            </a:r>
            <a:r>
              <a:rPr lang="en-US" b="1" dirty="0"/>
              <a:t>, ОТДЫХ, </a:t>
            </a:r>
            <a:r>
              <a:rPr lang="en-US" b="1" dirty="0" smtClean="0"/>
              <a:t>СПОРТ</a:t>
            </a:r>
            <a:endParaRPr lang="ru-RU" b="1" dirty="0" smtClean="0"/>
          </a:p>
          <a:p>
            <a:pPr lvl="0"/>
            <a:endParaRPr lang="ru-RU" dirty="0"/>
          </a:p>
          <a:p>
            <a:r>
              <a:rPr lang="ru-RU" b="1" dirty="0" smtClean="0"/>
              <a:t>5. ЗНАМЕНИТЫЕ </a:t>
            </a:r>
            <a:r>
              <a:rPr lang="ru-RU" b="1" dirty="0"/>
              <a:t>ЛЮДИ </a:t>
            </a:r>
            <a:r>
              <a:rPr lang="ru-RU" b="1" dirty="0" smtClean="0"/>
              <a:t>НАШЕЙ СТАНИЦЫ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5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7886700" cy="185738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Д</a:t>
            </a:r>
            <a:r>
              <a:rPr lang="ru-RU" sz="2000" dirty="0" smtClean="0"/>
              <a:t>ля </a:t>
            </a:r>
            <a:r>
              <a:rPr lang="ru-RU" sz="2000" dirty="0"/>
              <a:t>обеспечения реализации регионального компонента </a:t>
            </a:r>
            <a:r>
              <a:rPr lang="ru-RU" sz="2000" dirty="0" smtClean="0"/>
              <a:t>важно </a:t>
            </a:r>
            <a:r>
              <a:rPr lang="ru-RU" sz="2000" dirty="0"/>
              <a:t>создать эстетически привлекательную </a:t>
            </a:r>
            <a:r>
              <a:rPr lang="ru-RU" sz="2000" b="1" i="1" dirty="0">
                <a:solidFill>
                  <a:srgbClr val="FFFF00"/>
                </a:solidFill>
              </a:rPr>
              <a:t>образовательно-культурную среду</a:t>
            </a:r>
            <a:r>
              <a:rPr lang="ru-RU" sz="2000" i="1" dirty="0">
                <a:solidFill>
                  <a:srgbClr val="FFFF00"/>
                </a:solidFill>
              </a:rPr>
              <a:t>,</a:t>
            </a:r>
            <a:r>
              <a:rPr lang="ru-RU" sz="2000" dirty="0"/>
              <a:t> направленную, прежде всего, на обеспечение духовно-нравственного развития и воспитания детей в соответствии с требованиями ФГОС ДО. </a:t>
            </a:r>
          </a:p>
        </p:txBody>
      </p:sp>
      <p:pic>
        <p:nvPicPr>
          <p:cNvPr id="2050" name="Picture 2" descr="C:\Users\Lenov\Desktop\IMG_20170124_1446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000504"/>
            <a:ext cx="2857520" cy="21669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1" name="Picture 3" descr="C:\Users\Lenov\Desktop\IMG_20170124_144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143116"/>
            <a:ext cx="2775877" cy="19431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773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124744"/>
            <a:ext cx="7886700" cy="15121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Просмотры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спектаклей, участие в фольклорных и обрядовых праздниках («Осенние посиделки», «Святки», «Рождество», «Пасхальное воскресенье» и др.) позволяют формировать у ребят знания о родном городе, о творческих людях и коллективах. 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348880"/>
            <a:ext cx="7886700" cy="42484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3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573838" cy="638175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Региональный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компонент может реализовываться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как в основной части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ООП ДОУ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так и в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вариативной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части,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через организацию кружковой работы по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крымоведению</a:t>
            </a:r>
            <a:r>
              <a:rPr lang="ru-RU" sz="1800" dirty="0">
                <a:solidFill>
                  <a:srgbClr val="FF0000"/>
                </a:solidFill>
              </a:rPr>
              <a:t>: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Кружок декоративно-прикладного творчества «Мастерская «</a:t>
            </a:r>
            <a:r>
              <a:rPr lang="ru-RU" sz="1800" dirty="0" err="1" smtClean="0"/>
              <a:t>Глинчика</a:t>
            </a:r>
            <a:r>
              <a:rPr lang="ru-RU" sz="1800" dirty="0" smtClean="0"/>
              <a:t>» </a:t>
            </a:r>
          </a:p>
          <a:p>
            <a:pPr marL="0" indent="0">
              <a:buNone/>
            </a:pPr>
            <a:r>
              <a:rPr lang="ru-RU" sz="1800" dirty="0" smtClean="0"/>
              <a:t>( для детей старшего дошкольного возраста по изготовлению изделий из глины);</a:t>
            </a:r>
          </a:p>
          <a:p>
            <a:pPr marL="0" indent="0">
              <a:buNone/>
            </a:pPr>
            <a:r>
              <a:rPr lang="ru-RU" sz="1800" dirty="0" smtClean="0"/>
              <a:t>Кружок декоративно-прикладного творчества «Рукодельницы» ( для девочек старшего дошкольного возраста по обучению их вышивки);</a:t>
            </a:r>
          </a:p>
          <a:p>
            <a:pPr marL="0" indent="0">
              <a:buNone/>
            </a:pPr>
            <a:r>
              <a:rPr lang="ru-RU" sz="1800" dirty="0" smtClean="0"/>
              <a:t>Кружок декоративно –прикладного творчества «Умелые руки» ( для мальчиков старшего дошкольного возраста по обучению их работе с деревом, выжигание, резьба по дереву);</a:t>
            </a:r>
          </a:p>
          <a:p>
            <a:pPr marL="0" indent="0">
              <a:buNone/>
            </a:pPr>
            <a:r>
              <a:rPr lang="ru-RU" sz="1800" dirty="0" smtClean="0"/>
              <a:t>Кружок по физкультурно-оздоровительной работе «Вместе весело шагать по просторам» ( организация детского туризма совместно с родителями);</a:t>
            </a:r>
          </a:p>
          <a:p>
            <a:pPr marL="0" indent="0">
              <a:buNone/>
            </a:pPr>
            <a:r>
              <a:rPr lang="ru-RU" sz="1800" dirty="0" smtClean="0"/>
              <a:t>Кружок по физкультурно-оздоровительной работе «</a:t>
            </a:r>
            <a:r>
              <a:rPr lang="ru-RU" sz="1800" dirty="0" err="1" smtClean="0"/>
              <a:t>Здоровейка</a:t>
            </a:r>
            <a:r>
              <a:rPr lang="ru-RU" sz="1800" dirty="0" smtClean="0"/>
              <a:t>» </a:t>
            </a:r>
          </a:p>
          <a:p>
            <a:pPr marL="0" indent="0">
              <a:buNone/>
            </a:pPr>
            <a:r>
              <a:rPr lang="ru-RU" sz="1800" dirty="0" smtClean="0"/>
              <a:t>( организация обучения детей и мам методам дыхательной гимнастики и самомассажа с использованием крымских масел и солевых комнат);</a:t>
            </a:r>
          </a:p>
          <a:p>
            <a:pPr marL="0" indent="0">
              <a:buNone/>
            </a:pPr>
            <a:r>
              <a:rPr lang="ru-RU" sz="1800" dirty="0" smtClean="0"/>
              <a:t>Кружок «Юный кулинар» (для девочек и их мам по обучению приготовления национальных блюд); и </a:t>
            </a:r>
            <a:r>
              <a:rPr lang="ru-RU" sz="1800" dirty="0" err="1" smtClean="0"/>
              <a:t>мн.др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6703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16632"/>
            <a:ext cx="7886700" cy="201622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Результативность работы по реализации регионального компонента предполагает, что  в  процессе формирования основ краеведения ребенок: 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700808"/>
            <a:ext cx="8052568" cy="4896543"/>
          </a:xfrm>
        </p:spPr>
        <p:txBody>
          <a:bodyPr>
            <a:normAutofit fontScale="92500"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приобретает определенную систему знаний о связи и взаимозависимости человека, животных, растительного мира и мира людей родного края, об особенностях общения человека с окружающим миром и  воздействии этого взаимодействия на него самого;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овладевает представлениями о себе, своей семье, своей принадлежности к определенной нации, элементарной историей своего рода;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определяет свою социальную роль; 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имеет элементарные представления об истории родного города, его достопримечательностях;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обогащает словарный запас, развивает память, мышление, воображение;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учится рационально использовать навыки в самостоятельной деятельности;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приобретает доброжелательность, чуткость, навыки сотрудничества в процессе общения друг с другом;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развивает самостоятельность, творчество, инициативность;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068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350"/>
            <a:ext cx="7992888" cy="6120978"/>
          </a:xfrm>
        </p:spPr>
        <p:txBody>
          <a:bodyPr>
            <a:normAutofit/>
          </a:bodyPr>
          <a:lstStyle/>
          <a:p>
            <a:r>
              <a:rPr lang="ru-RU" sz="3600" dirty="0"/>
              <a:t>Содержание регионального компонента дошкольного образования призвано способствовать формированию у дошкольников духовно-нравственных ориентаций, развитию их творческого </a:t>
            </a:r>
            <a:r>
              <a:rPr lang="ru-RU" sz="3600" dirty="0" smtClean="0"/>
              <a:t>потенциала</a:t>
            </a:r>
            <a:r>
              <a:rPr lang="ru-RU" sz="3600" dirty="0"/>
              <a:t> </a:t>
            </a:r>
            <a:r>
              <a:rPr lang="ru-RU" sz="3600" dirty="0" smtClean="0"/>
              <a:t>в </a:t>
            </a:r>
            <a:r>
              <a:rPr lang="ru-RU" sz="3600" dirty="0"/>
              <a:t>условиях многонациональной среды.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7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32655"/>
            <a:ext cx="7886700" cy="208823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Вывод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ru-RU" sz="2400" b="1" dirty="0" smtClean="0">
                <a:solidFill>
                  <a:srgbClr val="FFFF00"/>
                </a:solidFill>
              </a:rPr>
              <a:t>реализация </a:t>
            </a:r>
            <a:r>
              <a:rPr lang="ru-RU" sz="2400" b="1" dirty="0">
                <a:solidFill>
                  <a:srgbClr val="FFFF00"/>
                </a:solidFill>
              </a:rPr>
              <a:t>регионального компонента в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развитии дошкольников, построенная в системе будет способствовать достижению </a:t>
            </a:r>
            <a:r>
              <a:rPr lang="ru-RU" sz="2400" b="1" dirty="0" smtClean="0">
                <a:solidFill>
                  <a:srgbClr val="FFFF00"/>
                </a:solidFill>
              </a:rPr>
              <a:t>следующих </a:t>
            </a:r>
            <a:r>
              <a:rPr lang="ru-RU" sz="2400" b="1" dirty="0">
                <a:solidFill>
                  <a:srgbClr val="FFFF00"/>
                </a:solidFill>
              </a:rPr>
              <a:t>целевых ориентиров </a:t>
            </a:r>
            <a:r>
              <a:rPr lang="ru-RU" sz="2400" b="1" dirty="0" smtClean="0">
                <a:solidFill>
                  <a:srgbClr val="FFFF00"/>
                </a:solidFill>
              </a:rPr>
              <a:t>ФГОС ДО: 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 </a:t>
            </a:r>
            <a:endParaRPr lang="ru-RU" sz="2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132856"/>
            <a:ext cx="7886700" cy="4320480"/>
          </a:xfrm>
        </p:spPr>
        <p:txBody>
          <a:bodyPr/>
          <a:lstStyle/>
          <a:p>
            <a:pPr algn="just"/>
            <a:r>
              <a:rPr lang="ru-RU" b="1" dirty="0"/>
              <a:t>- ребенок овладевает установкой положительного отношения к миру, к разным видам труда, другим людям и самому себе, обладает чувством собственного достоинства;</a:t>
            </a:r>
          </a:p>
          <a:p>
            <a:pPr algn="just"/>
            <a:r>
              <a:rPr lang="ru-RU" b="1" dirty="0"/>
              <a:t>-различает условную и реальную  ситуации, умеет подчиняться разным правилам и социальным нормам;</a:t>
            </a:r>
          </a:p>
          <a:p>
            <a:pPr algn="just"/>
            <a:r>
              <a:rPr lang="ru-RU" b="1" dirty="0"/>
              <a:t>-обладает начальными знаниями о себе, о природном и социальном мире, в котором он живет. 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71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367924"/>
            <a:ext cx="4980864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88641"/>
            <a:ext cx="8196584" cy="1224135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2.6.ФГОС ДО содержание  образовательной области  «Социально-коммуникативное развитие» направлено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7"/>
            <a:ext cx="8784976" cy="51125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-усвоение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и ценностей принятых в обществе, включая моральные и нравственные ценности развитие общения и взаимодействия ребенка со взрослыми и сверстниками;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целенаправленности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действий, развитие социального и эмоционального интеллекта, эмоциональной отзывчивости, сопереживания, формирование к готовности к совместной деятельности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 отношения и чувства принадлежности к своей семье и к сообществу детей и взрослых в Организации;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позитивных установок к различным видам труда и творчества; формирование основ в быту, социуме, природе.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60649"/>
            <a:ext cx="7886700" cy="1728191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регионального компонента как одного из средств социализации дошкольников предполагает следующее: </a:t>
            </a:r>
            <a:br>
              <a:rPr lang="ru-RU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8712968" cy="4968551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accent3"/>
                </a:solidFill>
              </a:rPr>
              <a:t>1.Ознакомление </a:t>
            </a:r>
            <a:r>
              <a:rPr lang="ru-RU" sz="1800" b="1" dirty="0">
                <a:solidFill>
                  <a:schemeClr val="accent3"/>
                </a:solidFill>
              </a:rPr>
              <a:t>дошкольников  с родным краем в ходе реализации образовательной программы </a:t>
            </a:r>
            <a:r>
              <a:rPr lang="ru-RU" sz="1800" b="1" dirty="0" smtClean="0">
                <a:solidFill>
                  <a:schemeClr val="accent3"/>
                </a:solidFill>
              </a:rPr>
              <a:t>ДОУ.</a:t>
            </a:r>
            <a:endParaRPr lang="ru-RU" sz="1800" b="1" dirty="0">
              <a:solidFill>
                <a:schemeClr val="accent3"/>
              </a:solidFill>
            </a:endParaRPr>
          </a:p>
          <a:p>
            <a:pPr algn="just"/>
            <a:r>
              <a:rPr lang="ru-RU" sz="1800" b="1" dirty="0">
                <a:solidFill>
                  <a:schemeClr val="accent3"/>
                </a:solidFill>
              </a:rPr>
              <a:t>2. Введение регионального компонента с учётом принципа постепенного перехода  от более близкого ребёнку, личностно значимого (дом, семья) к менее близкому – культурно-историческим фактам. </a:t>
            </a:r>
          </a:p>
          <a:p>
            <a:pPr algn="just"/>
            <a:r>
              <a:rPr lang="ru-RU" sz="1800" b="1" dirty="0">
                <a:solidFill>
                  <a:schemeClr val="accent3"/>
                </a:solidFill>
              </a:rPr>
              <a:t>3. </a:t>
            </a:r>
            <a:r>
              <a:rPr lang="ru-RU" sz="1800" b="1" dirty="0" err="1">
                <a:solidFill>
                  <a:schemeClr val="accent3"/>
                </a:solidFill>
              </a:rPr>
              <a:t>Деятельностный</a:t>
            </a:r>
            <a:r>
              <a:rPr lang="ru-RU" sz="1800" b="1" dirty="0">
                <a:solidFill>
                  <a:schemeClr val="accent3"/>
                </a:solidFill>
              </a:rPr>
              <a:t> подход в приобщении детей к истории, культуре, природе родного </a:t>
            </a:r>
            <a:r>
              <a:rPr lang="ru-RU" sz="1800" b="1" dirty="0" smtClean="0">
                <a:solidFill>
                  <a:schemeClr val="accent3"/>
                </a:solidFill>
              </a:rPr>
              <a:t>края, </a:t>
            </a:r>
            <a:r>
              <a:rPr lang="ru-RU" sz="1800" b="1" dirty="0">
                <a:solidFill>
                  <a:schemeClr val="accent3"/>
                </a:solidFill>
              </a:rPr>
              <a:t>когда  дети сами выбирают деятельность, в которой они хотели бы участвовать, чтобы отразить свои чувства и представления об увиденном и услышанном. </a:t>
            </a:r>
          </a:p>
          <a:p>
            <a:pPr algn="just"/>
            <a:r>
              <a:rPr lang="ru-RU" sz="1800" b="1" dirty="0">
                <a:solidFill>
                  <a:schemeClr val="accent3"/>
                </a:solidFill>
              </a:rPr>
              <a:t>4. Взаимодействие с родителями. </a:t>
            </a:r>
          </a:p>
          <a:p>
            <a:pPr algn="just"/>
            <a:r>
              <a:rPr lang="ru-RU" sz="1800" b="1" dirty="0" smtClean="0">
                <a:solidFill>
                  <a:schemeClr val="accent3"/>
                </a:solidFill>
              </a:rPr>
              <a:t>5.Профессиональное </a:t>
            </a:r>
            <a:r>
              <a:rPr lang="ru-RU" sz="1800" b="1" dirty="0">
                <a:solidFill>
                  <a:schemeClr val="accent3"/>
                </a:solidFill>
              </a:rPr>
              <a:t>совершенствование всех участников образовательного процесса (воспитателей,  узких специалистов);</a:t>
            </a:r>
          </a:p>
          <a:p>
            <a:pPr algn="just"/>
            <a:r>
              <a:rPr lang="ru-RU" sz="1800" b="1" dirty="0" smtClean="0">
                <a:solidFill>
                  <a:schemeClr val="accent3"/>
                </a:solidFill>
              </a:rPr>
              <a:t>6.Обобщение </a:t>
            </a:r>
            <a:r>
              <a:rPr lang="ru-RU" sz="1800" b="1" dirty="0">
                <a:solidFill>
                  <a:schemeClr val="accent3"/>
                </a:solidFill>
              </a:rPr>
              <a:t>опыта педагогической деятельности, изучение эффективности инновационной деятельности и ее результатов по основным направлениям работы  с детьми, педагогами, родителями.</a:t>
            </a:r>
          </a:p>
          <a:p>
            <a:pPr algn="just"/>
            <a:endParaRPr lang="ru-RU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331076" cy="115212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первоначальные представления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об особенностях родного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3"/>
            <a:ext cx="8712968" cy="5400600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детей с особенностями и традициями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Крымского региона;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представления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поселке, селе, столице Крыма, городах Крыма: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истории, улицах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памятниках;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с именами знаменитых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профессиях;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знания о живой и неживой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родного края;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заложить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нравственной личности, национальной гордости и национального самосознания.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63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151216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Эффективное формирование у детей основ культурно-исторического наследия возможно при соблюдении следующих факторов: 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7"/>
            <a:ext cx="8784976" cy="4676874"/>
          </a:xfrm>
        </p:spPr>
        <p:txBody>
          <a:bodyPr>
            <a:normAutofit/>
          </a:bodyPr>
          <a:lstStyle/>
          <a:p>
            <a:pPr marL="342900" lvl="0" indent="-342900"/>
            <a:endParaRPr lang="ru-RU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/>
              <a:t>комплексное сочетание различных видов деятельности ребенка;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/>
              <a:t>создание условий для самореализации каждого ребенка с учетом накопленного им опыта, особенно познавательной, эмоциональной сферы;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/>
              <a:t>учет специфики организации и построения педагогического процесса;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/>
              <a:t>использование форм и методов, направленных на развитие эмоций и чувств.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640960" cy="13681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процесс, направленный на усвоение норм и ценностей,  принятых  в обществе  и приобщение детей к истории, культуре, природе родного края будет успешен при соблюдении следующих принципов: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496944" cy="4896543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инициативы детей в различных видах деятельности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и сотрудничества детей и взрослых, признания ребенка полноценным участником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образовательной деятельности на основе индивидуальных особенностей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 проживания ребенком всех этапов детства, обогащения (амплификации) детского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детей к социокультурным нормам, традициям семьи общества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адекватности дошкольного образования (соответствие условий, требований, методов возрасту и особенностям развития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 учета этнокультурной ситуации 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8568952" cy="1152127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эффективной реализации регионального компонента необходим ряд педагогических условий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568952" cy="5184575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культурно-развивающей среды в ДОУ</a:t>
            </a:r>
            <a:endParaRPr lang="ru-RU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педагогического коллектива к реализации регионального компонента дошкольного образования</a:t>
            </a:r>
            <a:endParaRPr lang="ru-RU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эффективного взаимодействия дошкольного образовательного учреждения и социума</a:t>
            </a:r>
            <a:endParaRPr lang="ru-RU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регионального компонента в образовательную деятельность</a:t>
            </a:r>
            <a:endParaRPr lang="ru-RU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эффективного взаимодействия дошкольного образовательного учреждения и семьи. </a:t>
            </a:r>
            <a:endParaRPr lang="ru-RU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640960" cy="165618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усвоения программного материала дошкольниками по образовательной области «социально-коммуникативное развитие» (региональный компонент)</a:t>
            </a:r>
            <a:b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640960" cy="4968551"/>
          </a:xfrm>
        </p:spPr>
        <p:txBody>
          <a:bodyPr/>
          <a:lstStyle/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10754"/>
              </p:ext>
            </p:extLst>
          </p:nvPr>
        </p:nvGraphicFramePr>
        <p:xfrm>
          <a:off x="179512" y="1700809"/>
          <a:ext cx="8784976" cy="5141092"/>
        </p:xfrm>
        <a:graphic>
          <a:graphicData uri="http://schemas.openxmlformats.org/drawingml/2006/table">
            <a:tbl>
              <a:tblPr firstRow="1" firstCol="1" bandRow="1"/>
              <a:tblGrid>
                <a:gridCol w="1524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6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03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9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3-4года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4-5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5-6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6-7 лет</a:t>
                      </a:r>
                      <a:endParaRPr lang="ru-R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14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знает  свое, имя, узнает и называет взрослых в жизни и на  картинках, понимает, что у других детей тоже есть своя семья, родители</a:t>
                      </a:r>
                      <a:endParaRPr lang="ru-R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знает  свою фамилию, имя родителей, родственные связи и свою социальную роль, умеет вежливо обращаться по имени отчеству к педагогам;  отмечает характерные изменения в природе;  называет растения растущие на участке. называет домашний адрес, название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города(населенного пункта)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котором он живет.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знает  имя и отчество  родителей; их профессии, коротко рассказывает о них называет некоторые достопримечательности города,. называет объекты, находящиеся в микрорайоне детского сада; улицы, может самостоятельно определить маршрут от дома до детского сада на план-схеме и в пространстве знаком с  произведениями местных поэтов, художников.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имеет общие представления об истории своего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края,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символике, традициях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родного поселка, села, столице Республики, городах героях Крыма и о их героическом прошлом.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0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1241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дошкольное образовательное учреждение «Детский сад «Звездочка» п. Школьное» Симферопольского района Республики Крым</vt:lpstr>
      <vt:lpstr>Содержание регионального компонента дошкольного образования призвано способствовать формированию у дошкольников духовно-нравственных ориентаций, развитию их творческого потенциала в условиях многонациональной среды. </vt:lpstr>
      <vt:lpstr>В соответствии с пунктом 2.6.ФГОС ДО содержание  образовательной области  «Социально-коммуникативное развитие» направлено на:</vt:lpstr>
      <vt:lpstr>Использование регионального компонента как одного из средств социализации дошкольников предполагает следующее:  </vt:lpstr>
      <vt:lpstr>Цель: формировать первоначальные представления дошкольников об особенностях родного края.</vt:lpstr>
      <vt:lpstr>Эффективное формирование у детей основ культурно-исторического наследия возможно при соблюдении следующих факторов:  </vt:lpstr>
      <vt:lpstr>Образовательный процесс, направленный на усвоение норм и ценностей,  принятых  в обществе  и приобщение детей к истории, культуре, природе родного края будет успешен при соблюдении следующих принципов: </vt:lpstr>
      <vt:lpstr>Для эффективной реализации регионального компонента необходим ряд педагогических условий: </vt:lpstr>
      <vt:lpstr>Возрастные особенности усвоения программного материала дошкольниками по образовательной области «социально-коммуникативное развитие» (региональный компонент) </vt:lpstr>
      <vt:lpstr> Подготовка педагогического коллектива к реализации регионального компонента дошкольного образования </vt:lpstr>
      <vt:lpstr>Организация эффективного взаимодействия дошкольного образовательного учреждения и социума </vt:lpstr>
      <vt:lpstr>Интеграция регионального компонента  </vt:lpstr>
      <vt:lpstr>Организация эффективного взаимодействия дошкольного образовательного учреждения и семьи.  </vt:lpstr>
      <vt:lpstr>При реализации регионального компонента большую роль играет организация  проектной деятельности. </vt:lpstr>
      <vt:lpstr>Комплексно-тематическое планирование, которое включает в себя 5 блоков: </vt:lpstr>
      <vt:lpstr>Для обеспечения реализации регионального компонента важно создать эстетически привлекательную образовательно-культурную среду, направленную, прежде всего, на обеспечение духовно-нравственного развития и воспитания детей в соответствии с требованиями ФГОС ДО. </vt:lpstr>
      <vt:lpstr> Просмотры спектаклей, участие в фольклорных и обрядовых праздниках («Осенние посиделки», «Святки», «Рождество», «Пасхальное воскресенье» и др.) позволяют формировать у ребят знания о родном городе, о творческих людях и коллективах.  </vt:lpstr>
      <vt:lpstr>   Региональный компонент может реализовываться как в основной части ООП ДОУ  так и в вариативной части, через организацию кружковой работы по крымоведению:  </vt:lpstr>
      <vt:lpstr>Результативность работы по реализации регионального компонента предполагает, что  в  процессе формирования основ краеведения ребенок:  </vt:lpstr>
      <vt:lpstr>    Вывод: реализация регионального компонента в развитии дошкольников, построенная в системе будет способствовать достижению следующих целевых ориентиров ФГОС ДО:   </vt:lpstr>
      <vt:lpstr>Презентация PowerPoint</vt:lpstr>
    </vt:vector>
  </TitlesOfParts>
  <Company>Департамент Образования города Липецка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pisya</cp:lastModifiedBy>
  <cp:revision>69</cp:revision>
  <cp:lastPrinted>2017-01-24T17:12:48Z</cp:lastPrinted>
  <dcterms:created xsi:type="dcterms:W3CDTF">2014-12-03T08:04:49Z</dcterms:created>
  <dcterms:modified xsi:type="dcterms:W3CDTF">2020-05-27T07:32:40Z</dcterms:modified>
</cp:coreProperties>
</file>