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10" r:id="rId3"/>
    <p:sldMasterId id="2147483723" r:id="rId4"/>
    <p:sldMasterId id="2147483735" r:id="rId5"/>
    <p:sldMasterId id="2147483757" r:id="rId6"/>
    <p:sldMasterId id="2147483769" r:id="rId7"/>
  </p:sldMasterIdLst>
  <p:notesMasterIdLst>
    <p:notesMasterId r:id="rId26"/>
  </p:notesMasterIdLst>
  <p:sldIdLst>
    <p:sldId id="330" r:id="rId8"/>
    <p:sldId id="349" r:id="rId9"/>
    <p:sldId id="350" r:id="rId10"/>
    <p:sldId id="352" r:id="rId11"/>
    <p:sldId id="347" r:id="rId12"/>
    <p:sldId id="357" r:id="rId13"/>
    <p:sldId id="358" r:id="rId14"/>
    <p:sldId id="356" r:id="rId15"/>
    <p:sldId id="361" r:id="rId16"/>
    <p:sldId id="335" r:id="rId17"/>
    <p:sldId id="363" r:id="rId18"/>
    <p:sldId id="364" r:id="rId19"/>
    <p:sldId id="365" r:id="rId20"/>
    <p:sldId id="362" r:id="rId21"/>
    <p:sldId id="359" r:id="rId22"/>
    <p:sldId id="345" r:id="rId23"/>
    <p:sldId id="305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336699"/>
    <a:srgbClr val="660066"/>
    <a:srgbClr val="006600"/>
    <a:srgbClr val="663300"/>
    <a:srgbClr val="FFDDFF"/>
    <a:srgbClr val="BF9FFF"/>
    <a:srgbClr val="FF33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"/>
    </p:cViewPr>
  </p:sorterViewPr>
  <p:notesViewPr>
    <p:cSldViewPr snapToGrid="0">
      <p:cViewPr varScale="1">
        <p:scale>
          <a:sx n="69" d="100"/>
          <a:sy n="69" d="100"/>
        </p:scale>
        <p:origin x="23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9B8B-C9EA-4289-8823-0FDEEBAF3047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9670C-D351-4529-A145-42A5CBBC4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0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vaz.ru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.  Устные упр. Взяты на</a:t>
            </a:r>
            <a:r>
              <a:rPr lang="ru-RU" sz="1200" baseline="0" dirty="0" smtClean="0"/>
              <a:t> сайте </a:t>
            </a:r>
            <a:r>
              <a:rPr lang="ru-RU" sz="1200" dirty="0" smtClean="0"/>
              <a:t> </a:t>
            </a:r>
            <a:r>
              <a:rPr lang="en-US" sz="1200" dirty="0" smtClean="0">
                <a:hlinkClick r:id="rId3"/>
              </a:rPr>
              <a:t>http://www.mathvaz.ru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9670C-D351-4529-A145-42A5CBBC4A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0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Сложение и вычитание натуральных чисел (всего 21 ч)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9670C-D351-4529-A145-42A5CBBC4AD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41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Сложение и вычитание натуральных чисел (всего 21 ч)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9670C-D351-4529-A145-42A5CBBC4A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3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9670C-D351-4529-A145-42A5CBBC4A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4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olpictures.ru/kartinki-neznayyki.html" TargetMode="External"/><Relationship Id="rId2" Type="http://schemas.openxmlformats.org/officeDocument/2006/relationships/hyperlink" Target="http://zavadskayalv.ucoz.ru/blog/animashki_neznajka/2011-02-08-1" TargetMode="Externa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olpictures.ru/kartinki-neznayyki.html" TargetMode="External"/><Relationship Id="rId2" Type="http://schemas.openxmlformats.org/officeDocument/2006/relationships/hyperlink" Target="http://zavadskayalv.ucoz.ru/blog/animashki_neznajka/2011-02-08-1" TargetMode="External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/>
          <p:cNvSpPr>
            <a:spLocks/>
          </p:cNvSpPr>
          <p:nvPr/>
        </p:nvSpPr>
        <p:spPr bwMode="gray">
          <a:xfrm>
            <a:off x="690564" y="3340102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172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53210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7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770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958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7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4516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7B7804D-BF1E-44CA-B500-08DCFF8069B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0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3F01C-ED46-4EC7-99DE-CCAB7B2ECF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4893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53B17-8A3D-416F-ABEC-33EE58D3E8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989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0F65-1B11-4759-924A-C808528307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35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92587-1BE3-4852-A7BF-EFDA1CA728C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3317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EC806-4538-49D2-AD02-C1A1333A39A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421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CE357-E935-48A5-9EB6-51D956979FB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57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783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F0735-D262-4AE0-A1B5-58BE0D10587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046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C46B2-0E16-412F-BF0A-97295D4C61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9658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603D7-4D90-4663-90E1-8F6428222EB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00251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327B5-569C-4DD2-B361-BD66032D6CE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0547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1330CF-3CFE-4B77-9036-E3D568461A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5072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" y="2438402"/>
            <a:ext cx="9009063" cy="1052513"/>
            <a:chOff x="0" y="1536"/>
            <a:chExt cx="5675" cy="663"/>
          </a:xfrm>
        </p:grpSpPr>
        <p:grpSp>
          <p:nvGrpSpPr>
            <p:cNvPr id="7171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717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350"/>
              </a:p>
            </p:txBody>
          </p:sp>
        </p:grpSp>
        <p:grpSp>
          <p:nvGrpSpPr>
            <p:cNvPr id="717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350"/>
              </a:p>
            </p:txBody>
          </p:sp>
        </p:grp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350"/>
            </a:p>
          </p:txBody>
        </p:sp>
      </p:grpSp>
      <p:sp>
        <p:nvSpPr>
          <p:cNvPr id="71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61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4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0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07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7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718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615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30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0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82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94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3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39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43547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9380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193187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7162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36452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74596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19702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332012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11930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5789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67448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706226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17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avadskayalv.ucoz.ru/1186330404_3.gif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81128"/>
            <a:ext cx="2051720" cy="20261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8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0744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332656"/>
            <a:ext cx="1656184" cy="235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89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04664"/>
            <a:ext cx="1152128" cy="19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30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332656"/>
            <a:ext cx="1140718" cy="190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20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26660" y="4437112"/>
            <a:ext cx="1165820" cy="194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25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6" descr="https://img-fotki.yandex.ru/get/4518/28257045.682/0_72b7c_f92daf72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1088"/>
            <a:ext cx="1403648" cy="224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31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4365104"/>
            <a:ext cx="1250680" cy="19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61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3360" y="188640"/>
            <a:ext cx="13706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21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332656"/>
            <a:ext cx="1224136" cy="203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70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4221088"/>
            <a:ext cx="1368333" cy="21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7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365104"/>
            <a:ext cx="1259184" cy="194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8399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800" smtClean="0"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10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2"/>
              </a:rPr>
              <a:t>http://zavadskayalv.ucoz.ru/blog/animashki_neznajka/2011-02-08-1</a:t>
            </a:r>
            <a:r>
              <a:rPr lang="ru-RU" sz="1100" dirty="0" smtClean="0">
                <a:latin typeface="+mn-lt"/>
                <a:ea typeface="Calibri"/>
                <a:cs typeface="Times New Roman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10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3"/>
              </a:rPr>
              <a:t>http://olpictures.ru/kartinki-neznayyki.html#8</a:t>
            </a:r>
            <a:r>
              <a:rPr lang="ru-RU" sz="1100" dirty="0" smtClean="0">
                <a:latin typeface="+mn-lt"/>
                <a:ea typeface="Calibri"/>
                <a:cs typeface="Times New Roman"/>
              </a:rPr>
              <a:t> </a:t>
            </a:r>
          </a:p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57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08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18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54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078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282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90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91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08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1167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8235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10292"/>
      </p:ext>
    </p:extLst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86088"/>
      </p:ext>
    </p:extLst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98643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63724"/>
      </p:ext>
    </p:extLst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20225"/>
      </p:ext>
    </p:extLst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46679"/>
      </p:ext>
    </p:extLst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66351"/>
      </p:ext>
    </p:extLst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0022"/>
      </p:ext>
    </p:extLst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09602"/>
      </p:ext>
    </p:extLst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744839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3470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18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avadskayalv.ucoz.ru/1186330404_3.gif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81128"/>
            <a:ext cx="2051720" cy="20261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34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332656"/>
            <a:ext cx="1656184" cy="235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06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04664"/>
            <a:ext cx="1152128" cy="19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36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332656"/>
            <a:ext cx="1140718" cy="190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20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26660" y="4437112"/>
            <a:ext cx="1165820" cy="194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787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6" descr="https://img-fotki.yandex.ru/get/4518/28257045.682/0_72b7c_f92daf72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1088"/>
            <a:ext cx="1403648" cy="224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656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4365104"/>
            <a:ext cx="1250680" cy="19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911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3360" y="188640"/>
            <a:ext cx="13706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81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332656"/>
            <a:ext cx="1224136" cy="203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100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8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6029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4221088"/>
            <a:ext cx="1368333" cy="21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871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365104"/>
            <a:ext cx="1259184" cy="194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820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ru-RU" sz="1800" smtClean="0"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10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2"/>
              </a:rPr>
              <a:t>http://zavadskayalv.ucoz.ru/blog/animashki_neznajka/2011-02-08-1</a:t>
            </a:r>
            <a:r>
              <a:rPr lang="ru-RU" sz="1100" dirty="0" smtClean="0">
                <a:latin typeface="+mn-lt"/>
                <a:ea typeface="Calibri"/>
                <a:cs typeface="Times New Roman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10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3"/>
              </a:rPr>
              <a:t>http://olpictures.ru/kartinki-neznayyki.html#8</a:t>
            </a:r>
            <a:r>
              <a:rPr lang="ru-RU" sz="1100" dirty="0" smtClean="0">
                <a:latin typeface="+mn-lt"/>
                <a:ea typeface="Calibri"/>
                <a:cs typeface="Times New Roman"/>
              </a:rPr>
              <a:t> </a:t>
            </a:r>
          </a:p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814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778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074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70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769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56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238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5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50">
                <a:solidFill>
                  <a:schemeClr val="bg2"/>
                </a:solidFill>
              </a:defRPr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05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050">
                <a:solidFill>
                  <a:schemeClr val="bg2"/>
                </a:solidFill>
              </a:defRPr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3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11F2E76D-81CF-43B6-837F-EF43FECA64F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410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ltGray">
          <a:xfrm>
            <a:off x="417513" y="10985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ltGray">
          <a:xfrm>
            <a:off x="800101" y="109855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ltGray">
          <a:xfrm>
            <a:off x="541339" y="1520827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ltGray">
          <a:xfrm>
            <a:off x="911226" y="1520827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ltGray">
          <a:xfrm>
            <a:off x="127000" y="144780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gray">
          <a:xfrm>
            <a:off x="762000" y="9906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1800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ru-RU"/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5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25.05.2020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1"/>
            </a:avLst>
          </a:prstGeom>
          <a:blipFill dpi="0" rotWithShape="1">
            <a:blip r:embed="rId24" cstate="print"/>
            <a:srcRect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BA3CF01-6DF1-4B66-B9B6-066E1DFAF73F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822115E-E590-4793-987E-31C16699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3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7186851-C2A8-426F-A799-01F551FA131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25.05.2020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C2A12E2-3E5D-46CA-9992-510F2CAB445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1"/>
            </a:avLst>
          </a:prstGeom>
          <a:blipFill dpi="0" rotWithShape="1">
            <a:blip r:embed="rId24" cstate="print"/>
            <a:srcRect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5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6" name="Picture 70" descr="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5105400"/>
            <a:ext cx="2667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87" name="WordArt 71"/>
          <p:cNvSpPr>
            <a:spLocks noChangeArrowheads="1" noChangeShapeType="1" noTextEdit="1"/>
          </p:cNvSpPr>
          <p:nvPr/>
        </p:nvSpPr>
        <p:spPr bwMode="auto">
          <a:xfrm rot="5021782">
            <a:off x="6128544" y="4829969"/>
            <a:ext cx="727075" cy="280987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40185"/>
              </a:avLst>
            </a:prstTxWarp>
          </a:bodyPr>
          <a:lstStyle/>
          <a:p>
            <a:pPr algn="ctr" fontAlgn="auto"/>
            <a:r>
              <a:rPr lang="ru-RU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1143000" y="3886200"/>
            <a:ext cx="533400" cy="83820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6994525" y="4297363"/>
            <a:ext cx="792163" cy="936625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8026400" y="5646738"/>
            <a:ext cx="792163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2319338" y="3505200"/>
            <a:ext cx="819150" cy="2428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V="1">
            <a:off x="3581400" y="2209800"/>
            <a:ext cx="152400" cy="11985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254" name="Group 38"/>
          <p:cNvGrpSpPr>
            <a:grpSpLocks/>
          </p:cNvGrpSpPr>
          <p:nvPr/>
        </p:nvGrpSpPr>
        <p:grpSpPr bwMode="auto">
          <a:xfrm>
            <a:off x="533400" y="4648200"/>
            <a:ext cx="792163" cy="936625"/>
            <a:chOff x="2018" y="2750"/>
            <a:chExt cx="499" cy="590"/>
          </a:xfrm>
        </p:grpSpPr>
        <p:sp>
          <p:nvSpPr>
            <p:cNvPr id="9219" name="Oval 3"/>
            <p:cNvSpPr>
              <a:spLocks noChangeArrowheads="1"/>
            </p:cNvSpPr>
            <p:nvPr/>
          </p:nvSpPr>
          <p:spPr bwMode="auto">
            <a:xfrm>
              <a:off x="2018" y="2750"/>
              <a:ext cx="499" cy="590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2064" y="2832"/>
              <a:ext cx="3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FF6600"/>
                  </a:solidFill>
                </a:rPr>
                <a:t>42</a:t>
              </a:r>
            </a:p>
          </p:txBody>
        </p:sp>
      </p:grp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371600" y="4089400"/>
            <a:ext cx="328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3399FF"/>
                </a:solidFill>
              </a:rPr>
              <a:t>:</a:t>
            </a:r>
          </a:p>
        </p:txBody>
      </p:sp>
      <p:grpSp>
        <p:nvGrpSpPr>
          <p:cNvPr id="9255" name="Group 39"/>
          <p:cNvGrpSpPr>
            <a:grpSpLocks/>
          </p:cNvGrpSpPr>
          <p:nvPr/>
        </p:nvGrpSpPr>
        <p:grpSpPr bwMode="auto">
          <a:xfrm>
            <a:off x="1535113" y="3055938"/>
            <a:ext cx="792162" cy="936625"/>
            <a:chOff x="967" y="1925"/>
            <a:chExt cx="499" cy="590"/>
          </a:xfrm>
        </p:grpSpPr>
        <p:sp>
          <p:nvSpPr>
            <p:cNvPr id="9220" name="Oval 4"/>
            <p:cNvSpPr>
              <a:spLocks noChangeArrowheads="1"/>
            </p:cNvSpPr>
            <p:nvPr/>
          </p:nvSpPr>
          <p:spPr bwMode="auto">
            <a:xfrm>
              <a:off x="967" y="1925"/>
              <a:ext cx="499" cy="590"/>
            </a:xfrm>
            <a:prstGeom prst="ellipse">
              <a:avLst/>
            </a:prstGeom>
            <a:solidFill>
              <a:srgbClr val="FF822D"/>
            </a:solidFill>
            <a:ln w="9525">
              <a:solidFill>
                <a:srgbClr val="FF822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1056" y="2016"/>
              <a:ext cx="3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FFFF00"/>
                  </a:solidFill>
                </a:rPr>
                <a:t>21</a:t>
              </a:r>
            </a:p>
          </p:txBody>
        </p:sp>
      </p:grpSp>
      <p:grpSp>
        <p:nvGrpSpPr>
          <p:cNvPr id="9258" name="Group 42"/>
          <p:cNvGrpSpPr>
            <a:grpSpLocks/>
          </p:cNvGrpSpPr>
          <p:nvPr/>
        </p:nvGrpSpPr>
        <p:grpSpPr bwMode="auto">
          <a:xfrm>
            <a:off x="3124200" y="3429000"/>
            <a:ext cx="792163" cy="936625"/>
            <a:chOff x="2381" y="799"/>
            <a:chExt cx="499" cy="590"/>
          </a:xfrm>
        </p:grpSpPr>
        <p:sp>
          <p:nvSpPr>
            <p:cNvPr id="9222" name="Oval 6"/>
            <p:cNvSpPr>
              <a:spLocks noChangeArrowheads="1"/>
            </p:cNvSpPr>
            <p:nvPr/>
          </p:nvSpPr>
          <p:spPr bwMode="auto">
            <a:xfrm>
              <a:off x="2381" y="799"/>
              <a:ext cx="499" cy="59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5" name="Text Box 19"/>
            <p:cNvSpPr txBox="1">
              <a:spLocks noChangeArrowheads="1"/>
            </p:cNvSpPr>
            <p:nvPr/>
          </p:nvSpPr>
          <p:spPr bwMode="auto">
            <a:xfrm>
              <a:off x="2426" y="890"/>
              <a:ext cx="3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3399FF"/>
                  </a:solidFill>
                </a:rPr>
                <a:t>10</a:t>
              </a:r>
            </a:p>
          </p:txBody>
        </p:sp>
      </p:grpSp>
      <p:grpSp>
        <p:nvGrpSpPr>
          <p:cNvPr id="9265" name="Group 49"/>
          <p:cNvGrpSpPr>
            <a:grpSpLocks/>
          </p:cNvGrpSpPr>
          <p:nvPr/>
        </p:nvGrpSpPr>
        <p:grpSpPr bwMode="auto">
          <a:xfrm>
            <a:off x="3352800" y="1295400"/>
            <a:ext cx="792163" cy="936625"/>
            <a:chOff x="3334" y="346"/>
            <a:chExt cx="499" cy="590"/>
          </a:xfrm>
        </p:grpSpPr>
        <p:sp>
          <p:nvSpPr>
            <p:cNvPr id="9223" name="Oval 7"/>
            <p:cNvSpPr>
              <a:spLocks noChangeArrowheads="1"/>
            </p:cNvSpPr>
            <p:nvPr/>
          </p:nvSpPr>
          <p:spPr bwMode="auto">
            <a:xfrm>
              <a:off x="3334" y="346"/>
              <a:ext cx="499" cy="5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7" name="Text Box 21"/>
            <p:cNvSpPr txBox="1">
              <a:spLocks noChangeArrowheads="1"/>
            </p:cNvSpPr>
            <p:nvPr/>
          </p:nvSpPr>
          <p:spPr bwMode="auto">
            <a:xfrm>
              <a:off x="3379" y="436"/>
              <a:ext cx="3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FF6600"/>
                  </a:solidFill>
                </a:rPr>
                <a:t>35</a:t>
              </a:r>
            </a:p>
          </p:txBody>
        </p:sp>
      </p:grp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4114800" y="1905000"/>
            <a:ext cx="692150" cy="288925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274" name="Group 58"/>
          <p:cNvGrpSpPr>
            <a:grpSpLocks/>
          </p:cNvGrpSpPr>
          <p:nvPr/>
        </p:nvGrpSpPr>
        <p:grpSpPr bwMode="auto">
          <a:xfrm>
            <a:off x="4775200" y="1905000"/>
            <a:ext cx="792163" cy="936625"/>
            <a:chOff x="3264" y="1200"/>
            <a:chExt cx="499" cy="590"/>
          </a:xfrm>
        </p:grpSpPr>
        <p:sp>
          <p:nvSpPr>
            <p:cNvPr id="9224" name="Oval 8"/>
            <p:cNvSpPr>
              <a:spLocks noChangeArrowheads="1"/>
            </p:cNvSpPr>
            <p:nvPr/>
          </p:nvSpPr>
          <p:spPr bwMode="auto">
            <a:xfrm>
              <a:off x="3264" y="1200"/>
              <a:ext cx="499" cy="59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40" name="Text Box 24"/>
            <p:cNvSpPr txBox="1">
              <a:spLocks noChangeArrowheads="1"/>
            </p:cNvSpPr>
            <p:nvPr/>
          </p:nvSpPr>
          <p:spPr bwMode="auto">
            <a:xfrm>
              <a:off x="3312" y="1296"/>
              <a:ext cx="3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009900"/>
                  </a:solidFill>
                </a:rPr>
                <a:t>70</a:t>
              </a:r>
            </a:p>
          </p:txBody>
        </p:sp>
      </p:grp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5483225" y="2692400"/>
            <a:ext cx="644525" cy="354013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273" name="Group 57"/>
          <p:cNvGrpSpPr>
            <a:grpSpLocks/>
          </p:cNvGrpSpPr>
          <p:nvPr/>
        </p:nvGrpSpPr>
        <p:grpSpPr bwMode="auto">
          <a:xfrm>
            <a:off x="6099175" y="2670175"/>
            <a:ext cx="792163" cy="936625"/>
            <a:chOff x="5012" y="1842"/>
            <a:chExt cx="499" cy="590"/>
          </a:xfrm>
        </p:grpSpPr>
        <p:sp>
          <p:nvSpPr>
            <p:cNvPr id="9225" name="Oval 9"/>
            <p:cNvSpPr>
              <a:spLocks noChangeArrowheads="1"/>
            </p:cNvSpPr>
            <p:nvPr/>
          </p:nvSpPr>
          <p:spPr bwMode="auto">
            <a:xfrm>
              <a:off x="5012" y="1842"/>
              <a:ext cx="499" cy="5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43" name="Text Box 27"/>
            <p:cNvSpPr txBox="1">
              <a:spLocks noChangeArrowheads="1"/>
            </p:cNvSpPr>
            <p:nvPr/>
          </p:nvSpPr>
          <p:spPr bwMode="auto">
            <a:xfrm>
              <a:off x="5057" y="1933"/>
              <a:ext cx="3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FFFF00"/>
                  </a:solidFill>
                </a:rPr>
                <a:t>14</a:t>
              </a:r>
            </a:p>
          </p:txBody>
        </p:sp>
      </p:grpSp>
      <p:sp>
        <p:nvSpPr>
          <p:cNvPr id="9244" name="Line 28"/>
          <p:cNvSpPr>
            <a:spLocks noChangeShapeType="1"/>
          </p:cNvSpPr>
          <p:nvPr/>
        </p:nvSpPr>
        <p:spPr bwMode="auto">
          <a:xfrm flipV="1">
            <a:off x="6880225" y="2968625"/>
            <a:ext cx="581025" cy="3111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279" name="Group 63"/>
          <p:cNvGrpSpPr>
            <a:grpSpLocks/>
          </p:cNvGrpSpPr>
          <p:nvPr/>
        </p:nvGrpSpPr>
        <p:grpSpPr bwMode="auto">
          <a:xfrm>
            <a:off x="7434263" y="2359025"/>
            <a:ext cx="792162" cy="936625"/>
            <a:chOff x="4958" y="1924"/>
            <a:chExt cx="499" cy="590"/>
          </a:xfrm>
        </p:grpSpPr>
        <p:sp>
          <p:nvSpPr>
            <p:cNvPr id="9226" name="Oval 10"/>
            <p:cNvSpPr>
              <a:spLocks noChangeArrowheads="1"/>
            </p:cNvSpPr>
            <p:nvPr/>
          </p:nvSpPr>
          <p:spPr bwMode="auto">
            <a:xfrm>
              <a:off x="4958" y="1924"/>
              <a:ext cx="499" cy="590"/>
            </a:xfrm>
            <a:prstGeom prst="ellipse">
              <a:avLst/>
            </a:prstGeom>
            <a:solidFill>
              <a:srgbClr val="FF822D"/>
            </a:solidFill>
            <a:ln w="9525">
              <a:solidFill>
                <a:srgbClr val="FF822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46" name="Text Box 30"/>
            <p:cNvSpPr txBox="1">
              <a:spLocks noChangeArrowheads="1"/>
            </p:cNvSpPr>
            <p:nvPr/>
          </p:nvSpPr>
          <p:spPr bwMode="auto">
            <a:xfrm>
              <a:off x="5086" y="2015"/>
              <a:ext cx="2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>
                  <a:solidFill>
                    <a:srgbClr val="009900"/>
                  </a:solidFill>
                </a:rPr>
                <a:t>5</a:t>
              </a:r>
            </a:p>
          </p:txBody>
        </p:sp>
      </p:grp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7124700" y="4381500"/>
            <a:ext cx="628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FF00"/>
                </a:solidFill>
              </a:rPr>
              <a:t>35</a:t>
            </a:r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 flipH="1">
            <a:off x="7510463" y="3295650"/>
            <a:ext cx="242887" cy="102870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7589838" y="5189538"/>
            <a:ext cx="536575" cy="655637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8213725" y="5792788"/>
            <a:ext cx="433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990600" y="533400"/>
            <a:ext cx="2487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822D"/>
                </a:solidFill>
              </a:rPr>
              <a:t>Найдите   х: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1600200" y="4114800"/>
            <a:ext cx="38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3399FF"/>
                </a:solidFill>
              </a:rPr>
              <a:t>х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1600200" y="4114800"/>
            <a:ext cx="406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3399FF"/>
                </a:solidFill>
              </a:rPr>
              <a:t>2</a:t>
            </a:r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2667000" y="2971800"/>
            <a:ext cx="38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х</a:t>
            </a:r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2514600" y="2971800"/>
            <a:ext cx="628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11</a:t>
            </a:r>
          </a:p>
        </p:txBody>
      </p:sp>
      <p:sp>
        <p:nvSpPr>
          <p:cNvPr id="9261" name="Text Box 45"/>
          <p:cNvSpPr txBox="1">
            <a:spLocks noChangeArrowheads="1"/>
          </p:cNvSpPr>
          <p:nvPr/>
        </p:nvSpPr>
        <p:spPr bwMode="auto">
          <a:xfrm>
            <a:off x="2438400" y="2971800"/>
            <a:ext cx="331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-</a:t>
            </a:r>
          </a:p>
        </p:txBody>
      </p: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4038600" y="2590800"/>
            <a:ext cx="38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9900"/>
                </a:solidFill>
              </a:rPr>
              <a:t>х</a:t>
            </a:r>
          </a:p>
        </p:txBody>
      </p:sp>
      <p:sp>
        <p:nvSpPr>
          <p:cNvPr id="9263" name="Text Box 47"/>
          <p:cNvSpPr txBox="1">
            <a:spLocks noChangeArrowheads="1"/>
          </p:cNvSpPr>
          <p:nvPr/>
        </p:nvSpPr>
        <p:spPr bwMode="auto">
          <a:xfrm>
            <a:off x="3962400" y="2590800"/>
            <a:ext cx="628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9900"/>
                </a:solidFill>
              </a:rPr>
              <a:t>25</a:t>
            </a:r>
          </a:p>
        </p:txBody>
      </p:sp>
      <p:sp>
        <p:nvSpPr>
          <p:cNvPr id="9264" name="Text Box 48"/>
          <p:cNvSpPr txBox="1">
            <a:spLocks noChangeArrowheads="1"/>
          </p:cNvSpPr>
          <p:nvPr/>
        </p:nvSpPr>
        <p:spPr bwMode="auto">
          <a:xfrm>
            <a:off x="3657600" y="2590800"/>
            <a:ext cx="479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9900"/>
                </a:solidFill>
              </a:rPr>
              <a:t>+</a:t>
            </a:r>
          </a:p>
        </p:txBody>
      </p:sp>
      <p:sp>
        <p:nvSpPr>
          <p:cNvPr id="9267" name="Text Box 51"/>
          <p:cNvSpPr txBox="1">
            <a:spLocks noChangeArrowheads="1"/>
          </p:cNvSpPr>
          <p:nvPr/>
        </p:nvSpPr>
        <p:spPr bwMode="auto">
          <a:xfrm>
            <a:off x="4572000" y="1295400"/>
            <a:ext cx="38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2"/>
                </a:solidFill>
              </a:rPr>
              <a:t>х</a:t>
            </a:r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4572000" y="1295400"/>
            <a:ext cx="406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269" name="Text Box 53"/>
          <p:cNvSpPr txBox="1">
            <a:spLocks noChangeArrowheads="1"/>
          </p:cNvSpPr>
          <p:nvPr/>
        </p:nvSpPr>
        <p:spPr bwMode="auto">
          <a:xfrm>
            <a:off x="4267200" y="1219200"/>
            <a:ext cx="307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5786438" y="2246313"/>
            <a:ext cx="3857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</a:rPr>
              <a:t>х</a:t>
            </a:r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5775325" y="2300288"/>
            <a:ext cx="406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5634038" y="2246313"/>
            <a:ext cx="328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6988175" y="2416175"/>
            <a:ext cx="38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</a:rPr>
              <a:t>х</a:t>
            </a:r>
          </a:p>
        </p:txBody>
      </p: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7011988" y="2447925"/>
            <a:ext cx="406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6742113" y="2430463"/>
            <a:ext cx="3317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</a:rPr>
              <a:t>-</a:t>
            </a:r>
          </a:p>
        </p:txBody>
      </p:sp>
      <p:sp>
        <p:nvSpPr>
          <p:cNvPr id="9280" name="Text Box 64"/>
          <p:cNvSpPr txBox="1">
            <a:spLocks noChangeArrowheads="1"/>
          </p:cNvSpPr>
          <p:nvPr/>
        </p:nvSpPr>
        <p:spPr bwMode="auto">
          <a:xfrm>
            <a:off x="8229600" y="3395663"/>
            <a:ext cx="3857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х</a:t>
            </a:r>
          </a:p>
        </p:txBody>
      </p:sp>
      <p:sp>
        <p:nvSpPr>
          <p:cNvPr id="9281" name="Text Box 65"/>
          <p:cNvSpPr txBox="1">
            <a:spLocks noChangeArrowheads="1"/>
          </p:cNvSpPr>
          <p:nvPr/>
        </p:nvSpPr>
        <p:spPr bwMode="auto">
          <a:xfrm>
            <a:off x="8091488" y="3455988"/>
            <a:ext cx="628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30</a:t>
            </a:r>
          </a:p>
        </p:txBody>
      </p:sp>
      <p:sp>
        <p:nvSpPr>
          <p:cNvPr id="9282" name="Text Box 66"/>
          <p:cNvSpPr txBox="1">
            <a:spLocks noChangeArrowheads="1"/>
          </p:cNvSpPr>
          <p:nvPr/>
        </p:nvSpPr>
        <p:spPr bwMode="auto">
          <a:xfrm>
            <a:off x="7796213" y="3454400"/>
            <a:ext cx="479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6600"/>
                </a:solidFill>
              </a:rPr>
              <a:t>+</a:t>
            </a:r>
          </a:p>
        </p:txBody>
      </p:sp>
      <p:sp>
        <p:nvSpPr>
          <p:cNvPr id="9283" name="Text Box 67"/>
          <p:cNvSpPr txBox="1">
            <a:spLocks noChangeArrowheads="1"/>
          </p:cNvSpPr>
          <p:nvPr/>
        </p:nvSpPr>
        <p:spPr bwMode="auto">
          <a:xfrm>
            <a:off x="7805738" y="4941888"/>
            <a:ext cx="328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folHlink"/>
                </a:solidFill>
              </a:rPr>
              <a:t>:</a:t>
            </a:r>
          </a:p>
        </p:txBody>
      </p:sp>
      <p:sp>
        <p:nvSpPr>
          <p:cNvPr id="9284" name="Text Box 68"/>
          <p:cNvSpPr txBox="1">
            <a:spLocks noChangeArrowheads="1"/>
          </p:cNvSpPr>
          <p:nvPr/>
        </p:nvSpPr>
        <p:spPr bwMode="auto">
          <a:xfrm>
            <a:off x="7985125" y="4941888"/>
            <a:ext cx="406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folHlink"/>
                </a:solidFill>
              </a:rPr>
              <a:t>7</a:t>
            </a:r>
          </a:p>
        </p:txBody>
      </p:sp>
      <p:sp>
        <p:nvSpPr>
          <p:cNvPr id="9285" name="Text Box 69"/>
          <p:cNvSpPr txBox="1">
            <a:spLocks noChangeArrowheads="1"/>
          </p:cNvSpPr>
          <p:nvPr/>
        </p:nvSpPr>
        <p:spPr bwMode="auto">
          <a:xfrm>
            <a:off x="8007350" y="4954588"/>
            <a:ext cx="3857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folHlink"/>
                </a:solidFill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3743120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6" grpId="0"/>
      <p:bldP spid="9257" grpId="0"/>
      <p:bldP spid="9259" grpId="0"/>
      <p:bldP spid="9260" grpId="0"/>
      <p:bldP spid="9262" grpId="0"/>
      <p:bldP spid="9263" grpId="0"/>
      <p:bldP spid="9267" grpId="0"/>
      <p:bldP spid="9268" grpId="0"/>
      <p:bldP spid="9270" grpId="0"/>
      <p:bldP spid="9271" grpId="0"/>
      <p:bldP spid="9275" grpId="0"/>
      <p:bldP spid="9276" grpId="0"/>
      <p:bldP spid="9280" grpId="0"/>
      <p:bldP spid="9281" grpId="0"/>
      <p:bldP spid="9284" grpId="0"/>
      <p:bldP spid="92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03" y="188714"/>
            <a:ext cx="6480429" cy="1293628"/>
          </a:xfrm>
        </p:spPr>
        <p:txBody>
          <a:bodyPr/>
          <a:lstStyle/>
          <a:p>
            <a:r>
              <a:rPr lang="ru-RU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уравнение для решения </a:t>
            </a:r>
            <a:r>
              <a:rPr lang="ru-RU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8293" y="1682679"/>
            <a:ext cx="6487632" cy="2121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342900" indent="-339725"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l" eaLnBrk="1" hangingPunct="1">
              <a:spcBef>
                <a:spcPts val="800"/>
              </a:spcBef>
              <a:buClrTx/>
              <a:buFontTx/>
              <a:buNone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задумала число. Прибавила к нему 295.Из суммы вычла 95.Получила 100.Какое число было задумано</a:t>
            </a:r>
            <a:r>
              <a:rPr lang="en-US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42632" y="4715468"/>
            <a:ext cx="4158953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?</a:t>
            </a:r>
            <a:endParaRPr lang="ru-RU" sz="4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526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0164" y="0"/>
            <a:ext cx="8193024" cy="59496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823" y="733890"/>
            <a:ext cx="6999705" cy="3063410"/>
          </a:xfrm>
          <a:solidFill>
            <a:srgbClr val="0099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dirty="0" smtClean="0"/>
              <a:t>Алгоритм решения задачи с помощью уравнения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748686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мультик</a:t>
            </a:r>
            <a:endParaRPr lang="ru-RU" dirty="0"/>
          </a:p>
        </p:txBody>
      </p:sp>
      <p:pic>
        <p:nvPicPr>
          <p:cNvPr id="3" name="11_матема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85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60923" y="250256"/>
            <a:ext cx="2656940" cy="464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kern="0" spc="3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Рефлексия </a:t>
            </a:r>
            <a:endParaRPr lang="ru-RU" sz="2800" b="1" i="1" kern="0" spc="3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0923" y="4086227"/>
            <a:ext cx="2520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Справился полностью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3081873" y="4563280"/>
            <a:ext cx="2862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справился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239596" y="5845946"/>
            <a:ext cx="252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недоволен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1618780" y="811679"/>
            <a:ext cx="64406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свою деятельность на уроке, используя один из кружков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638834" y="3820614"/>
            <a:ext cx="1722474" cy="17769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26638" y="2786304"/>
            <a:ext cx="1722474" cy="17769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53614" y="2146578"/>
            <a:ext cx="1722474" cy="1776976"/>
          </a:xfrm>
          <a:prstGeom prst="ellipse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694" y="358268"/>
            <a:ext cx="8193024" cy="59496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093" y="577598"/>
            <a:ext cx="6083553" cy="1746501"/>
          </a:xfrm>
          <a:solidFill>
            <a:srgbClr val="0099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dirty="0" smtClean="0"/>
              <a:t>Решить №397 (в)</a:t>
            </a:r>
            <a:endParaRPr lang="ru-RU" sz="28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079500" y="3128756"/>
            <a:ext cx="6183146" cy="2374550"/>
          </a:xfrm>
          <a:prstGeom prst="rect">
            <a:avLst/>
          </a:prstGeom>
          <a:solidFill>
            <a:srgbClr val="009900"/>
          </a:solidFill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/>
              <a:t>Составьте уравнение и решите его Проанализируйте результат.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248438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60923" y="250256"/>
            <a:ext cx="2656940" cy="464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kern="0" spc="3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Рефлексия </a:t>
            </a:r>
            <a:endParaRPr lang="ru-RU" sz="2800" b="1" i="1" kern="0" spc="3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0923" y="4086227"/>
            <a:ext cx="2520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Справился полностью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3081873" y="4563280"/>
            <a:ext cx="2862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справился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239596" y="5845946"/>
            <a:ext cx="252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недоволен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1618780" y="811679"/>
            <a:ext cx="64406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свою деятельность на уроке, используя один из кружков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638834" y="3820614"/>
            <a:ext cx="1722474" cy="17769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26638" y="2786304"/>
            <a:ext cx="1722474" cy="17769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53614" y="2146578"/>
            <a:ext cx="1722474" cy="1776976"/>
          </a:xfrm>
          <a:prstGeom prst="ellipse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93" y="340481"/>
            <a:ext cx="6480429" cy="1250303"/>
          </a:xfrm>
          <a:solidFill>
            <a:schemeClr val="bg1"/>
          </a:solidFill>
        </p:spPr>
        <p:txBody>
          <a:bodyPr/>
          <a:lstStyle/>
          <a:p>
            <a:r>
              <a:rPr lang="ru-RU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задачу по уравнению</a:t>
            </a:r>
            <a:endParaRPr lang="ru-R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8293" y="1773998"/>
            <a:ext cx="6613395" cy="40437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342900" indent="-339725"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 algn="ctr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l" eaLnBrk="1" hangingPunct="1">
              <a:spcBef>
                <a:spcPts val="800"/>
              </a:spcBef>
              <a:buClrTx/>
              <a:buFontTx/>
              <a:buNone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891" y="1762635"/>
            <a:ext cx="469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 (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+ 23) + 18 = 52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224" y="3321208"/>
            <a:ext cx="611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2)(</a:t>
            </a:r>
            <a:r>
              <a:rPr lang="ru-RU" sz="28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+ 39) - 43 = 27</a:t>
            </a:r>
            <a:endParaRPr lang="ru-RU" sz="28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325" y="4751695"/>
            <a:ext cx="469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8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- 16 -20 = 60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561" y="5360901"/>
            <a:ext cx="5611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4469" y="5930582"/>
            <a:ext cx="5645888" cy="46106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502" y="6555910"/>
            <a:ext cx="5645888" cy="7902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9473" y="5817732"/>
            <a:ext cx="5645888" cy="7902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rot="645559">
            <a:off x="265843" y="6203856"/>
            <a:ext cx="5784093" cy="84679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 flipV="1">
            <a:off x="567891" y="5817732"/>
            <a:ext cx="5645888" cy="68446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3746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60923" y="250256"/>
            <a:ext cx="2656940" cy="464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kern="0" spc="3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Рефлексия </a:t>
            </a:r>
            <a:endParaRPr lang="ru-RU" sz="2800" b="1" i="1" kern="0" spc="3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0923" y="4086227"/>
            <a:ext cx="2520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Справился полностью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3081873" y="4563280"/>
            <a:ext cx="2862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справился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239596" y="5845946"/>
            <a:ext cx="252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недоволен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1618780" y="811679"/>
            <a:ext cx="64406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свою деятельность на уроке, используя один из кружков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638834" y="3820614"/>
            <a:ext cx="1722474" cy="17769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26638" y="2786304"/>
            <a:ext cx="1722474" cy="17769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53614" y="2146578"/>
            <a:ext cx="1722474" cy="1776976"/>
          </a:xfrm>
          <a:prstGeom prst="ellipse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595" y="2233060"/>
            <a:ext cx="7886700" cy="1217596"/>
          </a:xfrm>
          <a:solidFill>
            <a:srgbClr val="0033CC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Дома: теория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№397(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а,в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),*придумать задачу для сборника задач по </a:t>
            </a:r>
            <a:r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Х-А-В=С,А,В,С-числа.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wiki.vladimir.i-edu.ru/images/1/1f/Ucheniki_w450_h468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29" y="4109987"/>
            <a:ext cx="2414335" cy="25109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380271" y="4165112"/>
            <a:ext cx="508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хорошего. </a:t>
            </a:r>
          </a:p>
          <a:p>
            <a:r>
              <a:rPr lang="ru-RU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следующего урока</a:t>
            </a:r>
            <a:endParaRPr lang="ru-RU" sz="3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nachalo4ka.ru/wp-content/uploads/2014/08/28-300x30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340" y="235029"/>
            <a:ext cx="2204486" cy="2090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8900"/>
            <a:ext cx="9283701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7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WordArt 5"/>
          <p:cNvSpPr>
            <a:spLocks noChangeArrowheads="1" noChangeShapeType="1" noTextEdit="1"/>
          </p:cNvSpPr>
          <p:nvPr/>
        </p:nvSpPr>
        <p:spPr bwMode="auto">
          <a:xfrm>
            <a:off x="2699543" y="587022"/>
            <a:ext cx="4537075" cy="5580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46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Л А С Г Е А М О Е</a:t>
            </a:r>
          </a:p>
        </p:txBody>
      </p:sp>
      <p:sp>
        <p:nvSpPr>
          <p:cNvPr id="70662" name="WordArt 6"/>
          <p:cNvSpPr>
            <a:spLocks noChangeArrowheads="1" noChangeShapeType="1" noTextEdit="1"/>
          </p:cNvSpPr>
          <p:nvPr/>
        </p:nvSpPr>
        <p:spPr bwMode="auto">
          <a:xfrm>
            <a:off x="3136900" y="1557867"/>
            <a:ext cx="3878262" cy="6932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Р О К Е Н Ь  </a:t>
            </a:r>
          </a:p>
        </p:txBody>
      </p:sp>
      <p:sp>
        <p:nvSpPr>
          <p:cNvPr id="70663" name="WordArt 7"/>
          <p:cNvSpPr>
            <a:spLocks noChangeArrowheads="1" noChangeShapeType="1" noTextEdit="1"/>
          </p:cNvSpPr>
          <p:nvPr/>
        </p:nvSpPr>
        <p:spPr bwMode="auto">
          <a:xfrm>
            <a:off x="3132140" y="4023694"/>
            <a:ext cx="3337278" cy="807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85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О Т Р Е З О К</a:t>
            </a:r>
          </a:p>
        </p:txBody>
      </p:sp>
      <p:sp>
        <p:nvSpPr>
          <p:cNvPr id="70664" name="WordArt 8"/>
          <p:cNvSpPr>
            <a:spLocks noChangeArrowheads="1" noChangeShapeType="1" noTextEdit="1"/>
          </p:cNvSpPr>
          <p:nvPr/>
        </p:nvSpPr>
        <p:spPr bwMode="auto">
          <a:xfrm>
            <a:off x="2843918" y="2862968"/>
            <a:ext cx="5040312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М У Н Е Ь Ш Е А М О Е</a:t>
            </a:r>
          </a:p>
        </p:txBody>
      </p:sp>
      <p:sp>
        <p:nvSpPr>
          <p:cNvPr id="70666" name="WordArt 10"/>
          <p:cNvSpPr>
            <a:spLocks noChangeArrowheads="1" noChangeShapeType="1" noTextEdit="1"/>
          </p:cNvSpPr>
          <p:nvPr/>
        </p:nvSpPr>
        <p:spPr bwMode="auto">
          <a:xfrm>
            <a:off x="2843213" y="587022"/>
            <a:ext cx="4465637" cy="4628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53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С Л А Г А Е М О Е</a:t>
            </a:r>
          </a:p>
        </p:txBody>
      </p:sp>
      <p:sp>
        <p:nvSpPr>
          <p:cNvPr id="70667" name="WordArt 11"/>
          <p:cNvSpPr>
            <a:spLocks noChangeArrowheads="1" noChangeShapeType="1" noTextEdit="1"/>
          </p:cNvSpPr>
          <p:nvPr/>
        </p:nvSpPr>
        <p:spPr bwMode="auto">
          <a:xfrm>
            <a:off x="3132140" y="1557867"/>
            <a:ext cx="3483150" cy="6932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К О Р Е Н Ь </a:t>
            </a:r>
          </a:p>
        </p:txBody>
      </p:sp>
      <p:sp>
        <p:nvSpPr>
          <p:cNvPr id="70668" name="WordArt 12"/>
          <p:cNvSpPr>
            <a:spLocks noChangeArrowheads="1" noChangeShapeType="1" noTextEdit="1"/>
          </p:cNvSpPr>
          <p:nvPr/>
        </p:nvSpPr>
        <p:spPr bwMode="auto">
          <a:xfrm>
            <a:off x="2916239" y="2862968"/>
            <a:ext cx="4861806" cy="625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У М Е Н Ь Ш А Е М О Е</a:t>
            </a:r>
          </a:p>
        </p:txBody>
      </p:sp>
      <p:sp>
        <p:nvSpPr>
          <p:cNvPr id="70669" name="WordArt 13"/>
          <p:cNvSpPr>
            <a:spLocks noChangeArrowheads="1" noChangeShapeType="1" noTextEdit="1"/>
          </p:cNvSpPr>
          <p:nvPr/>
        </p:nvSpPr>
        <p:spPr bwMode="auto">
          <a:xfrm>
            <a:off x="3059905" y="4023694"/>
            <a:ext cx="381635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Р О К Е З О Т 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2965540" y="5473787"/>
            <a:ext cx="381635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ДАЗАЧА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3132140" y="5429380"/>
            <a:ext cx="3337278" cy="807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85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ЗАДАЧА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7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0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0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0661" grpId="0" animBg="1"/>
      <p:bldP spid="70662" grpId="0" animBg="1"/>
      <p:bldP spid="70663" grpId="0" animBg="1"/>
      <p:bldP spid="70664" grpId="0" animBg="1"/>
      <p:bldP spid="70666" grpId="0" animBg="1"/>
      <p:bldP spid="70667" grpId="0" animBg="1"/>
      <p:bldP spid="70668" grpId="0" animBg="1"/>
      <p:bldP spid="70669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6050" y="1395084"/>
            <a:ext cx="8097318" cy="1369623"/>
          </a:xfrm>
        </p:spPr>
        <p:txBody>
          <a:bodyPr/>
          <a:lstStyle/>
          <a:p>
            <a:pPr algn="ctr"/>
            <a:r>
              <a:rPr lang="ru-RU" sz="3200" dirty="0" smtClean="0"/>
              <a:t>Тема урока: «Решение задач при помощи уравнений»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5502" y="5726931"/>
            <a:ext cx="7367337" cy="7820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Антроповы\Desktop\ВЕРОНИКА\рисунки\вперед к знаниям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94" y="3511203"/>
            <a:ext cx="2450362" cy="20248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3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6451600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/>
              <a:t>     Проверь, правильно ли решены уравнения. Если   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                 найдешь ошибки, исправь их.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b="1" dirty="0" smtClean="0">
                <a:solidFill>
                  <a:srgbClr val="FF0000"/>
                </a:solidFill>
              </a:rPr>
              <a:t>а) х+315=887;                     б) 182+с=300;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>х=887-315;      		             с=300-182;</a:t>
            </a:r>
            <a:br>
              <a:rPr lang="ru-RU" altLang="ru-RU" sz="2800" dirty="0" smtClean="0"/>
            </a:br>
            <a:r>
              <a:rPr lang="ru-RU" altLang="ru-RU" sz="2800" dirty="0" smtClean="0"/>
              <a:t>х=572.                		               с=28.</a:t>
            </a:r>
            <a:br>
              <a:rPr lang="ru-RU" altLang="ru-RU" sz="2800" dirty="0" smtClean="0"/>
            </a:br>
            <a:r>
              <a:rPr lang="ru-RU" altLang="ru-RU" sz="2800" dirty="0" smtClean="0">
                <a:solidFill>
                  <a:srgbClr val="FF0000"/>
                </a:solidFill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>в) в-215=15; </a:t>
            </a:r>
            <a:r>
              <a:rPr lang="ru-RU" altLang="ru-RU" sz="2800" dirty="0" smtClean="0">
                <a:solidFill>
                  <a:srgbClr val="FF0000"/>
                </a:solidFill>
              </a:rPr>
              <a:t>			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г) у-47=47;</a:t>
            </a:r>
            <a:r>
              <a:rPr lang="ru-RU" altLang="ru-RU" sz="2800" dirty="0" smtClean="0">
                <a:solidFill>
                  <a:srgbClr val="FF0000"/>
                </a:solidFill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</a:rPr>
            </a:br>
            <a:r>
              <a:rPr lang="ru-RU" altLang="ru-RU" sz="2800" dirty="0" smtClean="0"/>
              <a:t>в=215-15;       		 	 у=47+47;</a:t>
            </a:r>
            <a:br>
              <a:rPr lang="ru-RU" altLang="ru-RU" sz="2800" dirty="0" smtClean="0"/>
            </a:br>
            <a:r>
              <a:rPr lang="ru-RU" altLang="ru-RU" sz="2800" dirty="0" smtClean="0"/>
              <a:t>в=200.            			 у=94.</a:t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b="1" dirty="0" smtClean="0">
                <a:solidFill>
                  <a:srgbClr val="FF0000"/>
                </a:solidFill>
              </a:rPr>
              <a:t>д) 371-у=37; </a:t>
            </a:r>
            <a:r>
              <a:rPr lang="ru-RU" altLang="ru-RU" sz="2800" dirty="0" smtClean="0">
                <a:solidFill>
                  <a:srgbClr val="FF0000"/>
                </a:solidFill>
              </a:rPr>
              <a:t>			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е) 100-х=63; 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>у=371+37;     			  х=100+63;</a:t>
            </a:r>
            <a:br>
              <a:rPr lang="ru-RU" altLang="ru-RU" sz="2800" dirty="0" smtClean="0"/>
            </a:br>
            <a:r>
              <a:rPr lang="ru-RU" altLang="ru-RU" sz="2800" dirty="0" smtClean="0"/>
              <a:t>у=408.             			  х=63.</a:t>
            </a:r>
            <a:br>
              <a:rPr lang="ru-RU" altLang="ru-RU" sz="2800" dirty="0" smtClean="0"/>
            </a:br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0866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6050" y="1395084"/>
            <a:ext cx="8097318" cy="1369623"/>
          </a:xfrm>
        </p:spPr>
        <p:txBody>
          <a:bodyPr/>
          <a:lstStyle/>
          <a:p>
            <a:pPr algn="ctr"/>
            <a:r>
              <a:rPr lang="ru-RU" sz="3200" dirty="0" smtClean="0"/>
              <a:t>Графический диктант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1040" y="3810000"/>
            <a:ext cx="7367337" cy="2082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+--+--</a:t>
            </a:r>
          </a:p>
        </p:txBody>
      </p:sp>
    </p:spTree>
    <p:extLst>
      <p:ext uri="{BB962C8B-B14F-4D97-AF65-F5344CB8AC3E}">
        <p14:creationId xmlns:p14="http://schemas.microsoft.com/office/powerpoint/2010/main" val="16973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60923" y="250256"/>
            <a:ext cx="2656940" cy="464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kern="0" spc="3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Рефлексия </a:t>
            </a:r>
            <a:endParaRPr lang="ru-RU" sz="2800" b="1" i="1" kern="0" spc="3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0923" y="4086227"/>
            <a:ext cx="2520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Справился полностью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3081873" y="4563280"/>
            <a:ext cx="2862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справился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239596" y="5845946"/>
            <a:ext cx="252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недоволен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1618780" y="811679"/>
            <a:ext cx="64406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свою деятельность на уроке, используя один из кружков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638834" y="3820614"/>
            <a:ext cx="1722474" cy="17769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26638" y="2786304"/>
            <a:ext cx="1722474" cy="17769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53614" y="2146578"/>
            <a:ext cx="1722474" cy="1776976"/>
          </a:xfrm>
          <a:prstGeom prst="ellipse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sz="6000" smtClean="0"/>
              <a:t>Дерево</a:t>
            </a: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ru-RU" sz="6000" smtClean="0"/>
              <a:t>знаний</a:t>
            </a:r>
          </a:p>
        </p:txBody>
      </p:sp>
    </p:spTree>
    <p:extLst>
      <p:ext uri="{BB962C8B-B14F-4D97-AF65-F5344CB8AC3E}">
        <p14:creationId xmlns:p14="http://schemas.microsoft.com/office/powerpoint/2010/main" val="26441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60923" y="250256"/>
            <a:ext cx="2656940" cy="464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kern="0" spc="3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Рефлексия </a:t>
            </a:r>
            <a:endParaRPr lang="ru-RU" sz="2800" b="1" i="1" kern="0" spc="3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0923" y="4086227"/>
            <a:ext cx="2520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Справился полностью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3081873" y="4563280"/>
            <a:ext cx="2862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справился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239596" y="5845946"/>
            <a:ext cx="252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недоволен</a:t>
            </a:r>
            <a:endParaRPr lang="ru-RU" altLang="ru-RU" sz="2800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1618780" y="811679"/>
            <a:ext cx="64406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свою деятельность на уроке, используя один из кружков</a:t>
            </a:r>
            <a:endParaRPr lang="ru-RU" alt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638834" y="3820614"/>
            <a:ext cx="1722474" cy="17769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26638" y="2786304"/>
            <a:ext cx="1722474" cy="17769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53614" y="2146578"/>
            <a:ext cx="1722474" cy="1776976"/>
          </a:xfrm>
          <a:prstGeom prst="ellipse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7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F503F8D1-6218-4A41-8449-7B05746D825B}" vid="{BAD2C59E-80FD-4D33-A8E6-3DC9899322CC}"/>
    </a:ext>
  </a:extLst>
</a:theme>
</file>

<file path=ppt/theme/theme2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5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5" id="{356251BF-B8F8-49E8-8043-3EDFF7420EF1}" vid="{BA2C45E4-A217-481C-A04E-1923F72D05E7}"/>
    </a:ext>
  </a:extLst>
</a:theme>
</file>

<file path=ppt/theme/theme4.xml><?xml version="1.0" encoding="utf-8"?>
<a:theme xmlns:a="http://schemas.openxmlformats.org/drawingml/2006/main" name="Тема10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07B3D070-2F99-4164-94FF-DC897390B45D}" vid="{616BAB85-8258-4703-B904-329757B5729B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0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07B3D070-2F99-4164-94FF-DC897390B45D}" vid="{616BAB85-8258-4703-B904-329757B5729B}"/>
    </a:ext>
  </a:extLst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1617</TotalTime>
  <Words>325</Words>
  <Application>Microsoft Office PowerPoint</Application>
  <PresentationFormat>Экран (4:3)</PresentationFormat>
  <Paragraphs>100</Paragraphs>
  <Slides>18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Arial</vt:lpstr>
      <vt:lpstr>Calibri</vt:lpstr>
      <vt:lpstr>Impact</vt:lpstr>
      <vt:lpstr>Monotype Sorts</vt:lpstr>
      <vt:lpstr>Tahoma</vt:lpstr>
      <vt:lpstr>Times New Roman</vt:lpstr>
      <vt:lpstr>Wingdings</vt:lpstr>
      <vt:lpstr>Тема7</vt:lpstr>
      <vt:lpstr>Океан</vt:lpstr>
      <vt:lpstr>Тема5</vt:lpstr>
      <vt:lpstr>Тема10</vt:lpstr>
      <vt:lpstr>1_Тема Office</vt:lpstr>
      <vt:lpstr>1_Тема10</vt:lpstr>
      <vt:lpstr>2_Тема Office</vt:lpstr>
      <vt:lpstr>Презентация PowerPoint</vt:lpstr>
      <vt:lpstr>Презентация PowerPoint</vt:lpstr>
      <vt:lpstr>Презентация PowerPoint</vt:lpstr>
      <vt:lpstr>Тема урока: «Решение задач при помощи уравнений»</vt:lpstr>
      <vt:lpstr>     Проверь, правильно ли решены уравнения. Если                     найдешь ошибки, исправь их. а) х+315=887;                     б) 182+с=300; х=887-315;                     с=300-182; х=572.                                 с=28.  в) в-215=15;    г) у-47=47; в=215-15;            у=47+47; в=200.                у=94.  д) 371-у=37;    е) 100-х=63;  у=371+37;          х=100+63; у=408.                  х=63. </vt:lpstr>
      <vt:lpstr>Графический диктант</vt:lpstr>
      <vt:lpstr>Презентация PowerPoint</vt:lpstr>
      <vt:lpstr>Дерево</vt:lpstr>
      <vt:lpstr>Презентация PowerPoint</vt:lpstr>
      <vt:lpstr>Составьте уравнение для решения задачи</vt:lpstr>
      <vt:lpstr>Алгоритм решения задачи с помощью уравнения </vt:lpstr>
      <vt:lpstr>мультик</vt:lpstr>
      <vt:lpstr>Презентация PowerPoint</vt:lpstr>
      <vt:lpstr>Решить №397 (в)</vt:lpstr>
      <vt:lpstr>Презентация PowerPoint</vt:lpstr>
      <vt:lpstr>Придумайте задачу по уравнению</vt:lpstr>
      <vt:lpstr>Презентация PowerPoint</vt:lpstr>
      <vt:lpstr>Дома: теория  №397(а,в),*придумать задачу для сборника задач по модели Х-А-В=С,А,В,С-числа.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решение задач уравнением 5кл</dc:subject>
  <dc:creator>Грязнова АК</dc:creator>
  <cp:keywords>5кл уравненин задача</cp:keywords>
  <cp:lastModifiedBy>Поклонова</cp:lastModifiedBy>
  <cp:revision>226</cp:revision>
  <dcterms:created xsi:type="dcterms:W3CDTF">2015-10-20T10:33:20Z</dcterms:created>
  <dcterms:modified xsi:type="dcterms:W3CDTF">2020-05-25T06:57:43Z</dcterms:modified>
</cp:coreProperties>
</file>