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86" r:id="rId2"/>
    <p:sldId id="344" r:id="rId3"/>
    <p:sldId id="345" r:id="rId4"/>
    <p:sldId id="362" r:id="rId5"/>
    <p:sldId id="359" r:id="rId6"/>
    <p:sldId id="360" r:id="rId7"/>
    <p:sldId id="346" r:id="rId8"/>
    <p:sldId id="347" r:id="rId9"/>
    <p:sldId id="348" r:id="rId10"/>
    <p:sldId id="349" r:id="rId11"/>
    <p:sldId id="350" r:id="rId12"/>
    <p:sldId id="351" r:id="rId13"/>
    <p:sldId id="353" r:id="rId14"/>
    <p:sldId id="354" r:id="rId15"/>
    <p:sldId id="352" r:id="rId16"/>
    <p:sldId id="355" r:id="rId17"/>
    <p:sldId id="356" r:id="rId18"/>
    <p:sldId id="363" r:id="rId19"/>
    <p:sldId id="364" r:id="rId20"/>
    <p:sldId id="365" r:id="rId21"/>
    <p:sldId id="357" r:id="rId22"/>
    <p:sldId id="367" r:id="rId23"/>
    <p:sldId id="368" r:id="rId24"/>
    <p:sldId id="369" r:id="rId25"/>
    <p:sldId id="370" r:id="rId26"/>
    <p:sldId id="371" r:id="rId27"/>
    <p:sldId id="372" r:id="rId28"/>
    <p:sldId id="373" r:id="rId29"/>
    <p:sldId id="374" r:id="rId30"/>
    <p:sldId id="380" r:id="rId31"/>
    <p:sldId id="381" r:id="rId32"/>
    <p:sldId id="375" r:id="rId33"/>
    <p:sldId id="376" r:id="rId34"/>
    <p:sldId id="377" r:id="rId35"/>
    <p:sldId id="378" r:id="rId36"/>
    <p:sldId id="379" r:id="rId37"/>
    <p:sldId id="382" r:id="rId38"/>
    <p:sldId id="383" r:id="rId39"/>
    <p:sldId id="384" r:id="rId40"/>
    <p:sldId id="385" r:id="rId41"/>
    <p:sldId id="342" r:id="rId42"/>
    <p:sldId id="278" r:id="rId4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p:scale>
          <a:sx n="50" d="100"/>
          <a:sy n="50" d="100"/>
        </p:scale>
        <p:origin x="-1962" y="-4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79832B-9A75-44B9-9EB8-FE2454AB3A87}" type="datetimeFigureOut">
              <a:rPr lang="ru-RU" smtClean="0"/>
              <a:pPr/>
              <a:t>23.05.2020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181601-6A74-400D-AD17-958E2E8F5D3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Рисунок 8" descr="5abb476e1b36.jpg"/>
          <p:cNvPicPr>
            <a:picLocks noChangeAspect="1"/>
          </p:cNvPicPr>
          <p:nvPr userDrawn="1"/>
        </p:nvPicPr>
        <p:blipFill>
          <a:blip r:embed="rId2" cstate="print"/>
          <a:srcRect/>
          <a:stretch>
            <a:fillRect/>
          </a:stretch>
        </p:blipFill>
        <p:spPr bwMode="auto">
          <a:xfrm>
            <a:off x="0" y="203200"/>
            <a:ext cx="9144000" cy="6451600"/>
          </a:xfrm>
          <a:prstGeom prst="rect">
            <a:avLst/>
          </a:prstGeom>
          <a:noFill/>
          <a:ln w="9525">
            <a:noFill/>
            <a:miter lim="800000"/>
            <a:headEnd/>
            <a:tailEnd/>
          </a:ln>
        </p:spPr>
      </p:pic>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Дата 3"/>
          <p:cNvSpPr>
            <a:spLocks noGrp="1"/>
          </p:cNvSpPr>
          <p:nvPr>
            <p:ph type="dt" sz="half" idx="10"/>
          </p:nvPr>
        </p:nvSpPr>
        <p:spPr/>
        <p:txBody>
          <a:bodyPr/>
          <a:lstStyle>
            <a:lvl1pPr>
              <a:defRPr/>
            </a:lvl1pPr>
          </a:lstStyle>
          <a:p>
            <a:pPr>
              <a:defRPr/>
            </a:pPr>
            <a:fld id="{F9C92149-2006-4A93-95E8-7379CBA4E45E}" type="datetimeFigureOut">
              <a:rPr lang="ru-RU"/>
              <a:pPr>
                <a:defRPr/>
              </a:pPr>
              <a:t>23.05.2020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935C6D7-F566-4691-9FED-9B64D8DD32D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8A3B54E-9603-4936-95F5-0ED7E7AC09C6}" type="datetimeFigureOut">
              <a:rPr lang="ru-RU"/>
              <a:pPr>
                <a:defRPr/>
              </a:pPr>
              <a:t>23.05.2020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7C7251-6BA8-4750-B647-284BA619A38D}"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BD1A2B5-D7FB-44C7-842D-5766DFF9BA1B}" type="datetimeFigureOut">
              <a:rPr lang="ru-RU"/>
              <a:pPr>
                <a:defRPr/>
              </a:pPr>
              <a:t>23.05.2020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8E7CD81-4CFD-4E96-9ED5-EA410D0D64C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24F9877-67B2-4E0E-BAD8-C3C94DFA7D90}" type="datetimeFigureOut">
              <a:rPr lang="ru-RU"/>
              <a:pPr>
                <a:defRPr/>
              </a:pPr>
              <a:t>23.05.2020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2927711-969A-44E5-AB76-520FC0482BA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FAD3550-F71C-4398-90F3-D73CC92D59E5}" type="datetimeFigureOut">
              <a:rPr lang="ru-RU"/>
              <a:pPr>
                <a:defRPr/>
              </a:pPr>
              <a:t>23.05.2020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ED258D6-3927-471B-9521-5B2BBA1767B6}"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8B6B188-0671-48A3-99FC-BEF6DA9177C3}" type="datetimeFigureOut">
              <a:rPr lang="ru-RU"/>
              <a:pPr>
                <a:defRPr/>
              </a:pPr>
              <a:t>23.05.2020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3579D1D-C805-4C0C-887D-9BA24DC72410}"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42D23F03-D002-4F65-BBEA-50024857DC83}" type="datetimeFigureOut">
              <a:rPr lang="ru-RU"/>
              <a:pPr>
                <a:defRPr/>
              </a:pPr>
              <a:t>23.05.2020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33613A0-FD1F-4C44-B1BB-9DDDB60CEC9C}"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28148AAB-A33A-49B2-8928-FAA8BCCB8BFB}" type="datetimeFigureOut">
              <a:rPr lang="ru-RU"/>
              <a:pPr>
                <a:defRPr/>
              </a:pPr>
              <a:t>23.05.2020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8801A168-E731-43C6-9A2B-771B6A06D807}"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0AF2AE5-AEEE-4D30-B5E2-EB747E6D5127}" type="datetimeFigureOut">
              <a:rPr lang="ru-RU"/>
              <a:pPr>
                <a:defRPr/>
              </a:pPr>
              <a:t>23.05.2020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61AA241E-7B6C-4436-A622-73E05243DBB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24FF3FA-0C5D-4C6F-9091-0EB8A05207BC}" type="datetimeFigureOut">
              <a:rPr lang="ru-RU"/>
              <a:pPr>
                <a:defRPr/>
              </a:pPr>
              <a:t>23.05.2020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6F728BD-71B3-46BA-B77C-968101B1C67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4CB72B0-D68D-4AC2-A153-AAE4E09F22BE}" type="datetimeFigureOut">
              <a:rPr lang="ru-RU"/>
              <a:pPr>
                <a:defRPr/>
              </a:pPr>
              <a:t>23.05.2020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969BA7D-D81B-493C-ABC0-AA89C2A8989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5000" b="-25000"/>
          </a:stretch>
        </a:blipFill>
        <a:effectLst/>
      </p:bgPr>
    </p:bg>
    <p:spTree>
      <p:nvGrpSpPr>
        <p:cNvPr id="1" name=""/>
        <p:cNvGrpSpPr/>
        <p:nvPr/>
      </p:nvGrpSpPr>
      <p:grpSpPr>
        <a:xfrm>
          <a:off x="0" y="0"/>
          <a:ext cx="0" cy="0"/>
          <a:chOff x="0" y="0"/>
          <a:chExt cx="0" cy="0"/>
        </a:xfrm>
      </p:grpSpPr>
      <p:pic>
        <p:nvPicPr>
          <p:cNvPr id="1026" name="Рисунок 7" descr="2aca862f36c0.png"/>
          <p:cNvPicPr>
            <a:picLocks noChangeAspect="1"/>
          </p:cNvPicPr>
          <p:nvPr userDrawn="1"/>
        </p:nvPicPr>
        <p:blipFill>
          <a:blip r:embed="rId14" cstate="print"/>
          <a:srcRect/>
          <a:stretch>
            <a:fillRect/>
          </a:stretch>
        </p:blipFill>
        <p:spPr bwMode="auto">
          <a:xfrm>
            <a:off x="0" y="5286375"/>
            <a:ext cx="1870075" cy="1285875"/>
          </a:xfrm>
          <a:prstGeom prst="rect">
            <a:avLst/>
          </a:prstGeom>
          <a:noFill/>
          <a:ln w="9525">
            <a:noFill/>
            <a:miter lim="800000"/>
            <a:headEnd/>
            <a:tailEnd/>
          </a:ln>
        </p:spPr>
      </p:pic>
      <p:sp>
        <p:nvSpPr>
          <p:cNvPr id="1027"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8271386-C080-4D99-971D-6FC6AAE4809B}" type="datetimeFigureOut">
              <a:rPr lang="ru-RU"/>
              <a:pPr>
                <a:defRPr/>
              </a:pPr>
              <a:t>23.05.2020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FECB35B-E49A-4E60-BC38-88F9D1D5FE1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days.ru/Images/ii1525&amp;1913.htm" TargetMode="External"/><Relationship Id="rId1" Type="http://schemas.openxmlformats.org/officeDocument/2006/relationships/slideLayout" Target="../slideLayouts/slideLayout2.xml"/><Relationship Id="rId4" Type="http://schemas.openxmlformats.org/officeDocument/2006/relationships/image" Target="http://www.days.ru/Images/ib1913.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days.ru/Images/ii1233&amp;1867.htm" TargetMode="External"/><Relationship Id="rId1" Type="http://schemas.openxmlformats.org/officeDocument/2006/relationships/slideLayout" Target="../slideLayouts/slideLayout2.xml"/><Relationship Id="rId4" Type="http://schemas.openxmlformats.org/officeDocument/2006/relationships/image" Target="http://www.days.ru/Images/ib1867.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b="1" dirty="0" smtClean="0">
                <a:solidFill>
                  <a:schemeClr val="bg1"/>
                </a:solidFill>
                <a:latin typeface="Times New Roman" pitchFamily="18" charset="0"/>
                <a:cs typeface="Times New Roman" pitchFamily="18" charset="0"/>
              </a:rPr>
              <a:t>Двадцать четвёртое мая </a:t>
            </a:r>
            <a:endParaRPr lang="ru-RU" b="1" dirty="0">
              <a:solidFill>
                <a:schemeClr val="bg1"/>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3068960"/>
            <a:ext cx="6400800" cy="2016224"/>
          </a:xfrm>
        </p:spPr>
        <p:txBody>
          <a:bodyPr/>
          <a:lstStyle/>
          <a:p>
            <a:r>
              <a:rPr lang="ru-RU" sz="4400" b="1" dirty="0" smtClean="0">
                <a:solidFill>
                  <a:schemeClr val="bg1"/>
                </a:solidFill>
                <a:latin typeface="Times New Roman" pitchFamily="18" charset="0"/>
                <a:cs typeface="Times New Roman" pitchFamily="18" charset="0"/>
              </a:rPr>
              <a:t>Классная работа</a:t>
            </a:r>
            <a:endParaRPr lang="ru-RU" sz="4400" b="1" dirty="0">
              <a:solidFill>
                <a:schemeClr val="bg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uchebnik.mos.ru/system_2/atomic_objects/files/006/314/902/original/%D0%9F%D1%80%D0%B5%D0%B7%D0%B5%D0%BD%D1%82%D0%B0%D1%86%D0%B8%D1%8F%D0%9D%D0%B5%D1%81%D1%82%D0%BE%D1%80.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uchebnik.mos.ru/system_2/atomic_objects/files/006/175/752/original/%D0%9F%D1%80%D0%B5%D0%B7%D0%B5%D0%BD%D1%82%D0%B0%D1%86%D0%B8%D1%8F%D0%9D%D0%B5%D1%81%D1%82%D0%BE%D1%80.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uchebnik.mos.ru/system_2/atomic_objects/files/006/323/579/original/%D0%BF%D0%B8%D0%BA%D1%82%D0%BE%D0%B3%D1%80%D0%B0%D0%BC%D0%BC%D1%8B.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20688"/>
            <a:ext cx="8640960" cy="5324535"/>
          </a:xfrm>
          <a:prstGeom prst="rect">
            <a:avLst/>
          </a:prstGeom>
        </p:spPr>
        <p:txBody>
          <a:bodyPr wrap="square">
            <a:spAutoFit/>
          </a:bodyPr>
          <a:lstStyle/>
          <a:p>
            <a:pPr marL="514350" indent="-514350">
              <a:buAutoNum type="arabicPeriod"/>
            </a:pPr>
            <a:r>
              <a:rPr lang="ru-RU" sz="3200" b="1" u="sng" dirty="0" smtClean="0">
                <a:solidFill>
                  <a:srgbClr val="C00000"/>
                </a:solidFill>
                <a:latin typeface="Times New Roman" pitchFamily="18" charset="0"/>
                <a:cs typeface="Times New Roman" pitchFamily="18" charset="0"/>
              </a:rPr>
              <a:t> Прочитайте текст.</a:t>
            </a:r>
          </a:p>
          <a:p>
            <a:pPr marL="342900" indent="-342900"/>
            <a:r>
              <a:rPr lang="ru-RU" sz="3200" b="1" dirty="0" smtClean="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Кириллическое письмо </a:t>
            </a:r>
            <a:r>
              <a:rPr lang="ru-RU" sz="2000" dirty="0" smtClean="0">
                <a:solidFill>
                  <a:srgbClr val="002060"/>
                </a:solidFill>
              </a:rPr>
              <a:t/>
            </a:r>
            <a:br>
              <a:rPr lang="ru-RU" sz="2000" dirty="0" smtClean="0">
                <a:solidFill>
                  <a:srgbClr val="002060"/>
                </a:solidFill>
              </a:rPr>
            </a:br>
            <a:endParaRPr lang="ru-RU" sz="2000" dirty="0" smtClean="0">
              <a:solidFill>
                <a:srgbClr val="002060"/>
              </a:solidFill>
            </a:endParaRPr>
          </a:p>
          <a:p>
            <a:pPr algn="just"/>
            <a:r>
              <a:rPr lang="ru-RU" sz="2000" dirty="0" smtClean="0">
                <a:solidFill>
                  <a:srgbClr val="002060"/>
                </a:solidFill>
              </a:rPr>
              <a:t>      </a:t>
            </a:r>
            <a:r>
              <a:rPr lang="ru-RU" sz="2000" dirty="0" smtClean="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 (1) Образцом для написания букв кириллицы послужили знаки греческого уставного алфавита. (2) Первые книги на кириллице также написаны уставом. (3) Устав – это такое письмо, когда буквы пишутся прямо, на одинаковом расстоянии друг от друга, без наклона – они как бы "установлены". (4) Буквы строго </a:t>
            </a:r>
            <a:r>
              <a:rPr lang="ru-RU" sz="2000" b="1" dirty="0" err="1" smtClean="0">
                <a:solidFill>
                  <a:srgbClr val="002060"/>
                </a:solidFill>
                <a:latin typeface="Times New Roman" pitchFamily="18" charset="0"/>
                <a:cs typeface="Times New Roman" pitchFamily="18" charset="0"/>
              </a:rPr>
              <a:t>геометричны</a:t>
            </a:r>
            <a:r>
              <a:rPr lang="ru-RU" sz="2000" b="1" dirty="0" smtClean="0">
                <a:solidFill>
                  <a:srgbClr val="002060"/>
                </a:solidFill>
                <a:latin typeface="Times New Roman" pitchFamily="18" charset="0"/>
                <a:cs typeface="Times New Roman" pitchFamily="18" charset="0"/>
              </a:rPr>
              <a:t>, вертикальные линии, как правило, толще горизонтальных, промежутка между словами нет. (5) Древнерусские рукописи IX-XIV веков написаны уставом.</a:t>
            </a:r>
          </a:p>
          <a:p>
            <a:pPr algn="just"/>
            <a:r>
              <a:rPr lang="ru-RU" sz="2000" b="1" dirty="0" smtClean="0">
                <a:solidFill>
                  <a:srgbClr val="002060"/>
                </a:solidFill>
                <a:latin typeface="Times New Roman" pitchFamily="18" charset="0"/>
                <a:cs typeface="Times New Roman" pitchFamily="18" charset="0"/>
              </a:rPr>
              <a:t>        (6) С середины XIV столетия получил распространение полуустав, который был менее красив, чем устав, зато позволял писать быстрее. (7)Появился наклон в буквах; перестало выдерживаться соотношение толстых и тонких линий; текст уже делился на слова.</a:t>
            </a:r>
          </a:p>
          <a:p>
            <a:r>
              <a:rPr lang="ru-RU" dirty="0" smtClean="0"/>
              <a:t/>
            </a:r>
            <a:br>
              <a:rPr lang="ru-RU" dirty="0" smtClean="0"/>
            </a:b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260648"/>
            <a:ext cx="8568952" cy="4893647"/>
          </a:xfrm>
          <a:prstGeom prst="rect">
            <a:avLst/>
          </a:prstGeom>
        </p:spPr>
        <p:txBody>
          <a:bodyPr wrap="square">
            <a:spAutoFit/>
          </a:bodyPr>
          <a:lstStyle/>
          <a:p>
            <a:r>
              <a:rPr lang="ru-RU" b="1" u="sng" dirty="0" smtClean="0">
                <a:solidFill>
                  <a:srgbClr val="C00000"/>
                </a:solidFill>
              </a:rPr>
              <a:t> </a:t>
            </a:r>
            <a:r>
              <a:rPr lang="ru-RU" sz="2400" b="1" u="sng" dirty="0" smtClean="0">
                <a:solidFill>
                  <a:srgbClr val="C00000"/>
                </a:solidFill>
                <a:latin typeface="Times New Roman" pitchFamily="18" charset="0"/>
                <a:cs typeface="Times New Roman" pitchFamily="18" charset="0"/>
              </a:rPr>
              <a:t>2. Ответьте на вопросы.</a:t>
            </a:r>
            <a:endParaRPr lang="ru-RU" sz="2400" b="1" dirty="0" smtClean="0">
              <a:solidFill>
                <a:srgbClr val="C00000"/>
              </a:solidFill>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ru-RU" sz="2400" dirty="0" smtClean="0">
                <a:solidFill>
                  <a:srgbClr val="002060"/>
                </a:solidFill>
                <a:latin typeface="Times New Roman" pitchFamily="18" charset="0"/>
                <a:cs typeface="Times New Roman" pitchFamily="18" charset="0"/>
              </a:rPr>
              <a:t>1) Как были написаны первые книги на кириллице?</a:t>
            </a:r>
          </a:p>
          <a:p>
            <a:r>
              <a:rPr lang="ru-RU" sz="2400" dirty="0" smtClean="0">
                <a:solidFill>
                  <a:srgbClr val="002060"/>
                </a:solidFill>
                <a:latin typeface="Times New Roman" pitchFamily="18" charset="0"/>
                <a:cs typeface="Times New Roman" pitchFamily="18" charset="0"/>
              </a:rPr>
              <a:t>    2) Что такое устав?</a:t>
            </a:r>
          </a:p>
          <a:p>
            <a:r>
              <a:rPr lang="ru-RU" sz="2400" dirty="0" smtClean="0">
                <a:solidFill>
                  <a:srgbClr val="002060"/>
                </a:solidFill>
                <a:latin typeface="Times New Roman" pitchFamily="18" charset="0"/>
                <a:cs typeface="Times New Roman" pitchFamily="18" charset="0"/>
              </a:rPr>
              <a:t>    3) Какие изменения произошли в письме в XIV веке? </a:t>
            </a:r>
            <a:br>
              <a:rPr lang="ru-RU" sz="2400" dirty="0" smtClean="0">
                <a:solidFill>
                  <a:srgbClr val="002060"/>
                </a:solidFill>
                <a:latin typeface="Times New Roman" pitchFamily="18" charset="0"/>
                <a:cs typeface="Times New Roman" pitchFamily="18" charset="0"/>
              </a:rPr>
            </a:br>
            <a:endParaRPr lang="ru-RU" sz="2400" b="1" dirty="0" smtClean="0">
              <a:solidFill>
                <a:srgbClr val="002060"/>
              </a:solidFill>
              <a:latin typeface="Times New Roman" pitchFamily="18" charset="0"/>
              <a:cs typeface="Times New Roman" pitchFamily="18" charset="0"/>
            </a:endParaRPr>
          </a:p>
          <a:p>
            <a:r>
              <a:rPr lang="ru-RU" sz="2400" b="1" u="sng" dirty="0" smtClean="0">
                <a:solidFill>
                  <a:srgbClr val="C00000"/>
                </a:solidFill>
                <a:latin typeface="Times New Roman" pitchFamily="18" charset="0"/>
                <a:cs typeface="Times New Roman" pitchFamily="18" charset="0"/>
              </a:rPr>
              <a:t>  3.  Укажите варианты ответов, </a:t>
            </a:r>
            <a:r>
              <a:rPr lang="ru-RU" sz="2400" dirty="0" smtClean="0">
                <a:solidFill>
                  <a:srgbClr val="002060"/>
                </a:solidFill>
                <a:latin typeface="Times New Roman" pitchFamily="18" charset="0"/>
                <a:cs typeface="Times New Roman" pitchFamily="18" charset="0"/>
              </a:rPr>
              <a:t>в которых верно определена грамматическая основа в одном из предложений или в одной из частей сложного предложения </a:t>
            </a:r>
            <a:r>
              <a:rPr lang="ru-RU" sz="2400" dirty="0" err="1" smtClean="0">
                <a:solidFill>
                  <a:srgbClr val="002060"/>
                </a:solidFill>
                <a:latin typeface="Times New Roman" pitchFamily="18" charset="0"/>
                <a:cs typeface="Times New Roman" pitchFamily="18" charset="0"/>
              </a:rPr>
              <a:t>текста.Запишите</a:t>
            </a:r>
            <a:r>
              <a:rPr lang="ru-RU" sz="2400" dirty="0" smtClean="0">
                <a:solidFill>
                  <a:srgbClr val="002060"/>
                </a:solidFill>
                <a:latin typeface="Times New Roman" pitchFamily="18" charset="0"/>
                <a:cs typeface="Times New Roman" pitchFamily="18" charset="0"/>
              </a:rPr>
              <a:t> номера ответов.</a:t>
            </a:r>
          </a:p>
          <a:p>
            <a:r>
              <a:rPr lang="ru-RU" sz="2400" dirty="0" smtClean="0">
                <a:solidFill>
                  <a:srgbClr val="002060"/>
                </a:solidFill>
                <a:latin typeface="Times New Roman" pitchFamily="18" charset="0"/>
                <a:cs typeface="Times New Roman" pitchFamily="18" charset="0"/>
              </a:rPr>
              <a:t>1) образцом послужили (предложение 1)</a:t>
            </a:r>
          </a:p>
          <a:p>
            <a:r>
              <a:rPr lang="ru-RU" sz="2400" dirty="0" smtClean="0">
                <a:solidFill>
                  <a:srgbClr val="002060"/>
                </a:solidFill>
                <a:latin typeface="Times New Roman" pitchFamily="18" charset="0"/>
                <a:cs typeface="Times New Roman" pitchFamily="18" charset="0"/>
              </a:rPr>
              <a:t>2) книги написаны (предложение 2)</a:t>
            </a:r>
          </a:p>
          <a:p>
            <a:r>
              <a:rPr lang="ru-RU" sz="2400" dirty="0" smtClean="0">
                <a:solidFill>
                  <a:srgbClr val="002060"/>
                </a:solidFill>
                <a:latin typeface="Times New Roman" pitchFamily="18" charset="0"/>
                <a:cs typeface="Times New Roman" pitchFamily="18" charset="0"/>
              </a:rPr>
              <a:t>3) устав письмо (предложение 3)</a:t>
            </a:r>
          </a:p>
          <a:p>
            <a:r>
              <a:rPr lang="ru-RU" sz="2400" dirty="0" smtClean="0">
                <a:solidFill>
                  <a:srgbClr val="002060"/>
                </a:solidFill>
                <a:latin typeface="Times New Roman" pitchFamily="18" charset="0"/>
                <a:cs typeface="Times New Roman" pitchFamily="18" charset="0"/>
              </a:rPr>
              <a:t>4) который был красив (предложение 6)</a:t>
            </a:r>
          </a:p>
          <a:p>
            <a:r>
              <a:rPr lang="ru-RU" sz="2400" dirty="0" smtClean="0">
                <a:solidFill>
                  <a:srgbClr val="002060"/>
                </a:solidFill>
                <a:latin typeface="Times New Roman" pitchFamily="18" charset="0"/>
                <a:cs typeface="Times New Roman" pitchFamily="18" charset="0"/>
              </a:rPr>
              <a:t>5)текст делился на слова (предложение 7)</a:t>
            </a:r>
            <a:endParaRPr lang="ru-RU" sz="2400" dirty="0">
              <a:solidFill>
                <a:srgbClr val="002060"/>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uchebnik.mos.ru/system_2/atomic_objects/files/006/315/501/original/%D0%A1%D0%BB%D0%B0%D0%B9%D0%B410.PNG"/>
          <p:cNvPicPr>
            <a:picLocks noChangeAspect="1" noChangeArrowheads="1"/>
          </p:cNvPicPr>
          <p:nvPr/>
        </p:nvPicPr>
        <p:blipFill>
          <a:blip r:embed="rId2" cstate="print"/>
          <a:srcRect/>
          <a:stretch>
            <a:fillRect/>
          </a:stretch>
        </p:blipFill>
        <p:spPr bwMode="auto">
          <a:xfrm>
            <a:off x="-396552" y="0"/>
            <a:ext cx="9540552" cy="685800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uchebnik.mos.ru/system_2/atomic_objects/files/006/315/502/original/%D0%A1%D0%BB%D0%B0%D0%B9%D0%B411.PNG"/>
          <p:cNvPicPr>
            <a:picLocks noChangeAspect="1" noChangeArrowheads="1"/>
          </p:cNvPicPr>
          <p:nvPr/>
        </p:nvPicPr>
        <p:blipFill>
          <a:blip r:embed="rId2" cstate="print"/>
          <a:srcRect/>
          <a:stretch>
            <a:fillRect/>
          </a:stretch>
        </p:blipFill>
        <p:spPr bwMode="auto">
          <a:xfrm>
            <a:off x="-324544" y="1"/>
            <a:ext cx="9468544" cy="685799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uchebnik.mos.ru/system_2/atomic_objects/files/006/315/500/original/%D0%A1%D0%BB%D0%B0%D0%B9%D0%B412.PNG"/>
          <p:cNvPicPr>
            <a:picLocks noChangeAspect="1" noChangeArrowheads="1"/>
          </p:cNvPicPr>
          <p:nvPr/>
        </p:nvPicPr>
        <p:blipFill>
          <a:blip r:embed="rId2" cstate="print"/>
          <a:srcRect/>
          <a:stretch>
            <a:fillRect/>
          </a:stretch>
        </p:blipFill>
        <p:spPr bwMode="auto">
          <a:xfrm>
            <a:off x="-252536" y="0"/>
            <a:ext cx="9396536" cy="685800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0"/>
            <a:ext cx="8496944" cy="5570756"/>
          </a:xfrm>
          <a:prstGeom prst="rect">
            <a:avLst/>
          </a:prstGeom>
        </p:spPr>
        <p:txBody>
          <a:bodyPr wrap="square">
            <a:spAutoFit/>
          </a:bodyPr>
          <a:lstStyle/>
          <a:p>
            <a:r>
              <a:rPr lang="ru-RU" sz="2800" dirty="0" smtClean="0">
                <a:latin typeface="Times New Roman" pitchFamily="18" charset="0"/>
                <a:cs typeface="Times New Roman" pitchFamily="18" charset="0"/>
              </a:rPr>
              <a:t>                           </a:t>
            </a:r>
            <a:r>
              <a:rPr lang="ru-RU" sz="2800" b="1" dirty="0" smtClean="0">
                <a:solidFill>
                  <a:srgbClr val="C00000"/>
                </a:solidFill>
                <a:latin typeface="Times New Roman" pitchFamily="18" charset="0"/>
                <a:cs typeface="Times New Roman" pitchFamily="18" charset="0"/>
              </a:rPr>
              <a:t>Выполните задание </a:t>
            </a:r>
          </a:p>
          <a:p>
            <a:r>
              <a:rPr lang="ru-RU" sz="2800" dirty="0" smtClean="0">
                <a:latin typeface="Times New Roman" pitchFamily="18" charset="0"/>
                <a:cs typeface="Times New Roman" pitchFamily="18" charset="0"/>
              </a:rPr>
              <a:t>                   </a:t>
            </a:r>
            <a:r>
              <a:rPr lang="ru-RU" sz="2800" dirty="0" smtClean="0">
                <a:solidFill>
                  <a:srgbClr val="002060"/>
                </a:solidFill>
                <a:latin typeface="Times New Roman" pitchFamily="18" charset="0"/>
                <a:cs typeface="Times New Roman" pitchFamily="18" charset="0"/>
              </a:rPr>
              <a:t>       </a:t>
            </a:r>
            <a:r>
              <a:rPr lang="ru-RU" sz="2800" b="1" dirty="0" smtClean="0">
                <a:solidFill>
                  <a:srgbClr val="C00000"/>
                </a:solidFill>
                <a:latin typeface="Times New Roman" pitchFamily="18" charset="0"/>
                <a:cs typeface="Times New Roman" pitchFamily="18" charset="0"/>
              </a:rPr>
              <a:t>1. Прочитайте текст. </a:t>
            </a:r>
            <a:endParaRPr lang="ru-RU" dirty="0" smtClean="0">
              <a:solidFill>
                <a:srgbClr val="C00000"/>
              </a:solidFill>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Грамотных людей в Древней Руси было немного. Прежде всего это были служители церкви – монахи. Переписывать книги было одной из их обязанностей. Тяжелым был труд переписчика книг. В те времена бумаги на Руси не было (она появилась в XV веке), и писали на толстых и гладких лоскутках пергамента, который изготовляли из телячьей кожи, приходилось дорожить каждым лоскутком материала и потому писать с величайшей осторожностью.</a:t>
            </a:r>
          </a:p>
          <a:p>
            <a:pPr algn="just"/>
            <a:r>
              <a:rPr lang="ru-RU" sz="2000" b="1" dirty="0" smtClean="0">
                <a:solidFill>
                  <a:srgbClr val="002060"/>
                </a:solidFill>
                <a:latin typeface="Times New Roman" pitchFamily="18" charset="0"/>
                <a:cs typeface="Times New Roman" pitchFamily="18" charset="0"/>
              </a:rPr>
              <a:t>    Писали на пергаменте гусиным пером, его конец особым образом срезался и затачивался ножичком. </a:t>
            </a:r>
          </a:p>
          <a:p>
            <a:pPr algn="just"/>
            <a:r>
              <a:rPr lang="ru-RU" sz="2000" b="1" dirty="0" smtClean="0">
                <a:solidFill>
                  <a:srgbClr val="002060"/>
                </a:solidFill>
                <a:latin typeface="Times New Roman" pitchFamily="18" charset="0"/>
                <a:cs typeface="Times New Roman" pitchFamily="18" charset="0"/>
              </a:rPr>
              <a:t>   В старинных книгах весь текст писали черными чернилами, а первую букву рисовали красной краской – киноварью. Эта буква делалась в 2-3 раза больше остальных букв, её украшали изображениями цветов, животных. Такая буква называлась </a:t>
            </a:r>
            <a:r>
              <a:rPr lang="ru-RU" sz="2000" b="1" i="1" dirty="0" smtClean="0">
                <a:solidFill>
                  <a:srgbClr val="002060"/>
                </a:solidFill>
                <a:latin typeface="Times New Roman" pitchFamily="18" charset="0"/>
                <a:cs typeface="Times New Roman" pitchFamily="18" charset="0"/>
              </a:rPr>
              <a:t>буквица</a:t>
            </a:r>
            <a:r>
              <a:rPr lang="ru-RU" sz="2000" b="1" dirty="0" smtClean="0">
                <a:solidFill>
                  <a:srgbClr val="002060"/>
                </a:solidFill>
                <a:latin typeface="Times New Roman" pitchFamily="18" charset="0"/>
                <a:cs typeface="Times New Roman" pitchFamily="18" charset="0"/>
              </a:rPr>
              <a:t>, а строка называлась </a:t>
            </a:r>
            <a:r>
              <a:rPr lang="ru-RU" sz="2000" b="1" i="1" dirty="0" smtClean="0">
                <a:solidFill>
                  <a:srgbClr val="002060"/>
                </a:solidFill>
                <a:latin typeface="Times New Roman" pitchFamily="18" charset="0"/>
                <a:cs typeface="Times New Roman" pitchFamily="18" charset="0"/>
              </a:rPr>
              <a:t>красной строкой</a:t>
            </a:r>
            <a:r>
              <a:rPr lang="ru-RU" sz="2000" b="1" dirty="0" smtClean="0">
                <a:solidFill>
                  <a:srgbClr val="002060"/>
                </a:solidFill>
                <a:latin typeface="Times New Roman" pitchFamily="18" charset="0"/>
                <a:cs typeface="Times New Roman" pitchFamily="18" charset="0"/>
              </a:rPr>
              <a:t>. Это выражение обозначало начало нового абзаца</a:t>
            </a:r>
            <a:r>
              <a:rPr lang="ru-RU" b="1" dirty="0" smtClean="0">
                <a:solidFill>
                  <a:srgbClr val="002060"/>
                </a:solidFill>
                <a:latin typeface="Times New Roman" pitchFamily="18" charset="0"/>
                <a:cs typeface="Times New Roman" pitchFamily="18" charset="0"/>
              </a:rPr>
              <a:t>.</a:t>
            </a:r>
            <a:endParaRPr lang="ru-RU" b="1" dirty="0">
              <a:solidFill>
                <a:srgbClr val="002060"/>
              </a:solidFill>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260648"/>
            <a:ext cx="8136904" cy="5570756"/>
          </a:xfrm>
          <a:prstGeom prst="rect">
            <a:avLst/>
          </a:prstGeom>
        </p:spPr>
        <p:txBody>
          <a:bodyPr wrap="square">
            <a:spAutoFit/>
          </a:bodyPr>
          <a:lstStyle/>
          <a:p>
            <a:pPr algn="just"/>
            <a:r>
              <a:rPr lang="ru-RU" sz="2000" b="1" dirty="0" smtClean="0">
                <a:solidFill>
                  <a:srgbClr val="002060"/>
                </a:solidFill>
                <a:latin typeface="Times New Roman" pitchFamily="18" charset="0"/>
                <a:cs typeface="Times New Roman" pitchFamily="18" charset="0"/>
              </a:rPr>
              <a:t>         Каждая буква писалась отдельно, не сливаясь с предыдущей. Потом листы сшивали, "одевали" в деревянные переплеты, обтянутые кожей, украшали драгоценными камнями, поэтому такие книги стоили очень дорого.</a:t>
            </a:r>
          </a:p>
          <a:p>
            <a:pPr algn="just"/>
            <a:r>
              <a:rPr lang="ru-RU" sz="2000" b="1" dirty="0" smtClean="0">
                <a:solidFill>
                  <a:srgbClr val="002060"/>
                </a:solidFill>
                <a:latin typeface="Times New Roman" pitchFamily="18" charset="0"/>
                <a:cs typeface="Times New Roman" pitchFamily="18" charset="0"/>
              </a:rPr>
              <a:t>      Создание летописей считалось делом очень важным, недаром каждый князь стремился иметь своего летописца. Одним из самых подробных описаний событий прошлого, дошедших до наших дней, считается "Повесть временных лет", написанная монахом Киево-Печерского монастыря – Нестором.</a:t>
            </a:r>
          </a:p>
          <a:p>
            <a:pPr algn="just"/>
            <a:r>
              <a:rPr lang="ru-RU" sz="2000" b="1" dirty="0" smtClean="0">
                <a:solidFill>
                  <a:srgbClr val="002060"/>
                </a:solidFill>
                <a:latin typeface="Times New Roman" pitchFamily="18" charset="0"/>
                <a:cs typeface="Times New Roman" pitchFamily="18" charset="0"/>
              </a:rPr>
              <a:t>   "Повесть временных лет" является главным источником, повествующим о рождении Древнерусского государства. Нестор писал о походах, победах и поражениях, о деловых договорах Руси и Константинополя.</a:t>
            </a:r>
          </a:p>
          <a:p>
            <a:pPr algn="just"/>
            <a:r>
              <a:rPr lang="ru-RU" sz="2000" b="1" dirty="0" smtClean="0">
                <a:solidFill>
                  <a:srgbClr val="002060"/>
                </a:solidFill>
                <a:latin typeface="Times New Roman" pitchFamily="18" charset="0"/>
                <a:cs typeface="Times New Roman" pitchFamily="18" charset="0"/>
              </a:rPr>
              <a:t>       Для нас древние летописи очень важны, они рассказывают о жизни нашей страны на протяжении целого тысячелетия. Это  драгоценные сокровища истории. </a:t>
            </a:r>
          </a:p>
          <a:p>
            <a:r>
              <a:rPr lang="ru-RU" dirty="0" smtClean="0"/>
              <a:t/>
            </a:r>
            <a:br>
              <a:rPr lang="ru-RU" dirty="0" smtClean="0"/>
            </a:b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chebnik.mos.ru/system_2/atomic_objects/files/006/070/340/original/%D0%B8%D1%81%D1%82%D0%BE%D1%80%D0%B8%D1%8F_%D0%BF%D0%B8%D1%81%D1%8C%D0%BC%D0%B5%D0%BD%D0%BD%D0%BE%D1%81%D1%82%D0%B8.pn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4345"/>
            <a:ext cx="8280920" cy="5693866"/>
          </a:xfrm>
          <a:prstGeom prst="rect">
            <a:avLst/>
          </a:prstGeom>
        </p:spPr>
        <p:txBody>
          <a:bodyPr wrap="square">
            <a:spAutoFit/>
          </a:bodyPr>
          <a:lstStyle/>
          <a:p>
            <a:pPr algn="just"/>
            <a:r>
              <a:rPr lang="ru-RU" sz="2800" dirty="0" smtClean="0">
                <a:latin typeface="Times New Roman" pitchFamily="18" charset="0"/>
                <a:cs typeface="Times New Roman" pitchFamily="18" charset="0"/>
              </a:rPr>
              <a:t> </a:t>
            </a:r>
            <a:r>
              <a:rPr lang="ru-RU" sz="2800" b="1" dirty="0" smtClean="0">
                <a:solidFill>
                  <a:srgbClr val="C00000"/>
                </a:solidFill>
                <a:latin typeface="Times New Roman" pitchFamily="18" charset="0"/>
                <a:cs typeface="Times New Roman" pitchFamily="18" charset="0"/>
              </a:rPr>
              <a:t>2. Отметьте верные утверждения.</a:t>
            </a:r>
          </a:p>
          <a:p>
            <a:pPr algn="just"/>
            <a:r>
              <a:rPr lang="ru-RU" sz="2400" b="1" dirty="0" smtClean="0">
                <a:solidFill>
                  <a:srgbClr val="002060"/>
                </a:solidFill>
                <a:latin typeface="Times New Roman" pitchFamily="18" charset="0"/>
                <a:cs typeface="Times New Roman" pitchFamily="18" charset="0"/>
              </a:rPr>
              <a:t>1) Бумаги в XV веке на Руси не было, и писали на толстых и гладких лоскутках пергамента, который изготовляли из телячьей кожи.</a:t>
            </a:r>
          </a:p>
          <a:p>
            <a:pPr algn="just"/>
            <a:r>
              <a:rPr lang="ru-RU" sz="2400" b="1" dirty="0" smtClean="0">
                <a:solidFill>
                  <a:srgbClr val="002060"/>
                </a:solidFill>
                <a:latin typeface="Times New Roman" pitchFamily="18" charset="0"/>
                <a:cs typeface="Times New Roman" pitchFamily="18" charset="0"/>
              </a:rPr>
              <a:t>2) Каждый князь стремился иметь своего летописца, чтобы записывать деяния, важные для истории.</a:t>
            </a:r>
          </a:p>
          <a:p>
            <a:pPr algn="just"/>
            <a:r>
              <a:rPr lang="ru-RU" sz="2400" b="1" dirty="0" smtClean="0">
                <a:solidFill>
                  <a:srgbClr val="002060"/>
                </a:solidFill>
                <a:latin typeface="Times New Roman" pitchFamily="18" charset="0"/>
                <a:cs typeface="Times New Roman" pitchFamily="18" charset="0"/>
              </a:rPr>
              <a:t>3) Нестор, монах Соловецкого монастыря, подробно описывал исторические события, участником которых был сам.</a:t>
            </a:r>
          </a:p>
          <a:p>
            <a:pPr algn="just"/>
            <a:r>
              <a:rPr lang="ru-RU" sz="2400" b="1" dirty="0" smtClean="0">
                <a:solidFill>
                  <a:srgbClr val="002060"/>
                </a:solidFill>
                <a:latin typeface="Times New Roman" pitchFamily="18" charset="0"/>
                <a:cs typeface="Times New Roman" pitchFamily="18" charset="0"/>
              </a:rPr>
              <a:t>4) Буквы в книгах писали киноварью, работа над каждой книгой велась десятилетиями, один монах сменял другого, поэтому было много ошибок и несоответствий.</a:t>
            </a:r>
          </a:p>
          <a:p>
            <a:r>
              <a:rPr lang="ru-RU" dirty="0" smtClean="0"/>
              <a:t/>
            </a:r>
            <a:br>
              <a:rPr lang="ru-RU" dirty="0" smtClean="0"/>
            </a:br>
            <a:endParaRPr lang="ru-RU" dirty="0" smtClean="0"/>
          </a:p>
          <a:p>
            <a:r>
              <a:rPr lang="ru-RU" dirty="0" smtClean="0"/>
              <a:t/>
            </a:r>
            <a:br>
              <a:rPr lang="ru-RU" dirty="0" smtClean="0"/>
            </a:b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uchebnik.mos.ru/system_2/atomic_objects/files/006/322/351/original/%D1%81%D0%BB%D0%B0%D0%B9%D0%B4%D1%8B_%D0%BA_%D1%83%D1%80%D0%BE%D0%BA%D1%83_%D0%BF%D0%BE_%D0%BF%D0%B8%D1%81%D1%8C%D0%BC%D0%B5%D0%BD%D0%BD%D0%BE%D1%81%D1%82%D0%B8.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00034" y="214290"/>
            <a:ext cx="8229600" cy="714380"/>
          </a:xfrm>
        </p:spPr>
        <p:txBody>
          <a:bodyPr>
            <a:normAutofit fontScale="90000"/>
          </a:bodyPr>
          <a:lstStyle/>
          <a:p>
            <a:pPr algn="ctr"/>
            <a:r>
              <a:rPr lang="ru-RU" b="1" dirty="0" smtClean="0">
                <a:solidFill>
                  <a:srgbClr val="C00000"/>
                </a:solidFill>
                <a:latin typeface="Times New Roman" pitchFamily="18" charset="0"/>
                <a:cs typeface="Times New Roman" pitchFamily="18" charset="0"/>
              </a:rPr>
              <a:t>Кириллица</a:t>
            </a:r>
            <a:endParaRPr lang="ru-RU" b="1" dirty="0">
              <a:solidFill>
                <a:srgbClr val="C00000"/>
              </a:solidFill>
              <a:latin typeface="Times New Roman" pitchFamily="18" charset="0"/>
              <a:cs typeface="Times New Roman" pitchFamily="18" charset="0"/>
            </a:endParaRPr>
          </a:p>
        </p:txBody>
      </p:sp>
      <p:pic>
        <p:nvPicPr>
          <p:cNvPr id="4" name="Picture 9"/>
          <p:cNvPicPr>
            <a:picLocks noGrp="1" noChangeAspect="1" noChangeArrowheads="1"/>
          </p:cNvPicPr>
          <p:nvPr>
            <p:ph idx="1"/>
          </p:nvPr>
        </p:nvPicPr>
        <p:blipFill>
          <a:blip r:embed="rId2" cstate="print">
            <a:lum contrast="18000"/>
          </a:blip>
          <a:srcRect/>
          <a:stretch>
            <a:fillRect/>
          </a:stretch>
        </p:blipFill>
        <p:spPr bwMode="auto">
          <a:xfrm>
            <a:off x="323528" y="980728"/>
            <a:ext cx="4392488" cy="5506426"/>
          </a:xfrm>
          <a:prstGeom prst="rect">
            <a:avLst/>
          </a:prstGeom>
          <a:noFill/>
          <a:ln w="9525">
            <a:noFill/>
            <a:miter lim="800000"/>
            <a:headEnd/>
            <a:tailEnd/>
          </a:ln>
        </p:spPr>
      </p:pic>
      <p:pic>
        <p:nvPicPr>
          <p:cNvPr id="6" name="Рисунок 5" descr="imgB.jpg"/>
          <p:cNvPicPr>
            <a:picLocks noChangeAspect="1"/>
          </p:cNvPicPr>
          <p:nvPr/>
        </p:nvPicPr>
        <p:blipFill>
          <a:blip r:embed="rId3" cstate="print"/>
          <a:stretch>
            <a:fillRect/>
          </a:stretch>
        </p:blipFill>
        <p:spPr>
          <a:xfrm>
            <a:off x="4932040" y="1052736"/>
            <a:ext cx="3931940" cy="549055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285728"/>
            <a:ext cx="8501122" cy="1633526"/>
          </a:xfrm>
        </p:spPr>
        <p:txBody>
          <a:bodyPr>
            <a:normAutofit fontScale="90000"/>
          </a:bodyPr>
          <a:lstStyle/>
          <a:p>
            <a:r>
              <a:rPr lang="ru-RU" sz="4400" dirty="0" smtClean="0">
                <a:cs typeface="Times New Roman" pitchFamily="18" charset="0"/>
              </a:rPr>
              <a:t> </a:t>
            </a:r>
            <a:r>
              <a:rPr lang="ru-RU" sz="3100" b="1" dirty="0" smtClean="0">
                <a:solidFill>
                  <a:srgbClr val="C00000"/>
                </a:solidFill>
                <a:latin typeface="Times New Roman" pitchFamily="18" charset="0"/>
                <a:cs typeface="Times New Roman" pitchFamily="18" charset="0"/>
              </a:rPr>
              <a:t>В IX веке в Византии, в городе </a:t>
            </a:r>
            <a:r>
              <a:rPr lang="ru-RU" sz="3100" b="1" dirty="0" err="1" smtClean="0">
                <a:solidFill>
                  <a:srgbClr val="C00000"/>
                </a:solidFill>
                <a:latin typeface="Times New Roman" pitchFamily="18" charset="0"/>
                <a:cs typeface="Times New Roman" pitchFamily="18" charset="0"/>
              </a:rPr>
              <a:t>Солунь</a:t>
            </a:r>
            <a:r>
              <a:rPr lang="ru-RU" sz="3100" b="1" dirty="0" smtClean="0">
                <a:solidFill>
                  <a:srgbClr val="C00000"/>
                </a:solidFill>
                <a:latin typeface="Times New Roman" pitchFamily="18" charset="0"/>
                <a:cs typeface="Times New Roman" pitchFamily="18" charset="0"/>
              </a:rPr>
              <a:t> (теперь это город Салоники в Греции), жили два брата — Константин и </a:t>
            </a:r>
            <a:r>
              <a:rPr lang="ru-RU" sz="3100" b="1" dirty="0" err="1" smtClean="0">
                <a:solidFill>
                  <a:srgbClr val="C00000"/>
                </a:solidFill>
                <a:latin typeface="Times New Roman" pitchFamily="18" charset="0"/>
                <a:cs typeface="Times New Roman" pitchFamily="18" charset="0"/>
              </a:rPr>
              <a:t>Мефодий</a:t>
            </a:r>
            <a:r>
              <a:rPr lang="ru-RU" sz="3100" b="1" dirty="0" smtClean="0">
                <a:solidFill>
                  <a:srgbClr val="C00000"/>
                </a:solidFill>
                <a:latin typeface="Times New Roman" pitchFamily="18" charset="0"/>
                <a:cs typeface="Times New Roman" pitchFamily="18" charset="0"/>
              </a:rPr>
              <a:t>. </a:t>
            </a:r>
            <a:endParaRPr lang="ru-RU" sz="3100" dirty="0">
              <a:solidFill>
                <a:srgbClr val="C00000"/>
              </a:solidFill>
              <a:latin typeface="Times New Roman" pitchFamily="18" charset="0"/>
              <a:cs typeface="Times New Roman" pitchFamily="18" charset="0"/>
            </a:endParaRPr>
          </a:p>
        </p:txBody>
      </p:sp>
      <p:pic>
        <p:nvPicPr>
          <p:cNvPr id="4" name="Picture 5"/>
          <p:cNvPicPr>
            <a:picLocks noGrp="1" noChangeAspect="1" noChangeArrowheads="1"/>
          </p:cNvPicPr>
          <p:nvPr>
            <p:ph idx="1"/>
          </p:nvPr>
        </p:nvPicPr>
        <p:blipFill>
          <a:blip r:embed="rId2" cstate="print"/>
          <a:srcRect/>
          <a:stretch>
            <a:fillRect/>
          </a:stretch>
        </p:blipFill>
        <p:spPr bwMode="auto">
          <a:xfrm>
            <a:off x="251520" y="2132856"/>
            <a:ext cx="4392488" cy="2232248"/>
          </a:xfrm>
          <a:prstGeom prst="rect">
            <a:avLst/>
          </a:prstGeom>
          <a:noFill/>
          <a:ln w="57150" cmpd="thinThick">
            <a:solidFill>
              <a:schemeClr val="bg2"/>
            </a:solidFill>
            <a:miter lim="800000"/>
            <a:headEnd/>
            <a:tailEnd/>
          </a:ln>
        </p:spPr>
      </p:pic>
      <p:sp>
        <p:nvSpPr>
          <p:cNvPr id="5" name="Rectangle 6"/>
          <p:cNvSpPr>
            <a:spLocks noChangeArrowheads="1"/>
          </p:cNvSpPr>
          <p:nvPr/>
        </p:nvSpPr>
        <p:spPr bwMode="auto">
          <a:xfrm>
            <a:off x="2987824" y="4653136"/>
            <a:ext cx="1584176" cy="1631216"/>
          </a:xfrm>
          <a:prstGeom prst="rect">
            <a:avLst/>
          </a:prstGeom>
          <a:noFill/>
          <a:ln w="9525">
            <a:noFill/>
            <a:miter lim="800000"/>
            <a:headEnd/>
            <a:tailEnd/>
          </a:ln>
          <a:effectLst/>
        </p:spPr>
        <p:txBody>
          <a:bodyPr wrap="square">
            <a:spAutoFit/>
          </a:bodyPr>
          <a:lstStyle/>
          <a:p>
            <a:pPr algn="ctr"/>
            <a:r>
              <a:rPr lang="ru-RU" sz="2000" b="1" dirty="0">
                <a:solidFill>
                  <a:srgbClr val="002060"/>
                </a:solidFill>
                <a:latin typeface="Monotype Corsiva" pitchFamily="66" charset="0"/>
              </a:rPr>
              <a:t>Город </a:t>
            </a:r>
            <a:r>
              <a:rPr lang="ru-RU" sz="2000" b="1" dirty="0" err="1">
                <a:solidFill>
                  <a:srgbClr val="002060"/>
                </a:solidFill>
                <a:latin typeface="Monotype Corsiva" pitchFamily="66" charset="0"/>
              </a:rPr>
              <a:t>Солунь</a:t>
            </a:r>
            <a:r>
              <a:rPr lang="ru-RU" sz="2000" b="1" dirty="0">
                <a:solidFill>
                  <a:srgbClr val="002060"/>
                </a:solidFill>
                <a:latin typeface="Monotype Corsiva" pitchFamily="66" charset="0"/>
              </a:rPr>
              <a:t> </a:t>
            </a:r>
          </a:p>
          <a:p>
            <a:pPr algn="ctr"/>
            <a:r>
              <a:rPr lang="ru-RU" sz="2000" b="1" dirty="0">
                <a:solidFill>
                  <a:srgbClr val="002060"/>
                </a:solidFill>
                <a:latin typeface="Monotype Corsiva" pitchFamily="66" charset="0"/>
              </a:rPr>
              <a:t>(сейчас он называется Салоники). </a:t>
            </a:r>
          </a:p>
          <a:p>
            <a:pPr algn="ctr"/>
            <a:r>
              <a:rPr lang="ru-RU" sz="2000" b="1" dirty="0">
                <a:solidFill>
                  <a:srgbClr val="002060"/>
                </a:solidFill>
                <a:latin typeface="Monotype Corsiva" pitchFamily="66" charset="0"/>
              </a:rPr>
              <a:t>Греция</a:t>
            </a:r>
          </a:p>
        </p:txBody>
      </p:sp>
      <p:pic>
        <p:nvPicPr>
          <p:cNvPr id="7" name="Рисунок 6" descr="296_Afiny-Drevnie.jpg"/>
          <p:cNvPicPr>
            <a:picLocks noChangeAspect="1"/>
          </p:cNvPicPr>
          <p:nvPr/>
        </p:nvPicPr>
        <p:blipFill>
          <a:blip r:embed="rId3" cstate="print"/>
          <a:stretch>
            <a:fillRect/>
          </a:stretch>
        </p:blipFill>
        <p:spPr>
          <a:xfrm>
            <a:off x="251520" y="4581128"/>
            <a:ext cx="2468106" cy="2028620"/>
          </a:xfrm>
          <a:prstGeom prst="rect">
            <a:avLst/>
          </a:prstGeom>
        </p:spPr>
      </p:pic>
      <p:pic>
        <p:nvPicPr>
          <p:cNvPr id="8" name="Рисунок 7" descr="im3317.jpg"/>
          <p:cNvPicPr>
            <a:picLocks noChangeAspect="1"/>
          </p:cNvPicPr>
          <p:nvPr/>
        </p:nvPicPr>
        <p:blipFill>
          <a:blip r:embed="rId4" cstate="print"/>
          <a:stretch>
            <a:fillRect/>
          </a:stretch>
        </p:blipFill>
        <p:spPr>
          <a:xfrm>
            <a:off x="5004048" y="2132856"/>
            <a:ext cx="3888432" cy="450057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990584"/>
          </a:xfrm>
        </p:spPr>
        <p:txBody>
          <a:bodyPr rtlCol="0">
            <a:normAutofit/>
          </a:bodyPr>
          <a:lstStyle/>
          <a:p>
            <a:pPr fontAlgn="auto">
              <a:spcAft>
                <a:spcPts val="0"/>
              </a:spcAft>
              <a:defRPr/>
            </a:pPr>
            <a:r>
              <a:rPr lang="ru-RU" sz="4000" spc="300" dirty="0">
                <a:solidFill>
                  <a:schemeClr val="accent2">
                    <a:lumMod val="75000"/>
                  </a:schemeClr>
                </a:solidFill>
                <a:effectLst>
                  <a:outerShdw blurRad="38100" dist="38100" dir="2700000" algn="tl">
                    <a:srgbClr val="000000">
                      <a:alpha val="43137"/>
                    </a:srgbClr>
                  </a:outerShdw>
                </a:effectLst>
                <a:latin typeface="Impact" pitchFamily="34" charset="0"/>
              </a:rPr>
              <a:t>Св. </a:t>
            </a:r>
            <a:r>
              <a:rPr lang="ru-RU" sz="4000" spc="300" dirty="0" err="1">
                <a:solidFill>
                  <a:schemeClr val="accent2">
                    <a:lumMod val="75000"/>
                  </a:schemeClr>
                </a:solidFill>
                <a:effectLst>
                  <a:outerShdw blurRad="38100" dist="38100" dir="2700000" algn="tl">
                    <a:srgbClr val="000000">
                      <a:alpha val="43137"/>
                    </a:srgbClr>
                  </a:outerShdw>
                </a:effectLst>
                <a:latin typeface="Impact" pitchFamily="34" charset="0"/>
              </a:rPr>
              <a:t>Мефодий</a:t>
            </a:r>
            <a:endParaRPr lang="ru-RU" sz="4000" spc="300" dirty="0">
              <a:solidFill>
                <a:schemeClr val="accent2">
                  <a:lumMod val="75000"/>
                </a:schemeClr>
              </a:solidFill>
              <a:effectLst>
                <a:outerShdw blurRad="38100" dist="38100" dir="2700000" algn="tl">
                  <a:srgbClr val="000000">
                    <a:alpha val="43137"/>
                  </a:srgbClr>
                </a:outerShdw>
              </a:effectLst>
              <a:latin typeface="Impact" pitchFamily="34" charset="0"/>
            </a:endParaRPr>
          </a:p>
        </p:txBody>
      </p:sp>
      <p:sp>
        <p:nvSpPr>
          <p:cNvPr id="6147" name="Содержимое 2"/>
          <p:cNvSpPr>
            <a:spLocks noGrp="1"/>
          </p:cNvSpPr>
          <p:nvPr>
            <p:ph idx="1"/>
          </p:nvPr>
        </p:nvSpPr>
        <p:spPr>
          <a:xfrm>
            <a:off x="4355976" y="1340768"/>
            <a:ext cx="4788024" cy="5256584"/>
          </a:xfrm>
        </p:spPr>
        <p:txBody>
          <a:bodyPr/>
          <a:lstStyle/>
          <a:p>
            <a:pPr algn="just"/>
            <a:r>
              <a:rPr lang="ru-RU" b="1" dirty="0" smtClean="0">
                <a:solidFill>
                  <a:srgbClr val="002060"/>
                </a:solidFill>
                <a:latin typeface="Times New Roman" pitchFamily="18" charset="0"/>
                <a:cs typeface="Times New Roman" pitchFamily="18" charset="0"/>
              </a:rPr>
              <a:t>Святой </a:t>
            </a:r>
            <a:r>
              <a:rPr lang="ru-RU" b="1" dirty="0" err="1" smtClean="0">
                <a:solidFill>
                  <a:srgbClr val="002060"/>
                </a:solidFill>
                <a:latin typeface="Times New Roman" pitchFamily="18" charset="0"/>
                <a:cs typeface="Times New Roman" pitchFamily="18" charset="0"/>
              </a:rPr>
              <a:t>Мефодий</a:t>
            </a:r>
            <a:r>
              <a:rPr lang="ru-RU" b="1" dirty="0" smtClean="0">
                <a:solidFill>
                  <a:srgbClr val="002060"/>
                </a:solidFill>
                <a:latin typeface="Times New Roman" pitchFamily="18" charset="0"/>
                <a:cs typeface="Times New Roman" pitchFamily="18" charset="0"/>
              </a:rPr>
              <a:t> </a:t>
            </a:r>
            <a:r>
              <a:rPr lang="ru-RU" dirty="0" smtClean="0">
                <a:solidFill>
                  <a:srgbClr val="002060"/>
                </a:solidFill>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высокопоставленный воин, правивший около 10 лет одним из славянских княжеств, подчиненных Византии, что дало ему возможность научиться славянскому языку</a:t>
            </a:r>
          </a:p>
        </p:txBody>
      </p:sp>
      <p:pic>
        <p:nvPicPr>
          <p:cNvPr id="5" name="Picture 2" descr="Мефодий Моравский">
            <a:hlinkClick r:id="rId2"/>
          </p:cNvPr>
          <p:cNvPicPr>
            <a:picLocks noChangeAspect="1" noChangeArrowheads="1"/>
          </p:cNvPicPr>
          <p:nvPr/>
        </p:nvPicPr>
        <p:blipFill>
          <a:blip r:embed="rId3" r:link="rId4" cstate="print"/>
          <a:srcRect/>
          <a:stretch>
            <a:fillRect/>
          </a:stretch>
        </p:blipFill>
        <p:spPr bwMode="auto">
          <a:xfrm>
            <a:off x="251520" y="1268760"/>
            <a:ext cx="4176464" cy="53285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062022"/>
          </a:xfrm>
        </p:spPr>
        <p:txBody>
          <a:bodyPr rtlCol="0">
            <a:normAutofit/>
          </a:bodyPr>
          <a:lstStyle/>
          <a:p>
            <a:pPr fontAlgn="auto">
              <a:spcAft>
                <a:spcPts val="0"/>
              </a:spcAft>
              <a:defRPr/>
            </a:pPr>
            <a:r>
              <a:rPr lang="ru-RU" sz="4000" spc="300" dirty="0">
                <a:solidFill>
                  <a:schemeClr val="accent2">
                    <a:lumMod val="75000"/>
                  </a:schemeClr>
                </a:solidFill>
                <a:effectLst>
                  <a:outerShdw blurRad="38100" dist="38100" dir="2700000" algn="tl">
                    <a:srgbClr val="000000">
                      <a:alpha val="43137"/>
                    </a:srgbClr>
                  </a:outerShdw>
                </a:effectLst>
                <a:latin typeface="Impact" pitchFamily="34" charset="0"/>
              </a:rPr>
              <a:t>Св. </a:t>
            </a:r>
            <a:r>
              <a:rPr lang="ru-RU" sz="4000" spc="300" dirty="0" smtClean="0">
                <a:solidFill>
                  <a:schemeClr val="accent2">
                    <a:lumMod val="75000"/>
                  </a:schemeClr>
                </a:solidFill>
                <a:effectLst>
                  <a:outerShdw blurRad="38100" dist="38100" dir="2700000" algn="tl">
                    <a:srgbClr val="000000">
                      <a:alpha val="43137"/>
                    </a:srgbClr>
                  </a:outerShdw>
                </a:effectLst>
                <a:latin typeface="Impact" pitchFamily="34" charset="0"/>
              </a:rPr>
              <a:t>Кирилл</a:t>
            </a:r>
            <a:endParaRPr lang="ru-RU" sz="4000" spc="300" dirty="0">
              <a:solidFill>
                <a:schemeClr val="accent2">
                  <a:lumMod val="75000"/>
                </a:schemeClr>
              </a:solidFill>
              <a:effectLst>
                <a:outerShdw blurRad="38100" dist="38100" dir="2700000" algn="tl">
                  <a:srgbClr val="000000">
                    <a:alpha val="43137"/>
                  </a:srgbClr>
                </a:outerShdw>
              </a:effectLst>
              <a:latin typeface="Impact" pitchFamily="34" charset="0"/>
            </a:endParaRPr>
          </a:p>
        </p:txBody>
      </p:sp>
      <p:sp>
        <p:nvSpPr>
          <p:cNvPr id="7171" name="Содержимое 2"/>
          <p:cNvSpPr>
            <a:spLocks noGrp="1"/>
          </p:cNvSpPr>
          <p:nvPr>
            <p:ph idx="1"/>
          </p:nvPr>
        </p:nvSpPr>
        <p:spPr>
          <a:xfrm>
            <a:off x="3995936" y="1556792"/>
            <a:ext cx="4752528" cy="4829746"/>
          </a:xfrm>
        </p:spPr>
        <p:txBody>
          <a:bodyPr/>
          <a:lstStyle/>
          <a:p>
            <a:pPr algn="just"/>
            <a:r>
              <a:rPr lang="ru-RU" b="1" dirty="0" smtClean="0">
                <a:solidFill>
                  <a:srgbClr val="002060"/>
                </a:solidFill>
                <a:latin typeface="Times New Roman" pitchFamily="18" charset="0"/>
                <a:cs typeface="Times New Roman" pitchFamily="18" charset="0"/>
              </a:rPr>
              <a:t>Св. Кирилл с малых лет отличался умственными способностями. Обучаясь в </a:t>
            </a:r>
            <a:r>
              <a:rPr lang="ru-RU" b="1" dirty="0" err="1" smtClean="0">
                <a:solidFill>
                  <a:srgbClr val="002060"/>
                </a:solidFill>
                <a:latin typeface="Times New Roman" pitchFamily="18" charset="0"/>
                <a:cs typeface="Times New Roman" pitchFamily="18" charset="0"/>
              </a:rPr>
              <a:t>солунской</a:t>
            </a:r>
            <a:r>
              <a:rPr lang="ru-RU" b="1" dirty="0" smtClean="0">
                <a:solidFill>
                  <a:srgbClr val="002060"/>
                </a:solidFill>
                <a:latin typeface="Times New Roman" pitchFamily="18" charset="0"/>
                <a:cs typeface="Times New Roman" pitchFamily="18" charset="0"/>
              </a:rPr>
              <a:t> школе и еще не достигнув пятнадцати лет, он уже читал книги.</a:t>
            </a:r>
          </a:p>
        </p:txBody>
      </p:sp>
      <p:pic>
        <p:nvPicPr>
          <p:cNvPr id="5" name="Picture 2" descr="Кирилл, учитель Словенский">
            <a:hlinkClick r:id="rId2"/>
          </p:cNvPr>
          <p:cNvPicPr>
            <a:picLocks noChangeAspect="1" noChangeArrowheads="1"/>
          </p:cNvPicPr>
          <p:nvPr/>
        </p:nvPicPr>
        <p:blipFill>
          <a:blip r:embed="rId3" r:link="rId4" cstate="print"/>
          <a:srcRect/>
          <a:stretch>
            <a:fillRect/>
          </a:stretch>
        </p:blipFill>
        <p:spPr bwMode="auto">
          <a:xfrm>
            <a:off x="251520" y="1268760"/>
            <a:ext cx="3600400" cy="530006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3857625" y="1542525"/>
            <a:ext cx="4929188" cy="3785652"/>
          </a:xfrm>
          <a:prstGeom prst="rect">
            <a:avLst/>
          </a:prstGeom>
          <a:noFill/>
          <a:ln w="9525">
            <a:noFill/>
            <a:miter lim="800000"/>
            <a:headEnd/>
            <a:tailEnd/>
          </a:ln>
        </p:spPr>
        <p:txBody>
          <a:bodyPr anchor="ctr">
            <a:spAutoFit/>
          </a:bodyPr>
          <a:lstStyle/>
          <a:p>
            <a:pPr algn="just"/>
            <a:r>
              <a:rPr lang="ru-RU" sz="4000" b="1" dirty="0">
                <a:solidFill>
                  <a:srgbClr val="002060"/>
                </a:solidFill>
                <a:latin typeface="Times New Roman" pitchFamily="18" charset="0"/>
                <a:ea typeface="Calibri" pitchFamily="34" charset="0"/>
                <a:cs typeface="Times New Roman" pitchFamily="18" charset="0"/>
              </a:rPr>
              <a:t>Пользуясь новой азбукой, Кирилл и </a:t>
            </a:r>
            <a:r>
              <a:rPr lang="ru-RU" sz="4000" b="1" dirty="0" err="1">
                <a:solidFill>
                  <a:srgbClr val="002060"/>
                </a:solidFill>
                <a:latin typeface="Times New Roman" pitchFamily="18" charset="0"/>
                <a:ea typeface="Calibri" pitchFamily="34" charset="0"/>
                <a:cs typeface="Times New Roman" pitchFamily="18" charset="0"/>
              </a:rPr>
              <a:t>Мефодий</a:t>
            </a:r>
            <a:r>
              <a:rPr lang="ru-RU" sz="4000" b="1" dirty="0">
                <a:solidFill>
                  <a:srgbClr val="002060"/>
                </a:solidFill>
                <a:latin typeface="Times New Roman" pitchFamily="18" charset="0"/>
                <a:ea typeface="Calibri" pitchFamily="34" charset="0"/>
                <a:cs typeface="Times New Roman" pitchFamily="18" charset="0"/>
              </a:rPr>
              <a:t> перевели на славянский язык ряд богослужебных книг.   </a:t>
            </a:r>
            <a:endParaRPr lang="ru-RU" sz="4000" b="1" dirty="0">
              <a:solidFill>
                <a:srgbClr val="002060"/>
              </a:solidFill>
              <a:ea typeface="Calibri" pitchFamily="34" charset="0"/>
              <a:cs typeface="Times New Roman" pitchFamily="18" charset="0"/>
            </a:endParaRPr>
          </a:p>
        </p:txBody>
      </p:sp>
      <p:pic>
        <p:nvPicPr>
          <p:cNvPr id="6" name="Рисунок 5" descr="ib136.jpg"/>
          <p:cNvPicPr>
            <a:picLocks noChangeAspect="1"/>
          </p:cNvPicPr>
          <p:nvPr/>
        </p:nvPicPr>
        <p:blipFill>
          <a:blip r:embed="rId2" cstate="print"/>
          <a:stretch>
            <a:fillRect/>
          </a:stretch>
        </p:blipFill>
        <p:spPr>
          <a:xfrm>
            <a:off x="251520" y="500042"/>
            <a:ext cx="3384376" cy="3772718"/>
          </a:xfrm>
          <a:prstGeom prst="rect">
            <a:avLst/>
          </a:prstGeom>
        </p:spPr>
      </p:pic>
      <p:pic>
        <p:nvPicPr>
          <p:cNvPr id="7" name="Рисунок 6" descr="1306188147_slav-pismenn-01.jpg"/>
          <p:cNvPicPr>
            <a:picLocks noChangeAspect="1"/>
          </p:cNvPicPr>
          <p:nvPr/>
        </p:nvPicPr>
        <p:blipFill>
          <a:blip r:embed="rId3" cstate="print"/>
          <a:stretch>
            <a:fillRect/>
          </a:stretch>
        </p:blipFill>
        <p:spPr>
          <a:xfrm>
            <a:off x="251520" y="4437112"/>
            <a:ext cx="3384376" cy="205706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3"/>
          <p:cNvSpPr>
            <a:spLocks noGrp="1"/>
          </p:cNvSpPr>
          <p:nvPr>
            <p:ph type="title"/>
          </p:nvPr>
        </p:nvSpPr>
        <p:spPr/>
        <p:txBody>
          <a:bodyPr/>
          <a:lstStyle/>
          <a:p>
            <a:r>
              <a:rPr lang="ru-RU" b="1" dirty="0" smtClean="0">
                <a:solidFill>
                  <a:srgbClr val="C00000"/>
                </a:solidFill>
                <a:latin typeface="Times New Roman" pitchFamily="18" charset="0"/>
                <a:cs typeface="Times New Roman" pitchFamily="18" charset="0"/>
              </a:rPr>
              <a:t>Заслуги Кирилла и </a:t>
            </a:r>
            <a:r>
              <a:rPr lang="ru-RU" b="1" dirty="0" err="1" smtClean="0">
                <a:solidFill>
                  <a:srgbClr val="C00000"/>
                </a:solidFill>
                <a:latin typeface="Times New Roman" pitchFamily="18" charset="0"/>
                <a:cs typeface="Times New Roman" pitchFamily="18" charset="0"/>
              </a:rPr>
              <a:t>Мефодия</a:t>
            </a:r>
            <a:endParaRPr lang="ru-RU" b="1" dirty="0" smtClean="0">
              <a:solidFill>
                <a:srgbClr val="C00000"/>
              </a:solidFill>
              <a:latin typeface="Times New Roman" pitchFamily="18" charset="0"/>
              <a:cs typeface="Times New Roman" pitchFamily="18" charset="0"/>
            </a:endParaRPr>
          </a:p>
        </p:txBody>
      </p:sp>
      <p:sp>
        <p:nvSpPr>
          <p:cNvPr id="16387" name="Содержимое 4"/>
          <p:cNvSpPr>
            <a:spLocks noGrp="1"/>
          </p:cNvSpPr>
          <p:nvPr>
            <p:ph sz="half" idx="1"/>
          </p:nvPr>
        </p:nvSpPr>
        <p:spPr>
          <a:xfrm>
            <a:off x="457200" y="1340768"/>
            <a:ext cx="4038600" cy="4785395"/>
          </a:xfrm>
        </p:spPr>
        <p:txBody>
          <a:bodyPr/>
          <a:lstStyle/>
          <a:p>
            <a:pPr>
              <a:buFont typeface="Courier New" pitchFamily="49" charset="0"/>
              <a:buChar char="o"/>
            </a:pPr>
            <a:r>
              <a:rPr lang="ru-RU" sz="2400" b="1" dirty="0" smtClean="0">
                <a:solidFill>
                  <a:srgbClr val="002060"/>
                </a:solidFill>
                <a:latin typeface="Times New Roman" pitchFamily="18" charset="0"/>
                <a:cs typeface="Times New Roman" pitchFamily="18" charset="0"/>
              </a:rPr>
              <a:t> составили славянскую азбуку,</a:t>
            </a:r>
          </a:p>
          <a:p>
            <a:pPr>
              <a:buFont typeface="Courier New" pitchFamily="49" charset="0"/>
              <a:buChar char="o"/>
            </a:pPr>
            <a:r>
              <a:rPr lang="ru-RU" sz="2400" b="1" dirty="0" smtClean="0">
                <a:solidFill>
                  <a:srgbClr val="002060"/>
                </a:solidFill>
                <a:latin typeface="Times New Roman" pitchFamily="18" charset="0"/>
                <a:cs typeface="Times New Roman" pitchFamily="18" charset="0"/>
              </a:rPr>
              <a:t> перевели с греческого на славянский язык богослужебные  книги, </a:t>
            </a:r>
          </a:p>
          <a:p>
            <a:pPr>
              <a:buFont typeface="Courier New" pitchFamily="49" charset="0"/>
              <a:buChar char="o"/>
            </a:pPr>
            <a:r>
              <a:rPr lang="ru-RU" sz="2400" b="1" dirty="0" smtClean="0">
                <a:solidFill>
                  <a:srgbClr val="002060"/>
                </a:solidFill>
                <a:latin typeface="Times New Roman" pitchFamily="18" charset="0"/>
                <a:cs typeface="Times New Roman" pitchFamily="18" charset="0"/>
              </a:rPr>
              <a:t> способствовали введению и распространению славянского богослужения.  </a:t>
            </a:r>
          </a:p>
          <a:p>
            <a:pPr>
              <a:buFont typeface="Wingdings" pitchFamily="2" charset="2"/>
              <a:buNone/>
            </a:pPr>
            <a:endParaRPr lang="ru-RU" dirty="0" smtClean="0"/>
          </a:p>
        </p:txBody>
      </p:sp>
      <p:pic>
        <p:nvPicPr>
          <p:cNvPr id="6" name="Picture 2" descr="D:\Bogdan\Файлы\Школа\Презентации\Русский Язык\Кирилл и Мефодий\257.jpg"/>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29190" y="1500174"/>
            <a:ext cx="3214710" cy="459244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pPr eaLnBrk="1" hangingPunct="1"/>
            <a:r>
              <a:rPr lang="ru-RU" b="1" dirty="0" smtClean="0">
                <a:solidFill>
                  <a:srgbClr val="C00000"/>
                </a:solidFill>
              </a:rPr>
              <a:t>Святых помнят и чтят</a:t>
            </a:r>
          </a:p>
        </p:txBody>
      </p:sp>
      <p:pic>
        <p:nvPicPr>
          <p:cNvPr id="10" name="Рисунок 9" descr="491.jpg"/>
          <p:cNvPicPr>
            <a:picLocks noChangeAspect="1"/>
          </p:cNvPicPr>
          <p:nvPr/>
        </p:nvPicPr>
        <p:blipFill>
          <a:blip r:embed="rId2" cstate="print"/>
          <a:stretch>
            <a:fillRect/>
          </a:stretch>
        </p:blipFill>
        <p:spPr>
          <a:xfrm>
            <a:off x="571472" y="1357298"/>
            <a:ext cx="2643206" cy="3524275"/>
          </a:xfrm>
          <a:prstGeom prst="rect">
            <a:avLst/>
          </a:prstGeom>
        </p:spPr>
      </p:pic>
      <p:pic>
        <p:nvPicPr>
          <p:cNvPr id="11" name="Рисунок 10" descr="1257403652.jpg"/>
          <p:cNvPicPr>
            <a:picLocks noChangeAspect="1"/>
          </p:cNvPicPr>
          <p:nvPr/>
        </p:nvPicPr>
        <p:blipFill>
          <a:blip r:embed="rId3" cstate="print"/>
          <a:stretch>
            <a:fillRect/>
          </a:stretch>
        </p:blipFill>
        <p:spPr>
          <a:xfrm>
            <a:off x="3428992" y="1357298"/>
            <a:ext cx="2877988" cy="3837318"/>
          </a:xfrm>
          <a:prstGeom prst="rect">
            <a:avLst/>
          </a:prstGeom>
        </p:spPr>
      </p:pic>
      <p:pic>
        <p:nvPicPr>
          <p:cNvPr id="12" name="Рисунок 11" descr="1337334047_kirill-i-mif.jpg"/>
          <p:cNvPicPr>
            <a:picLocks noChangeAspect="1"/>
          </p:cNvPicPr>
          <p:nvPr/>
        </p:nvPicPr>
        <p:blipFill>
          <a:blip r:embed="rId4" cstate="print"/>
          <a:stretch>
            <a:fillRect/>
          </a:stretch>
        </p:blipFill>
        <p:spPr>
          <a:xfrm>
            <a:off x="2143108" y="3571876"/>
            <a:ext cx="1957949" cy="2866392"/>
          </a:xfrm>
          <a:prstGeom prst="rect">
            <a:avLst/>
          </a:prstGeom>
        </p:spPr>
      </p:pic>
      <p:pic>
        <p:nvPicPr>
          <p:cNvPr id="13" name="Рисунок 12" descr="kiev_pechersk_lavra_17.jpg"/>
          <p:cNvPicPr>
            <a:picLocks noChangeAspect="1"/>
          </p:cNvPicPr>
          <p:nvPr/>
        </p:nvPicPr>
        <p:blipFill>
          <a:blip r:embed="rId5" cstate="print"/>
          <a:stretch>
            <a:fillRect/>
          </a:stretch>
        </p:blipFill>
        <p:spPr>
          <a:xfrm>
            <a:off x="5715008" y="2214554"/>
            <a:ext cx="3143253" cy="419100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Прямоугольник 5"/>
          <p:cNvSpPr>
            <a:spLocks noChangeArrowheads="1"/>
          </p:cNvSpPr>
          <p:nvPr/>
        </p:nvSpPr>
        <p:spPr bwMode="auto">
          <a:xfrm>
            <a:off x="4286245" y="836712"/>
            <a:ext cx="4857755" cy="5324535"/>
          </a:xfrm>
          <a:prstGeom prst="rect">
            <a:avLst/>
          </a:prstGeom>
          <a:noFill/>
          <a:ln w="9525">
            <a:noFill/>
            <a:miter lim="800000"/>
            <a:headEnd/>
            <a:tailEnd/>
          </a:ln>
        </p:spPr>
        <p:txBody>
          <a:bodyPr wrap="square">
            <a:spAutoFit/>
          </a:bodyPr>
          <a:lstStyle/>
          <a:p>
            <a:r>
              <a:rPr lang="ru-RU" sz="2000" b="1" dirty="0">
                <a:solidFill>
                  <a:srgbClr val="002060"/>
                </a:solidFill>
                <a:latin typeface="Times New Roman" pitchFamily="18" charset="0"/>
                <a:cs typeface="Times New Roman" pitchFamily="18" charset="0"/>
              </a:rPr>
              <a:t>По широкой Руси - нашей матушке</a:t>
            </a:r>
          </a:p>
          <a:p>
            <a:r>
              <a:rPr lang="ru-RU" sz="2000" b="1" dirty="0">
                <a:solidFill>
                  <a:srgbClr val="002060"/>
                </a:solidFill>
                <a:latin typeface="Times New Roman" pitchFamily="18" charset="0"/>
                <a:cs typeface="Times New Roman" pitchFamily="18" charset="0"/>
              </a:rPr>
              <a:t>Колокольный звон разливается. </a:t>
            </a:r>
          </a:p>
          <a:p>
            <a:r>
              <a:rPr lang="ru-RU" sz="2000" b="1" dirty="0">
                <a:solidFill>
                  <a:srgbClr val="002060"/>
                </a:solidFill>
                <a:latin typeface="Times New Roman" pitchFamily="18" charset="0"/>
                <a:cs typeface="Times New Roman" pitchFamily="18" charset="0"/>
              </a:rPr>
              <a:t>Ныне братья святые Кирилл и </a:t>
            </a:r>
            <a:r>
              <a:rPr lang="ru-RU" sz="2000" b="1" dirty="0" err="1">
                <a:solidFill>
                  <a:srgbClr val="002060"/>
                </a:solidFill>
                <a:latin typeface="Times New Roman" pitchFamily="18" charset="0"/>
                <a:cs typeface="Times New Roman" pitchFamily="18" charset="0"/>
              </a:rPr>
              <a:t>Мефодий</a:t>
            </a:r>
            <a:r>
              <a:rPr lang="ru-RU" sz="2000" b="1" dirty="0">
                <a:solidFill>
                  <a:srgbClr val="002060"/>
                </a:solidFill>
                <a:latin typeface="Times New Roman" pitchFamily="18" charset="0"/>
                <a:cs typeface="Times New Roman" pitchFamily="18" charset="0"/>
              </a:rPr>
              <a:t> </a:t>
            </a:r>
          </a:p>
          <a:p>
            <a:r>
              <a:rPr lang="ru-RU" sz="2000" b="1" dirty="0">
                <a:solidFill>
                  <a:srgbClr val="002060"/>
                </a:solidFill>
                <a:latin typeface="Times New Roman" pitchFamily="18" charset="0"/>
                <a:cs typeface="Times New Roman" pitchFamily="18" charset="0"/>
              </a:rPr>
              <a:t>За труды свои прославляются.</a:t>
            </a:r>
          </a:p>
          <a:p>
            <a:endParaRPr lang="ru-RU" sz="2000" b="1" dirty="0">
              <a:solidFill>
                <a:srgbClr val="002060"/>
              </a:solidFill>
              <a:latin typeface="Times New Roman" pitchFamily="18" charset="0"/>
              <a:cs typeface="Times New Roman" pitchFamily="18" charset="0"/>
            </a:endParaRPr>
          </a:p>
          <a:p>
            <a:r>
              <a:rPr lang="ru-RU" sz="2000" b="1" dirty="0">
                <a:solidFill>
                  <a:srgbClr val="002060"/>
                </a:solidFill>
                <a:latin typeface="Times New Roman" pitchFamily="18" charset="0"/>
                <a:cs typeface="Times New Roman" pitchFamily="18" charset="0"/>
              </a:rPr>
              <a:t>Вспоминают Кирилла с </a:t>
            </a:r>
            <a:r>
              <a:rPr lang="ru-RU" sz="2000" b="1" dirty="0" err="1">
                <a:solidFill>
                  <a:srgbClr val="002060"/>
                </a:solidFill>
                <a:latin typeface="Times New Roman" pitchFamily="18" charset="0"/>
                <a:cs typeface="Times New Roman" pitchFamily="18" charset="0"/>
              </a:rPr>
              <a:t>Мефодием</a:t>
            </a:r>
            <a:r>
              <a:rPr lang="ru-RU" sz="2000" b="1" dirty="0">
                <a:solidFill>
                  <a:srgbClr val="002060"/>
                </a:solidFill>
                <a:latin typeface="Times New Roman" pitchFamily="18" charset="0"/>
                <a:cs typeface="Times New Roman" pitchFamily="18" charset="0"/>
              </a:rPr>
              <a:t>, </a:t>
            </a:r>
          </a:p>
          <a:p>
            <a:r>
              <a:rPr lang="ru-RU" sz="2000" b="1" dirty="0">
                <a:solidFill>
                  <a:srgbClr val="002060"/>
                </a:solidFill>
                <a:latin typeface="Times New Roman" pitchFamily="18" charset="0"/>
                <a:cs typeface="Times New Roman" pitchFamily="18" charset="0"/>
              </a:rPr>
              <a:t>Братьев славных равноапостольных, </a:t>
            </a:r>
          </a:p>
          <a:p>
            <a:r>
              <a:rPr lang="ru-RU" sz="2000" b="1" dirty="0">
                <a:solidFill>
                  <a:srgbClr val="002060"/>
                </a:solidFill>
                <a:latin typeface="Times New Roman" pitchFamily="18" charset="0"/>
                <a:cs typeface="Times New Roman" pitchFamily="18" charset="0"/>
              </a:rPr>
              <a:t>В Белоруссии, в Македонии, </a:t>
            </a:r>
          </a:p>
          <a:p>
            <a:r>
              <a:rPr lang="ru-RU" sz="2000" b="1" dirty="0">
                <a:solidFill>
                  <a:srgbClr val="002060"/>
                </a:solidFill>
                <a:latin typeface="Times New Roman" pitchFamily="18" charset="0"/>
                <a:cs typeface="Times New Roman" pitchFamily="18" charset="0"/>
              </a:rPr>
              <a:t>В Польше, Чехии и Словакии, </a:t>
            </a:r>
          </a:p>
          <a:p>
            <a:endParaRPr lang="ru-RU" sz="2000" b="1" dirty="0">
              <a:solidFill>
                <a:srgbClr val="002060"/>
              </a:solidFill>
              <a:latin typeface="Times New Roman" pitchFamily="18" charset="0"/>
              <a:cs typeface="Times New Roman" pitchFamily="18" charset="0"/>
            </a:endParaRPr>
          </a:p>
          <a:p>
            <a:r>
              <a:rPr lang="ru-RU" sz="2000" b="1" dirty="0">
                <a:solidFill>
                  <a:srgbClr val="002060"/>
                </a:solidFill>
                <a:latin typeface="Times New Roman" pitchFamily="18" charset="0"/>
                <a:cs typeface="Times New Roman" pitchFamily="18" charset="0"/>
              </a:rPr>
              <a:t>Хвалят братьев премудрых в Болгарии, </a:t>
            </a:r>
          </a:p>
          <a:p>
            <a:r>
              <a:rPr lang="ru-RU" sz="2000" b="1" dirty="0">
                <a:solidFill>
                  <a:srgbClr val="002060"/>
                </a:solidFill>
                <a:latin typeface="Times New Roman" pitchFamily="18" charset="0"/>
                <a:cs typeface="Times New Roman" pitchFamily="18" charset="0"/>
              </a:rPr>
              <a:t>В Украине, Хорватии, Сербии.</a:t>
            </a:r>
          </a:p>
          <a:p>
            <a:r>
              <a:rPr lang="ru-RU" sz="2000" b="1" dirty="0">
                <a:solidFill>
                  <a:srgbClr val="002060"/>
                </a:solidFill>
                <a:latin typeface="Times New Roman" pitchFamily="18" charset="0"/>
                <a:cs typeface="Times New Roman" pitchFamily="18" charset="0"/>
              </a:rPr>
              <a:t>Все народы, что пишут кириллицей, </a:t>
            </a:r>
          </a:p>
          <a:p>
            <a:r>
              <a:rPr lang="ru-RU" sz="2000" b="1" dirty="0">
                <a:solidFill>
                  <a:srgbClr val="002060"/>
                </a:solidFill>
                <a:latin typeface="Times New Roman" pitchFamily="18" charset="0"/>
                <a:cs typeface="Times New Roman" pitchFamily="18" charset="0"/>
              </a:rPr>
              <a:t>Что зовутся издревле славянскими, </a:t>
            </a:r>
          </a:p>
          <a:p>
            <a:r>
              <a:rPr lang="ru-RU" sz="2000" b="1" dirty="0">
                <a:solidFill>
                  <a:srgbClr val="002060"/>
                </a:solidFill>
                <a:latin typeface="Times New Roman" pitchFamily="18" charset="0"/>
                <a:cs typeface="Times New Roman" pitchFamily="18" charset="0"/>
              </a:rPr>
              <a:t>Славят подвиг первоучителей, </a:t>
            </a:r>
          </a:p>
          <a:p>
            <a:r>
              <a:rPr lang="ru-RU" sz="2000" b="1" dirty="0">
                <a:solidFill>
                  <a:srgbClr val="002060"/>
                </a:solidFill>
                <a:latin typeface="Times New Roman" pitchFamily="18" charset="0"/>
                <a:cs typeface="Times New Roman" pitchFamily="18" charset="0"/>
              </a:rPr>
              <a:t>Христианских своих просветителей</a:t>
            </a:r>
            <a:r>
              <a:rPr lang="ru-RU" sz="2000" b="1" dirty="0">
                <a:latin typeface="Times New Roman" pitchFamily="18" charset="0"/>
                <a:cs typeface="Times New Roman" pitchFamily="18" charset="0"/>
              </a:rPr>
              <a:t>. </a:t>
            </a:r>
          </a:p>
        </p:txBody>
      </p:sp>
      <p:pic>
        <p:nvPicPr>
          <p:cNvPr id="5" name="Рисунок 4" descr="714.jpg"/>
          <p:cNvPicPr>
            <a:picLocks noChangeAspect="1"/>
          </p:cNvPicPr>
          <p:nvPr/>
        </p:nvPicPr>
        <p:blipFill>
          <a:blip r:embed="rId2" cstate="print"/>
          <a:stretch>
            <a:fillRect/>
          </a:stretch>
        </p:blipFill>
        <p:spPr>
          <a:xfrm>
            <a:off x="285720" y="642918"/>
            <a:ext cx="3970320" cy="2643206"/>
          </a:xfrm>
          <a:prstGeom prst="rect">
            <a:avLst/>
          </a:prstGeom>
        </p:spPr>
      </p:pic>
      <p:pic>
        <p:nvPicPr>
          <p:cNvPr id="6" name="Рисунок 5" descr="kr1.jpg"/>
          <p:cNvPicPr>
            <a:picLocks noChangeAspect="1"/>
          </p:cNvPicPr>
          <p:nvPr/>
        </p:nvPicPr>
        <p:blipFill>
          <a:blip r:embed="rId3" cstate="print"/>
          <a:stretch>
            <a:fillRect/>
          </a:stretch>
        </p:blipFill>
        <p:spPr>
          <a:xfrm>
            <a:off x="251520" y="3573016"/>
            <a:ext cx="3970166" cy="300210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2576" y="-387424"/>
            <a:ext cx="9756576" cy="6740307"/>
          </a:xfrm>
          <a:prstGeom prst="rect">
            <a:avLst/>
          </a:prstGeom>
        </p:spPr>
        <p:txBody>
          <a:bodyPr wrap="square">
            <a:spAutoFit/>
          </a:bodyPr>
          <a:lstStyle/>
          <a:p>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       Молчат гробницы, мумии и кости, –</a:t>
            </a:r>
          </a:p>
          <a:p>
            <a:r>
              <a:rPr lang="ru-RU" sz="2400" b="1" dirty="0" smtClean="0">
                <a:solidFill>
                  <a:srgbClr val="002060"/>
                </a:solidFill>
                <a:latin typeface="Times New Roman" pitchFamily="18" charset="0"/>
                <a:cs typeface="Times New Roman" pitchFamily="18" charset="0"/>
              </a:rPr>
              <a:t>                                        Лишь слову жизнь дана: </a:t>
            </a:r>
          </a:p>
          <a:p>
            <a:r>
              <a:rPr lang="ru-RU" sz="2400" b="1" dirty="0" smtClean="0">
                <a:solidFill>
                  <a:srgbClr val="002060"/>
                </a:solidFill>
                <a:latin typeface="Times New Roman" pitchFamily="18" charset="0"/>
                <a:cs typeface="Times New Roman" pitchFamily="18" charset="0"/>
              </a:rPr>
              <a:t>                                        Из древней тьмы, на мировом погосте, </a:t>
            </a:r>
          </a:p>
          <a:p>
            <a:r>
              <a:rPr lang="ru-RU" sz="2400" b="1" dirty="0" smtClean="0">
                <a:solidFill>
                  <a:srgbClr val="002060"/>
                </a:solidFill>
                <a:latin typeface="Times New Roman" pitchFamily="18" charset="0"/>
                <a:cs typeface="Times New Roman" pitchFamily="18" charset="0"/>
              </a:rPr>
              <a:t>                                        Звучат лишь Письмена.  </a:t>
            </a:r>
            <a:br>
              <a:rPr lang="ru-RU" sz="2400" b="1" dirty="0" smtClean="0">
                <a:solidFill>
                  <a:srgbClr val="002060"/>
                </a:solidFill>
                <a:latin typeface="Times New Roman" pitchFamily="18" charset="0"/>
                <a:cs typeface="Times New Roman" pitchFamily="18" charset="0"/>
              </a:rPr>
            </a:br>
            <a:endParaRPr lang="ru-RU" sz="2400" b="1" dirty="0" smtClean="0">
              <a:solidFill>
                <a:srgbClr val="002060"/>
              </a:solidFill>
              <a:latin typeface="Times New Roman" pitchFamily="18" charset="0"/>
              <a:cs typeface="Times New Roman" pitchFamily="18" charset="0"/>
            </a:endParaRPr>
          </a:p>
          <a:p>
            <a:r>
              <a:rPr lang="ru-RU" sz="2400" b="1" dirty="0" smtClean="0">
                <a:solidFill>
                  <a:srgbClr val="002060"/>
                </a:solidFill>
                <a:latin typeface="Times New Roman" pitchFamily="18" charset="0"/>
                <a:cs typeface="Times New Roman" pitchFamily="18" charset="0"/>
              </a:rPr>
              <a:t>                                       И нет у нас иного достоянья! </a:t>
            </a:r>
          </a:p>
          <a:p>
            <a:r>
              <a:rPr lang="ru-RU" sz="2400" b="1" dirty="0" smtClean="0">
                <a:solidFill>
                  <a:srgbClr val="002060"/>
                </a:solidFill>
                <a:latin typeface="Times New Roman" pitchFamily="18" charset="0"/>
                <a:cs typeface="Times New Roman" pitchFamily="18" charset="0"/>
              </a:rPr>
              <a:t>                                       Умейте же беречь</a:t>
            </a:r>
          </a:p>
          <a:p>
            <a:r>
              <a:rPr lang="ru-RU" sz="2400" b="1" dirty="0" smtClean="0">
                <a:solidFill>
                  <a:srgbClr val="002060"/>
                </a:solidFill>
                <a:latin typeface="Times New Roman" pitchFamily="18" charset="0"/>
                <a:cs typeface="Times New Roman" pitchFamily="18" charset="0"/>
              </a:rPr>
              <a:t>                                       Хоть в меру сил, в дни злобы и страданья, </a:t>
            </a:r>
          </a:p>
          <a:p>
            <a:r>
              <a:rPr lang="ru-RU" sz="2400" b="1" dirty="0" smtClean="0">
                <a:solidFill>
                  <a:srgbClr val="002060"/>
                </a:solidFill>
                <a:latin typeface="Times New Roman" pitchFamily="18" charset="0"/>
                <a:cs typeface="Times New Roman" pitchFamily="18" charset="0"/>
              </a:rPr>
              <a:t>                                       Наш дар бессмертный – речь. </a:t>
            </a:r>
          </a:p>
          <a:p>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                                                  </a:t>
            </a:r>
            <a:r>
              <a:rPr lang="ru-RU" sz="2400" b="1" dirty="0" smtClean="0">
                <a:solidFill>
                  <a:srgbClr val="C00000"/>
                </a:solidFill>
                <a:latin typeface="Times New Roman" pitchFamily="18" charset="0"/>
                <a:cs typeface="Times New Roman" pitchFamily="18" charset="0"/>
              </a:rPr>
              <a:t>Ответьте на вопросы</a:t>
            </a:r>
          </a:p>
          <a:p>
            <a:r>
              <a:rPr lang="ru-RU" sz="2400" dirty="0" smtClean="0">
                <a:latin typeface="Times New Roman" pitchFamily="18" charset="0"/>
                <a:cs typeface="Times New Roman" pitchFamily="18" charset="0"/>
              </a:rPr>
              <a:t>                              </a:t>
            </a:r>
            <a:r>
              <a:rPr lang="ru-RU" sz="2400" dirty="0" smtClean="0">
                <a:solidFill>
                  <a:srgbClr val="002060"/>
                </a:solidFill>
                <a:latin typeface="Times New Roman" pitchFamily="18" charset="0"/>
                <a:cs typeface="Times New Roman" pitchFamily="18" charset="0"/>
              </a:rPr>
              <a:t>Как же писали люди задолго до изобретения алфавита? </a:t>
            </a:r>
          </a:p>
          <a:p>
            <a:r>
              <a:rPr lang="ru-RU" sz="2400" dirty="0" smtClean="0">
                <a:solidFill>
                  <a:srgbClr val="002060"/>
                </a:solidFill>
                <a:latin typeface="Times New Roman" pitchFamily="18" charset="0"/>
                <a:cs typeface="Times New Roman" pitchFamily="18" charset="0"/>
              </a:rPr>
              <a:t>                                 Как возникла письменность на Руси? </a:t>
            </a:r>
          </a:p>
          <a:p>
            <a:r>
              <a:rPr lang="ru-RU" sz="2400" dirty="0" smtClean="0">
                <a:solidFill>
                  <a:srgbClr val="002060"/>
                </a:solidFill>
                <a:latin typeface="Times New Roman" pitchFamily="18" charset="0"/>
                <a:cs typeface="Times New Roman" pitchFamily="18" charset="0"/>
              </a:rPr>
              <a:t>                                    Из каких источников современные люди могут                         .                                     узнать о событиях, которые происходили на Руси? </a:t>
            </a:r>
            <a:endParaRPr lang="ru-RU" sz="2400" dirty="0">
              <a:solidFill>
                <a:srgbClr val="002060"/>
              </a:solidFill>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un1-97.userapi.com/mStKUrKgXA2qEvcXymUmtTbCvqD95q6DBsTtPA/m-lvPvBEtWY.jpg"/>
          <p:cNvPicPr>
            <a:picLocks noChangeAspect="1" noChangeArrowheads="1"/>
          </p:cNvPicPr>
          <p:nvPr/>
        </p:nvPicPr>
        <p:blipFill>
          <a:blip r:embed="rId2" cstate="print"/>
          <a:srcRect/>
          <a:stretch>
            <a:fillRect/>
          </a:stretch>
        </p:blipFill>
        <p:spPr bwMode="auto">
          <a:xfrm>
            <a:off x="0" y="-1611560"/>
            <a:ext cx="9144000" cy="846956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sun1-90.userapi.com/XdKJLJOmJL2letAtVJ7mC83QDu2SGBP3WNT4FQ/FOvCXAtR2J8.jpg"/>
          <p:cNvPicPr>
            <a:picLocks noChangeAspect="1" noChangeArrowheads="1"/>
          </p:cNvPicPr>
          <p:nvPr/>
        </p:nvPicPr>
        <p:blipFill>
          <a:blip r:embed="rId2" cstate="print"/>
          <a:srcRect/>
          <a:stretch>
            <a:fillRect/>
          </a:stretch>
        </p:blipFill>
        <p:spPr bwMode="auto">
          <a:xfrm>
            <a:off x="1" y="-828676"/>
            <a:ext cx="5076056" cy="7686676"/>
          </a:xfrm>
          <a:prstGeom prst="rect">
            <a:avLst/>
          </a:prstGeom>
          <a:noFill/>
        </p:spPr>
      </p:pic>
      <p:pic>
        <p:nvPicPr>
          <p:cNvPr id="47108" name="Picture 4" descr="https://sun1-14.userapi.com/yA8l622BzJR_BRgBMHpevMSfY6CCJgzqQanOzg/dRGgkkcHJzM.jpg"/>
          <p:cNvPicPr>
            <a:picLocks noChangeAspect="1" noChangeArrowheads="1"/>
          </p:cNvPicPr>
          <p:nvPr/>
        </p:nvPicPr>
        <p:blipFill>
          <a:blip r:embed="rId3" cstate="print"/>
          <a:srcRect/>
          <a:stretch>
            <a:fillRect/>
          </a:stretch>
        </p:blipFill>
        <p:spPr bwMode="auto">
          <a:xfrm>
            <a:off x="4716016" y="-243408"/>
            <a:ext cx="5976664" cy="710140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sun1-29.userapi.com/NYsFJMpeXD0tHn-vnjgw4E9Y-luvpXEZDeHRNg/VvQKpARnFN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https://sun1-87.userapi.com/cprkY5MAKtHBVjEYJxZ4ok09342aEDsMMukCSA/8nlABcuLQZU.jpg"/>
          <p:cNvPicPr>
            <a:picLocks noChangeAspect="1" noChangeArrowheads="1"/>
          </p:cNvPicPr>
          <p:nvPr/>
        </p:nvPicPr>
        <p:blipFill>
          <a:blip r:embed="rId2" cstate="print"/>
          <a:srcRect/>
          <a:stretch>
            <a:fillRect/>
          </a:stretch>
        </p:blipFill>
        <p:spPr bwMode="auto">
          <a:xfrm rot="5400000">
            <a:off x="4077580" y="-297668"/>
            <a:ext cx="6858000" cy="7453336"/>
          </a:xfrm>
          <a:prstGeom prst="rect">
            <a:avLst/>
          </a:prstGeom>
          <a:noFill/>
        </p:spPr>
      </p:pic>
      <p:pic>
        <p:nvPicPr>
          <p:cNvPr id="49158" name="Picture 6" descr="https://sun1-85.userapi.com/Oz3iDGBll4cc9pVIVcDpEVsLks4o4-YO7THDGg/qLYxFmRj7Y8.jpg"/>
          <p:cNvPicPr>
            <a:picLocks noChangeAspect="1" noChangeArrowheads="1"/>
          </p:cNvPicPr>
          <p:nvPr/>
        </p:nvPicPr>
        <p:blipFill>
          <a:blip r:embed="rId3" cstate="print"/>
          <a:srcRect/>
          <a:stretch>
            <a:fillRect/>
          </a:stretch>
        </p:blipFill>
        <p:spPr bwMode="auto">
          <a:xfrm>
            <a:off x="1" y="0"/>
            <a:ext cx="5076055"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un1-15.userapi.com/zOCruU5yEHA8DJQt5l-rtApJAXbbo9fBjJ-wSg/gteEUJh-QO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0" y="0"/>
            <a:ext cx="4355976" cy="6858000"/>
          </a:xfrm>
          <a:prstGeom prst="rect">
            <a:avLst/>
          </a:prstGeom>
          <a:noFill/>
          <a:ln w="9525">
            <a:noFill/>
            <a:miter lim="800000"/>
            <a:headEnd/>
            <a:tailEnd/>
          </a:ln>
        </p:spPr>
      </p:pic>
      <p:pic>
        <p:nvPicPr>
          <p:cNvPr id="53251" name="Picture 3"/>
          <p:cNvPicPr>
            <a:picLocks noChangeAspect="1" noChangeArrowheads="1"/>
          </p:cNvPicPr>
          <p:nvPr/>
        </p:nvPicPr>
        <p:blipFill>
          <a:blip r:embed="rId3" cstate="print"/>
          <a:srcRect/>
          <a:stretch>
            <a:fillRect/>
          </a:stretch>
        </p:blipFill>
        <p:spPr bwMode="auto">
          <a:xfrm>
            <a:off x="3995936" y="0"/>
            <a:ext cx="5148064" cy="760546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sun1-28.userapi.com/PsnB-KxbysJxjYk84gLijfoHAA-vkbsLcAkaSw/TRh8Brm3dys.jpg"/>
          <p:cNvPicPr>
            <a:picLocks noChangeAspect="1" noChangeArrowheads="1"/>
          </p:cNvPicPr>
          <p:nvPr/>
        </p:nvPicPr>
        <p:blipFill>
          <a:blip r:embed="rId2" cstate="print"/>
          <a:srcRect/>
          <a:stretch>
            <a:fillRect/>
          </a:stretch>
        </p:blipFill>
        <p:spPr bwMode="auto">
          <a:xfrm>
            <a:off x="0" y="-747464"/>
            <a:ext cx="9144000" cy="760546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sun1-91.userapi.com/o70u7LBFGLyIg719sorzSybXGoEkoCFxymKD2w/XSopYYGJhzw.jpg"/>
          <p:cNvPicPr>
            <a:picLocks noChangeAspect="1" noChangeArrowheads="1"/>
          </p:cNvPicPr>
          <p:nvPr/>
        </p:nvPicPr>
        <p:blipFill>
          <a:blip r:embed="rId2" cstate="print"/>
          <a:srcRect/>
          <a:stretch>
            <a:fillRect/>
          </a:stretch>
        </p:blipFill>
        <p:spPr bwMode="auto">
          <a:xfrm>
            <a:off x="1" y="-387424"/>
            <a:ext cx="4644008" cy="7614668"/>
          </a:xfrm>
          <a:prstGeom prst="rect">
            <a:avLst/>
          </a:prstGeom>
          <a:noFill/>
        </p:spPr>
      </p:pic>
      <p:pic>
        <p:nvPicPr>
          <p:cNvPr id="55299" name="Picture 3"/>
          <p:cNvPicPr>
            <a:picLocks noChangeAspect="1" noChangeArrowheads="1"/>
          </p:cNvPicPr>
          <p:nvPr/>
        </p:nvPicPr>
        <p:blipFill>
          <a:blip r:embed="rId3" cstate="print"/>
          <a:srcRect/>
          <a:stretch>
            <a:fillRect/>
          </a:stretch>
        </p:blipFill>
        <p:spPr bwMode="auto">
          <a:xfrm>
            <a:off x="4644008" y="-315416"/>
            <a:ext cx="4499992" cy="792088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1"/>
          <p:cNvSpPr>
            <a:spLocks noChangeArrowheads="1"/>
          </p:cNvSpPr>
          <p:nvPr/>
        </p:nvSpPr>
        <p:spPr bwMode="auto">
          <a:xfrm>
            <a:off x="0" y="598849"/>
            <a:ext cx="6516216" cy="2246769"/>
          </a:xfrm>
          <a:prstGeom prst="rect">
            <a:avLst/>
          </a:prstGeom>
          <a:noFill/>
          <a:ln w="9525">
            <a:noFill/>
            <a:miter lim="800000"/>
            <a:headEnd/>
            <a:tailEnd/>
          </a:ln>
        </p:spPr>
        <p:txBody>
          <a:bodyPr wrap="square" anchor="ctr">
            <a:spAutoFit/>
          </a:bodyPr>
          <a:lstStyle/>
          <a:p>
            <a:pPr algn="just"/>
            <a:r>
              <a:rPr lang="ru-RU" sz="1400" dirty="0" smtClean="0">
                <a:latin typeface="Times New Roman" pitchFamily="18" charset="0"/>
                <a:ea typeface="Calibri" pitchFamily="34" charset="0"/>
                <a:cs typeface="Times New Roman" pitchFamily="18" charset="0"/>
              </a:rPr>
              <a:t>.</a:t>
            </a:r>
            <a:r>
              <a:rPr lang="ru-RU" sz="2800" dirty="0" smtClean="0">
                <a:solidFill>
                  <a:srgbClr val="000066"/>
                </a:solidFill>
                <a:latin typeface="Times New Roman" pitchFamily="18" charset="0"/>
                <a:ea typeface="Calibri" pitchFamily="34" charset="0"/>
                <a:cs typeface="Times New Roman" pitchFamily="18" charset="0"/>
              </a:rPr>
              <a:t>Всё </a:t>
            </a:r>
            <a:r>
              <a:rPr lang="ru-RU" sz="2800" dirty="0">
                <a:solidFill>
                  <a:srgbClr val="000066"/>
                </a:solidFill>
                <a:latin typeface="Times New Roman" pitchFamily="18" charset="0"/>
                <a:ea typeface="Calibri" pitchFamily="34" charset="0"/>
                <a:cs typeface="Times New Roman" pitchFamily="18" charset="0"/>
              </a:rPr>
              <a:t>умели  наши  предки: </a:t>
            </a:r>
            <a:r>
              <a:rPr lang="ru-RU" sz="2800" dirty="0" smtClean="0">
                <a:solidFill>
                  <a:srgbClr val="000066"/>
                </a:solidFill>
                <a:latin typeface="Times New Roman" pitchFamily="18" charset="0"/>
                <a:ea typeface="Calibri" pitchFamily="34" charset="0"/>
                <a:cs typeface="Times New Roman" pitchFamily="18" charset="0"/>
              </a:rPr>
              <a:t>и</a:t>
            </a:r>
          </a:p>
          <a:p>
            <a:pPr algn="just"/>
            <a:r>
              <a:rPr lang="ru-RU" sz="2800" dirty="0" smtClean="0">
                <a:solidFill>
                  <a:srgbClr val="000066"/>
                </a:solidFill>
                <a:latin typeface="Times New Roman" pitchFamily="18" charset="0"/>
                <a:ea typeface="Calibri" pitchFamily="34" charset="0"/>
                <a:cs typeface="Times New Roman" pitchFamily="18" charset="0"/>
              </a:rPr>
              <a:t>землю пахать</a:t>
            </a:r>
            <a:r>
              <a:rPr lang="ru-RU" sz="2800" dirty="0">
                <a:solidFill>
                  <a:srgbClr val="000066"/>
                </a:solidFill>
                <a:latin typeface="Times New Roman" pitchFamily="18" charset="0"/>
                <a:ea typeface="Calibri" pitchFamily="34" charset="0"/>
                <a:cs typeface="Times New Roman" pitchFamily="18" charset="0"/>
              </a:rPr>
              <a:t>, и  холсты ткать, и </a:t>
            </a:r>
            <a:r>
              <a:rPr lang="ru-RU" sz="2800" dirty="0" smtClean="0">
                <a:solidFill>
                  <a:srgbClr val="000066"/>
                </a:solidFill>
                <a:latin typeface="Times New Roman" pitchFamily="18" charset="0"/>
                <a:ea typeface="Calibri" pitchFamily="34" charset="0"/>
                <a:cs typeface="Times New Roman" pitchFamily="18" charset="0"/>
              </a:rPr>
              <a:t>дома-терема рубить</a:t>
            </a:r>
            <a:r>
              <a:rPr lang="ru-RU" sz="2800" dirty="0">
                <a:solidFill>
                  <a:srgbClr val="000066"/>
                </a:solidFill>
                <a:latin typeface="Times New Roman" pitchFamily="18" charset="0"/>
                <a:ea typeface="Calibri" pitchFamily="34" charset="0"/>
                <a:cs typeface="Times New Roman" pitchFamily="18" charset="0"/>
              </a:rPr>
              <a:t>. Много чего умели, да вот </a:t>
            </a:r>
            <a:endParaRPr lang="ru-RU" sz="2800" dirty="0" smtClean="0">
              <a:solidFill>
                <a:srgbClr val="000066"/>
              </a:solidFill>
              <a:latin typeface="Times New Roman" pitchFamily="18" charset="0"/>
              <a:ea typeface="Calibri" pitchFamily="34" charset="0"/>
              <a:cs typeface="Times New Roman" pitchFamily="18" charset="0"/>
            </a:endParaRPr>
          </a:p>
          <a:p>
            <a:pPr algn="just"/>
            <a:r>
              <a:rPr lang="ru-RU" sz="2800" dirty="0" smtClean="0">
                <a:solidFill>
                  <a:srgbClr val="000066"/>
                </a:solidFill>
                <a:latin typeface="Times New Roman" pitchFamily="18" charset="0"/>
                <a:ea typeface="Calibri" pitchFamily="34" charset="0"/>
                <a:cs typeface="Times New Roman" pitchFamily="18" charset="0"/>
              </a:rPr>
              <a:t>грамоты </a:t>
            </a:r>
            <a:r>
              <a:rPr lang="ru-RU" sz="2800" dirty="0">
                <a:solidFill>
                  <a:srgbClr val="000066"/>
                </a:solidFill>
                <a:latin typeface="Times New Roman" pitchFamily="18" charset="0"/>
                <a:ea typeface="Calibri" pitchFamily="34" charset="0"/>
                <a:cs typeface="Times New Roman" pitchFamily="18" charset="0"/>
              </a:rPr>
              <a:t>не ведали, книг не знали. </a:t>
            </a:r>
            <a:endParaRPr lang="ru-RU" sz="2800" dirty="0" smtClean="0">
              <a:solidFill>
                <a:srgbClr val="000066"/>
              </a:solidFill>
              <a:latin typeface="Times New Roman" pitchFamily="18" charset="0"/>
              <a:ea typeface="Calibri" pitchFamily="34" charset="0"/>
              <a:cs typeface="Times New Roman" pitchFamily="18" charset="0"/>
            </a:endParaRPr>
          </a:p>
          <a:p>
            <a:pPr algn="just"/>
            <a:r>
              <a:rPr lang="ru-RU" sz="2800" dirty="0" smtClean="0">
                <a:solidFill>
                  <a:srgbClr val="000066"/>
                </a:solidFill>
                <a:latin typeface="Times New Roman" pitchFamily="18" charset="0"/>
                <a:ea typeface="Calibri" pitchFamily="34" charset="0"/>
                <a:cs typeface="Times New Roman" pitchFamily="18" charset="0"/>
              </a:rPr>
              <a:t>И </a:t>
            </a:r>
            <a:r>
              <a:rPr lang="ru-RU" sz="2800" dirty="0">
                <a:solidFill>
                  <a:srgbClr val="000066"/>
                </a:solidFill>
                <a:latin typeface="Times New Roman" pitchFamily="18" charset="0"/>
                <a:ea typeface="Calibri" pitchFamily="34" charset="0"/>
                <a:cs typeface="Times New Roman" pitchFamily="18" charset="0"/>
              </a:rPr>
              <a:t>должен был кто-то научить их.</a:t>
            </a:r>
            <a:endParaRPr lang="ru-RU" sz="2800" dirty="0">
              <a:solidFill>
                <a:srgbClr val="000066"/>
              </a:solidFill>
              <a:ea typeface="Calibri" pitchFamily="34" charset="0"/>
              <a:cs typeface="Times New Roman" pitchFamily="18" charset="0"/>
            </a:endParaRPr>
          </a:p>
        </p:txBody>
      </p:sp>
      <p:pic>
        <p:nvPicPr>
          <p:cNvPr id="6" name="Рисунок 5" descr="7660.jpg"/>
          <p:cNvPicPr>
            <a:picLocks noChangeAspect="1"/>
          </p:cNvPicPr>
          <p:nvPr/>
        </p:nvPicPr>
        <p:blipFill>
          <a:blip r:embed="rId2" cstate="print"/>
          <a:stretch>
            <a:fillRect/>
          </a:stretch>
        </p:blipFill>
        <p:spPr>
          <a:xfrm>
            <a:off x="251520" y="3501008"/>
            <a:ext cx="4248472" cy="3004956"/>
          </a:xfrm>
          <a:prstGeom prst="rect">
            <a:avLst/>
          </a:prstGeom>
        </p:spPr>
      </p:pic>
      <p:pic>
        <p:nvPicPr>
          <p:cNvPr id="7" name="Рисунок 6" descr="image001.jpg"/>
          <p:cNvPicPr>
            <a:picLocks noChangeAspect="1"/>
          </p:cNvPicPr>
          <p:nvPr/>
        </p:nvPicPr>
        <p:blipFill>
          <a:blip r:embed="rId3" cstate="print"/>
          <a:stretch>
            <a:fillRect/>
          </a:stretch>
        </p:blipFill>
        <p:spPr>
          <a:xfrm>
            <a:off x="4788024" y="3573016"/>
            <a:ext cx="4032448" cy="2952328"/>
          </a:xfrm>
          <a:prstGeom prst="rect">
            <a:avLst/>
          </a:prstGeom>
        </p:spPr>
      </p:pic>
      <p:pic>
        <p:nvPicPr>
          <p:cNvPr id="8" name="Рисунок 7" descr="0_1b04d_ad34e1ba_XL.jpg"/>
          <p:cNvPicPr>
            <a:picLocks noChangeAspect="1"/>
          </p:cNvPicPr>
          <p:nvPr/>
        </p:nvPicPr>
        <p:blipFill>
          <a:blip r:embed="rId4" cstate="print"/>
          <a:stretch>
            <a:fillRect/>
          </a:stretch>
        </p:blipFill>
        <p:spPr>
          <a:xfrm>
            <a:off x="5220072" y="260648"/>
            <a:ext cx="3618289" cy="278608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sun1-88.userapi.com/mRg5rawFQlqNmys8jcAhc9kjh6utgJj0IgxwXA/TEUrMtltnR8.jpg"/>
          <p:cNvPicPr>
            <a:picLocks noChangeAspect="1" noChangeArrowheads="1"/>
          </p:cNvPicPr>
          <p:nvPr/>
        </p:nvPicPr>
        <p:blipFill>
          <a:blip r:embed="rId2" cstate="print"/>
          <a:srcRect/>
          <a:stretch>
            <a:fillRect/>
          </a:stretch>
        </p:blipFill>
        <p:spPr bwMode="auto">
          <a:xfrm>
            <a:off x="0" y="-1539552"/>
            <a:ext cx="4860032" cy="9361040"/>
          </a:xfrm>
          <a:prstGeom prst="rect">
            <a:avLst/>
          </a:prstGeom>
          <a:noFill/>
        </p:spPr>
      </p:pic>
      <p:pic>
        <p:nvPicPr>
          <p:cNvPr id="56324" name="Picture 4" descr="https://sun1-15.userapi.com/wf4cIGBw12oIZEHhjQwiTsxKL_Iy-FV3bCbTdQ/ljrq8qozZmE.jpg"/>
          <p:cNvPicPr>
            <a:picLocks noChangeAspect="1" noChangeArrowheads="1"/>
          </p:cNvPicPr>
          <p:nvPr/>
        </p:nvPicPr>
        <p:blipFill>
          <a:blip r:embed="rId3" cstate="print"/>
          <a:srcRect/>
          <a:stretch>
            <a:fillRect/>
          </a:stretch>
        </p:blipFill>
        <p:spPr bwMode="auto">
          <a:xfrm>
            <a:off x="4860032" y="-2331640"/>
            <a:ext cx="4283968" cy="9753601"/>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uchebnik.mos.ru/system_2/atomic_objects/files/004/055/922/original/%D1%80%D0%B5%D1%84%D0%BB%D0%B5%D0%BA%D1%81%D0%B8%D1%8F.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375.gif"/>
          <p:cNvPicPr>
            <a:picLocks noChangeAspect="1"/>
          </p:cNvPicPr>
          <p:nvPr/>
        </p:nvPicPr>
        <p:blipFill>
          <a:blip r:embed="rId2" cstate="print"/>
          <a:stretch>
            <a:fillRect/>
          </a:stretch>
        </p:blipFill>
        <p:spPr>
          <a:xfrm>
            <a:off x="5643570" y="390137"/>
            <a:ext cx="2857520" cy="2538797"/>
          </a:xfrm>
          <a:prstGeom prst="rect">
            <a:avLst/>
          </a:prstGeom>
        </p:spPr>
      </p:pic>
      <p:pic>
        <p:nvPicPr>
          <p:cNvPr id="6" name="Рисунок 5" descr="1b9.gif"/>
          <p:cNvPicPr>
            <a:picLocks noChangeAspect="1"/>
          </p:cNvPicPr>
          <p:nvPr/>
        </p:nvPicPr>
        <p:blipFill>
          <a:blip r:embed="rId3" cstate="print"/>
          <a:stretch>
            <a:fillRect/>
          </a:stretch>
        </p:blipFill>
        <p:spPr>
          <a:xfrm>
            <a:off x="642910" y="2928934"/>
            <a:ext cx="3143272" cy="3429024"/>
          </a:xfrm>
          <a:prstGeom prst="teardrop">
            <a:avLst/>
          </a:prstGeom>
        </p:spPr>
      </p:pic>
      <p:sp>
        <p:nvSpPr>
          <p:cNvPr id="7" name="Скругленная прямоугольная выноска 6"/>
          <p:cNvSpPr/>
          <p:nvPr/>
        </p:nvSpPr>
        <p:spPr>
          <a:xfrm>
            <a:off x="1428728" y="214290"/>
            <a:ext cx="4000528" cy="214314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t>Молодцы!!!!!!!</a:t>
            </a:r>
            <a:endParaRPr lang="ru-RU" sz="3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fontAlgn="auto">
              <a:spcAft>
                <a:spcPts val="0"/>
              </a:spcAft>
              <a:defRPr/>
            </a:pPr>
            <a:r>
              <a:rPr lang="ru-RU" sz="4000" spc="300" dirty="0">
                <a:solidFill>
                  <a:schemeClr val="accent2">
                    <a:lumMod val="75000"/>
                  </a:schemeClr>
                </a:solidFill>
                <a:effectLst>
                  <a:outerShdw blurRad="38100" dist="38100" dir="2700000" algn="tl">
                    <a:srgbClr val="000000">
                      <a:alpha val="43137"/>
                    </a:srgbClr>
                  </a:outerShdw>
                </a:effectLst>
                <a:latin typeface="Impact" pitchFamily="34" charset="0"/>
              </a:rPr>
              <a:t>Истоки русской письменности</a:t>
            </a:r>
          </a:p>
        </p:txBody>
      </p:sp>
      <p:sp>
        <p:nvSpPr>
          <p:cNvPr id="6" name="Текст 5"/>
          <p:cNvSpPr>
            <a:spLocks noGrp="1"/>
          </p:cNvSpPr>
          <p:nvPr>
            <p:ph type="body" idx="1"/>
          </p:nvPr>
        </p:nvSpPr>
        <p:spPr>
          <a:xfrm>
            <a:off x="4572000" y="1357298"/>
            <a:ext cx="4040188" cy="854076"/>
          </a:xfrm>
          <a:ln/>
        </p:spPr>
        <p:style>
          <a:lnRef idx="0">
            <a:schemeClr val="accent5"/>
          </a:lnRef>
          <a:fillRef idx="3">
            <a:schemeClr val="accent5"/>
          </a:fillRef>
          <a:effectRef idx="3">
            <a:schemeClr val="accent5"/>
          </a:effectRef>
          <a:fontRef idx="minor">
            <a:schemeClr val="lt1"/>
          </a:fontRef>
        </p:style>
        <p:txBody>
          <a:bodyPr rtlCol="0">
            <a:normAutofit/>
          </a:bodyPr>
          <a:lstStyle/>
          <a:p>
            <a:pPr algn="ctr" fontAlgn="auto">
              <a:spcAft>
                <a:spcPts val="0"/>
              </a:spcAft>
              <a:buFont typeface="Arial" pitchFamily="34" charset="0"/>
              <a:buNone/>
              <a:defRPr/>
            </a:pPr>
            <a:r>
              <a:rPr lang="ru-RU" dirty="0"/>
              <a:t>АЗБУКА: </a:t>
            </a:r>
            <a:r>
              <a:rPr lang="ru-RU" dirty="0" smtClean="0"/>
              <a:t>   АЗ </a:t>
            </a:r>
            <a:r>
              <a:rPr lang="ru-RU" dirty="0"/>
              <a:t>+ БУКИ</a:t>
            </a:r>
          </a:p>
        </p:txBody>
      </p:sp>
      <p:sp>
        <p:nvSpPr>
          <p:cNvPr id="15366" name="Содержимое 6"/>
          <p:cNvSpPr>
            <a:spLocks noGrp="1"/>
          </p:cNvSpPr>
          <p:nvPr>
            <p:ph sz="half" idx="2"/>
          </p:nvPr>
        </p:nvSpPr>
        <p:spPr>
          <a:xfrm>
            <a:off x="428625" y="2214563"/>
            <a:ext cx="4040188" cy="3951287"/>
          </a:xfrm>
        </p:spPr>
        <p:txBody>
          <a:bodyPr>
            <a:normAutofit fontScale="92500" lnSpcReduction="10000"/>
          </a:bodyPr>
          <a:lstStyle/>
          <a:p>
            <a:pPr algn="ctr">
              <a:buFont typeface="Arial" charset="0"/>
              <a:buNone/>
            </a:pPr>
            <a:r>
              <a:rPr lang="ru-RU" sz="3200" dirty="0" smtClean="0"/>
              <a:t>	</a:t>
            </a:r>
            <a:r>
              <a:rPr lang="ru-RU" sz="3200" b="1" u="sng" dirty="0" smtClean="0">
                <a:solidFill>
                  <a:srgbClr val="002060"/>
                </a:solidFill>
              </a:rPr>
              <a:t>греческие буквы:</a:t>
            </a:r>
          </a:p>
          <a:p>
            <a:pPr algn="ctr">
              <a:buFont typeface="Arial" charset="0"/>
              <a:buNone/>
            </a:pPr>
            <a:r>
              <a:rPr lang="ru-RU" sz="3200" b="1" dirty="0" smtClean="0">
                <a:solidFill>
                  <a:srgbClr val="002060"/>
                </a:solidFill>
              </a:rPr>
              <a:t>	</a:t>
            </a:r>
            <a:r>
              <a:rPr lang="ru-RU" sz="3200" b="1" dirty="0" err="1" smtClean="0">
                <a:solidFill>
                  <a:srgbClr val="002060"/>
                </a:solidFill>
              </a:rPr>
              <a:t>Aa</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Bb</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Gg</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Dd</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Ee</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Kk</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Ll</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Mm</a:t>
            </a:r>
            <a:endParaRPr lang="ru-RU" sz="3200" b="1" dirty="0" smtClean="0">
              <a:solidFill>
                <a:srgbClr val="002060"/>
              </a:solidFill>
            </a:endParaRPr>
          </a:p>
        </p:txBody>
      </p:sp>
      <p:sp>
        <p:nvSpPr>
          <p:cNvPr id="8" name="Текст 7"/>
          <p:cNvSpPr>
            <a:spLocks noGrp="1"/>
          </p:cNvSpPr>
          <p:nvPr>
            <p:ph type="body" sz="quarter" idx="3"/>
          </p:nvPr>
        </p:nvSpPr>
        <p:spPr>
          <a:xfrm>
            <a:off x="428596" y="1357298"/>
            <a:ext cx="4041775" cy="854076"/>
          </a:xfrm>
          <a:ln/>
        </p:spPr>
        <p:style>
          <a:lnRef idx="0">
            <a:schemeClr val="accent3"/>
          </a:lnRef>
          <a:fillRef idx="3">
            <a:schemeClr val="accent3"/>
          </a:fillRef>
          <a:effectRef idx="3">
            <a:schemeClr val="accent3"/>
          </a:effectRef>
          <a:fontRef idx="minor">
            <a:schemeClr val="lt1"/>
          </a:fontRef>
        </p:style>
        <p:txBody>
          <a:bodyPr rtlCol="0">
            <a:normAutofit/>
          </a:bodyPr>
          <a:lstStyle/>
          <a:p>
            <a:pPr algn="ctr" fontAlgn="auto">
              <a:spcAft>
                <a:spcPts val="0"/>
              </a:spcAft>
              <a:buFont typeface="Arial" pitchFamily="34" charset="0"/>
              <a:buNone/>
              <a:defRPr/>
            </a:pPr>
            <a:r>
              <a:rPr lang="ru-RU" dirty="0"/>
              <a:t>АЛФАВИТ: </a:t>
            </a:r>
            <a:r>
              <a:rPr lang="ru-RU" dirty="0" smtClean="0"/>
              <a:t> АЛЬФА </a:t>
            </a:r>
            <a:r>
              <a:rPr lang="ru-RU" dirty="0"/>
              <a:t>+ ВИТА</a:t>
            </a:r>
          </a:p>
        </p:txBody>
      </p:sp>
      <p:sp>
        <p:nvSpPr>
          <p:cNvPr id="15370" name="Содержимое 8"/>
          <p:cNvSpPr>
            <a:spLocks noGrp="1"/>
          </p:cNvSpPr>
          <p:nvPr>
            <p:ph sz="quarter" idx="4"/>
          </p:nvPr>
        </p:nvSpPr>
        <p:spPr>
          <a:xfrm>
            <a:off x="4500563" y="2214563"/>
            <a:ext cx="4041775" cy="3951287"/>
          </a:xfrm>
        </p:spPr>
        <p:txBody>
          <a:bodyPr>
            <a:normAutofit fontScale="92500" lnSpcReduction="10000"/>
          </a:bodyPr>
          <a:lstStyle/>
          <a:p>
            <a:pPr algn="ctr">
              <a:buFont typeface="Arial" charset="0"/>
              <a:buNone/>
            </a:pPr>
            <a:r>
              <a:rPr lang="ru-RU" sz="3200" u="sng" dirty="0" smtClean="0"/>
              <a:t>  </a:t>
            </a:r>
            <a:r>
              <a:rPr lang="ru-RU" sz="3200" b="1" u="sng" dirty="0" smtClean="0">
                <a:solidFill>
                  <a:srgbClr val="002060"/>
                </a:solidFill>
              </a:rPr>
              <a:t>славянские буквы:  </a:t>
            </a:r>
          </a:p>
          <a:p>
            <a:pPr algn="ctr">
              <a:buFont typeface="Arial" charset="0"/>
              <a:buNone/>
            </a:pPr>
            <a:r>
              <a:rPr lang="ru-RU" sz="3200" b="1" dirty="0" smtClean="0">
                <a:solidFill>
                  <a:srgbClr val="002060"/>
                </a:solidFill>
              </a:rPr>
              <a:t>	 </a:t>
            </a:r>
            <a:r>
              <a:rPr lang="ru-RU" sz="3200" b="1" dirty="0" err="1" smtClean="0">
                <a:solidFill>
                  <a:srgbClr val="002060"/>
                </a:solidFill>
              </a:rPr>
              <a:t>Аа</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Вв</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Гг</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Дд</a:t>
            </a:r>
            <a:r>
              <a:rPr lang="ru-RU" sz="3200" b="1" dirty="0" smtClean="0">
                <a:solidFill>
                  <a:srgbClr val="002060"/>
                </a:solidFill>
              </a:rPr>
              <a:t/>
            </a:r>
            <a:br>
              <a:rPr lang="ru-RU" sz="3200" b="1" dirty="0" smtClean="0">
                <a:solidFill>
                  <a:srgbClr val="002060"/>
                </a:solidFill>
              </a:rPr>
            </a:br>
            <a:r>
              <a:rPr lang="ru-RU" sz="3200" b="1" dirty="0" smtClean="0">
                <a:solidFill>
                  <a:srgbClr val="002060"/>
                </a:solidFill>
              </a:rPr>
              <a:t>Ее</a:t>
            </a:r>
            <a:br>
              <a:rPr lang="ru-RU" sz="3200" b="1" dirty="0" smtClean="0">
                <a:solidFill>
                  <a:srgbClr val="002060"/>
                </a:solidFill>
              </a:rPr>
            </a:br>
            <a:r>
              <a:rPr lang="ru-RU" sz="3200" b="1" dirty="0" err="1" smtClean="0">
                <a:solidFill>
                  <a:srgbClr val="002060"/>
                </a:solidFill>
              </a:rPr>
              <a:t>Кк</a:t>
            </a:r>
            <a:r>
              <a:rPr lang="ru-RU" sz="3200" b="1" dirty="0" smtClean="0">
                <a:solidFill>
                  <a:srgbClr val="002060"/>
                </a:solidFill>
              </a:rPr>
              <a:t/>
            </a:r>
            <a:br>
              <a:rPr lang="ru-RU" sz="3200" b="1" dirty="0" smtClean="0">
                <a:solidFill>
                  <a:srgbClr val="002060"/>
                </a:solidFill>
              </a:rPr>
            </a:br>
            <a:r>
              <a:rPr lang="ru-RU" sz="3200" b="1" dirty="0" err="1" smtClean="0">
                <a:solidFill>
                  <a:srgbClr val="002060"/>
                </a:solidFill>
              </a:rPr>
              <a:t>Лл</a:t>
            </a:r>
            <a:r>
              <a:rPr lang="ru-RU" sz="3200" b="1" dirty="0" smtClean="0">
                <a:solidFill>
                  <a:srgbClr val="002060"/>
                </a:solidFill>
              </a:rPr>
              <a:t/>
            </a:r>
            <a:br>
              <a:rPr lang="ru-RU" sz="3200" b="1" dirty="0" smtClean="0">
                <a:solidFill>
                  <a:srgbClr val="002060"/>
                </a:solidFill>
              </a:rPr>
            </a:br>
            <a:r>
              <a:rPr lang="ru-RU" sz="3200" b="1" dirty="0" smtClean="0">
                <a:solidFill>
                  <a:srgbClr val="002060"/>
                </a:solidFill>
              </a:rPr>
              <a:t>Мм</a:t>
            </a:r>
          </a:p>
        </p:txBody>
      </p:sp>
      <p:pic>
        <p:nvPicPr>
          <p:cNvPr id="7" name="Рисунок 6" descr="Cyrill-Methodius.jpg"/>
          <p:cNvPicPr>
            <a:picLocks noChangeAspect="1"/>
          </p:cNvPicPr>
          <p:nvPr/>
        </p:nvPicPr>
        <p:blipFill>
          <a:blip r:embed="rId2" cstate="print"/>
          <a:stretch>
            <a:fillRect/>
          </a:stretch>
        </p:blipFill>
        <p:spPr>
          <a:xfrm>
            <a:off x="3286116" y="2786058"/>
            <a:ext cx="2586548" cy="350046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7284_1.jpg"/>
          <p:cNvPicPr>
            <a:picLocks noGrp="1" noChangeAspect="1"/>
          </p:cNvPicPr>
          <p:nvPr>
            <p:ph idx="1"/>
          </p:nvPr>
        </p:nvPicPr>
        <p:blipFill>
          <a:blip r:embed="rId2" cstate="print"/>
          <a:stretch>
            <a:fillRect/>
          </a:stretch>
        </p:blipFill>
        <p:spPr>
          <a:xfrm>
            <a:off x="251520" y="404664"/>
            <a:ext cx="4572032" cy="6106339"/>
          </a:xfrm>
        </p:spPr>
      </p:pic>
      <p:sp>
        <p:nvSpPr>
          <p:cNvPr id="3" name="Прямоугольник 2"/>
          <p:cNvSpPr/>
          <p:nvPr/>
        </p:nvSpPr>
        <p:spPr>
          <a:xfrm>
            <a:off x="5004048" y="404665"/>
            <a:ext cx="3888432" cy="6093976"/>
          </a:xfrm>
          <a:prstGeom prst="rect">
            <a:avLst/>
          </a:prstGeom>
        </p:spPr>
        <p:txBody>
          <a:bodyPr wrap="square">
            <a:spAutoFit/>
          </a:bodyPr>
          <a:lstStyle/>
          <a:p>
            <a:pPr>
              <a:spcBef>
                <a:spcPct val="50000"/>
              </a:spcBef>
            </a:pPr>
            <a:r>
              <a:rPr lang="ru-RU" sz="2000" b="1" dirty="0" smtClean="0">
                <a:solidFill>
                  <a:srgbClr val="002060"/>
                </a:solidFill>
                <a:latin typeface="Times New Roman" pitchFamily="18" charset="0"/>
                <a:cs typeface="Times New Roman" pitchFamily="18" charset="0"/>
              </a:rPr>
              <a:t>Слово “азбука” произошло от названий двух первых букв славянской азбуки: А (аз) и Б (буки):</a:t>
            </a:r>
            <a:endParaRPr lang="ru-RU" sz="2000" dirty="0" smtClean="0">
              <a:solidFill>
                <a:srgbClr val="002060"/>
              </a:solidFill>
              <a:latin typeface="Times New Roman" pitchFamily="18" charset="0"/>
              <a:cs typeface="Times New Roman" pitchFamily="18" charset="0"/>
            </a:endParaRPr>
          </a:p>
          <a:p>
            <a:pPr>
              <a:spcBef>
                <a:spcPct val="50000"/>
              </a:spcBef>
            </a:pPr>
            <a:r>
              <a:rPr lang="ru-RU" sz="2000" b="1" dirty="0" smtClean="0">
                <a:solidFill>
                  <a:srgbClr val="002060"/>
                </a:solidFill>
                <a:latin typeface="Times New Roman" pitchFamily="18" charset="0"/>
                <a:cs typeface="Times New Roman" pitchFamily="18" charset="0"/>
              </a:rPr>
              <a:t/>
            </a:r>
            <a:br>
              <a:rPr lang="ru-RU" sz="2000" b="1" dirty="0" smtClean="0">
                <a:solidFill>
                  <a:srgbClr val="002060"/>
                </a:solidFill>
                <a:latin typeface="Times New Roman" pitchFamily="18" charset="0"/>
                <a:cs typeface="Times New Roman" pitchFamily="18" charset="0"/>
              </a:rPr>
            </a:br>
            <a:r>
              <a:rPr lang="ru-RU" sz="2000" b="1" dirty="0" smtClean="0">
                <a:solidFill>
                  <a:srgbClr val="002060"/>
                </a:solidFill>
                <a:latin typeface="Times New Roman" pitchFamily="18" charset="0"/>
                <a:cs typeface="Times New Roman" pitchFamily="18" charset="0"/>
              </a:rPr>
              <a:t>АЗБУКА: АЗ + БУКИ</a:t>
            </a:r>
            <a:br>
              <a:rPr lang="ru-RU" sz="2000" b="1" dirty="0" smtClean="0">
                <a:solidFill>
                  <a:srgbClr val="002060"/>
                </a:solidFill>
                <a:latin typeface="Times New Roman" pitchFamily="18" charset="0"/>
                <a:cs typeface="Times New Roman" pitchFamily="18" charset="0"/>
              </a:rPr>
            </a:br>
            <a:r>
              <a:rPr lang="ru-RU" sz="2000" b="1" dirty="0" smtClean="0">
                <a:solidFill>
                  <a:srgbClr val="002060"/>
                </a:solidFill>
                <a:latin typeface="Times New Roman" pitchFamily="18" charset="0"/>
                <a:cs typeface="Times New Roman" pitchFamily="18" charset="0"/>
              </a:rPr>
              <a:t>а слово “алфавит” происходит из названия двух первых букв греческого алфавита: </a:t>
            </a:r>
            <a:endParaRPr lang="ru-RU" sz="2000" dirty="0" smtClean="0">
              <a:solidFill>
                <a:srgbClr val="002060"/>
              </a:solidFill>
              <a:latin typeface="Times New Roman" pitchFamily="18" charset="0"/>
              <a:cs typeface="Times New Roman" pitchFamily="18" charset="0"/>
            </a:endParaRPr>
          </a:p>
          <a:p>
            <a:pPr>
              <a:spcBef>
                <a:spcPct val="50000"/>
              </a:spcBef>
            </a:pPr>
            <a:r>
              <a:rPr lang="ru-RU" sz="2000" b="1" dirty="0" smtClean="0">
                <a:solidFill>
                  <a:srgbClr val="002060"/>
                </a:solidFill>
                <a:latin typeface="Times New Roman" pitchFamily="18" charset="0"/>
                <a:cs typeface="Times New Roman" pitchFamily="18" charset="0"/>
              </a:rPr>
              <a:t>АЛФАВИТ: АЛЬФА + ВИТА</a:t>
            </a:r>
            <a:endParaRPr lang="ru-RU" sz="2000" dirty="0" smtClean="0">
              <a:solidFill>
                <a:srgbClr val="002060"/>
              </a:solidFill>
              <a:latin typeface="Times New Roman" pitchFamily="18" charset="0"/>
              <a:cs typeface="Times New Roman" pitchFamily="18" charset="0"/>
            </a:endParaRPr>
          </a:p>
          <a:p>
            <a:pPr>
              <a:spcBef>
                <a:spcPct val="50000"/>
              </a:spcBef>
            </a:pPr>
            <a:r>
              <a:rPr lang="ru-RU" sz="2000" b="1" dirty="0" smtClean="0">
                <a:solidFill>
                  <a:srgbClr val="002060"/>
                </a:solidFill>
                <a:latin typeface="Times New Roman" pitchFamily="18" charset="0"/>
                <a:cs typeface="Times New Roman" pitchFamily="18" charset="0"/>
              </a:rPr>
              <a:t>     Алфавит гораздо старше азбуки. В IX веке азбуки не было, и славяне не имели собственных букв.  И поэтому не было и письменности. Славяне не могли написать на своем языке ни книг, ни даже писем друг другу.</a:t>
            </a:r>
            <a:endParaRPr lang="ru-RU" sz="2000" dirty="0">
              <a:solidFill>
                <a:srgbClr val="002060"/>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uchebnik.mos.ru/system_2/atomic_objects/files/006/175/706/original/%D0%A1%D0%BB%D0%B0%D0%B9%D0%B41.PN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uchebnik.mos.ru/system_2/atomic_objects/files/006/314/816/original/%D0%9F%D1%80%D0%B5%D0%B7%D0%B5%D0%BD%D1%82%D0%B0%D1%86%D0%B8%D1%8F%D0%9D%D0%B5%D1%81%D1%82%D0%BE%D1%80.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uchebnik.mos.ru/system_2/atomic_objects/files/006/314/877/original/%D0%9F%D1%80%D0%B5%D0%B7%D0%B5%D0%BD%D1%82%D0%B0%D1%86%D0%B8%D1%8F%D0%9D%D0%B5%D1%81%D1%82%D0%BE%D1%80.pn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1267</TotalTime>
  <Words>339</Words>
  <Application>Microsoft Office PowerPoint</Application>
  <PresentationFormat>Экран (4:3)</PresentationFormat>
  <Paragraphs>95</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Двадцать четвёртое мая </vt:lpstr>
      <vt:lpstr>Слайд 2</vt:lpstr>
      <vt:lpstr>Слайд 3</vt:lpstr>
      <vt:lpstr>Слайд 4</vt:lpstr>
      <vt:lpstr>Истоки русской письменности</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Кириллица</vt:lpstr>
      <vt:lpstr> В IX веке в Византии, в городе Солунь (теперь это город Салоники в Греции), жили два брата — Константин и Мефодий. </vt:lpstr>
      <vt:lpstr>Св. Мефодий</vt:lpstr>
      <vt:lpstr>Св. Кирилл</vt:lpstr>
      <vt:lpstr>Слайд 26</vt:lpstr>
      <vt:lpstr>Заслуги Кирилла и Мефодия</vt:lpstr>
      <vt:lpstr>Святых помнят и чтят</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Helen</dc:creator>
  <cp:lastModifiedBy>Potylchak</cp:lastModifiedBy>
  <cp:revision>47</cp:revision>
  <dcterms:created xsi:type="dcterms:W3CDTF">2011-10-14T01:51:00Z</dcterms:created>
  <dcterms:modified xsi:type="dcterms:W3CDTF">2020-05-23T16:13:33Z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506348</vt:lpwstr>
  </property>
  <property fmtid="{D5CDD505-2E9C-101B-9397-08002B2CF9AE}" pid="3" name="NXPowerLiteSettings">
    <vt:lpwstr>F6000400038000</vt:lpwstr>
  </property>
  <property fmtid="{D5CDD505-2E9C-101B-9397-08002B2CF9AE}" pid="4" name="NXPowerLiteVersion">
    <vt:lpwstr>D4.3.1</vt:lpwstr>
  </property>
</Properties>
</file>