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0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42"/>
  </p:notesMasterIdLst>
  <p:sldIdLst>
    <p:sldId id="285" r:id="rId2"/>
    <p:sldId id="276" r:id="rId3"/>
    <p:sldId id="263" r:id="rId4"/>
    <p:sldId id="277" r:id="rId5"/>
    <p:sldId id="278" r:id="rId6"/>
    <p:sldId id="27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5" r:id="rId17"/>
    <p:sldId id="281" r:id="rId18"/>
    <p:sldId id="256" r:id="rId19"/>
    <p:sldId id="286" r:id="rId20"/>
    <p:sldId id="283" r:id="rId21"/>
    <p:sldId id="287" r:id="rId22"/>
    <p:sldId id="260" r:id="rId23"/>
    <p:sldId id="293" r:id="rId24"/>
    <p:sldId id="324" r:id="rId25"/>
    <p:sldId id="289" r:id="rId26"/>
    <p:sldId id="290" r:id="rId27"/>
    <p:sldId id="316" r:id="rId28"/>
    <p:sldId id="317" r:id="rId29"/>
    <p:sldId id="318" r:id="rId30"/>
    <p:sldId id="297" r:id="rId31"/>
    <p:sldId id="298" r:id="rId32"/>
    <p:sldId id="319" r:id="rId33"/>
    <p:sldId id="320" r:id="rId34"/>
    <p:sldId id="321" r:id="rId35"/>
    <p:sldId id="299" r:id="rId36"/>
    <p:sldId id="300" r:id="rId37"/>
    <p:sldId id="322" r:id="rId38"/>
    <p:sldId id="306" r:id="rId39"/>
    <p:sldId id="323" r:id="rId40"/>
    <p:sldId id="30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Луна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D30A014E-E026-4555-92CB-581296CA67E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ru-RU" b="1" i="1" cap="none" spc="0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Вес человека ≈ </a:t>
          </a:r>
          <a:r>
            <a:rPr lang="ru-RU" b="1" i="1" u="sng" cap="none" spc="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шестой</a:t>
          </a:r>
          <a:r>
            <a:rPr lang="ru-RU" b="1" i="1" cap="none" spc="0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 части от веса на Земле.</a:t>
          </a:r>
          <a:endParaRPr lang="ru-RU" b="1" cap="none" spc="0" dirty="0">
            <a:ln w="1016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41667" custLinFactNeighborY="-27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Плутон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14:m>
                <m:oMath xmlns:m="http://schemas.openxmlformats.org/officeDocument/2006/math">
                  <m:f>
                    <m:fPr>
                      <m:ctrlP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</m:ctrlPr>
                    </m:fPr>
                    <m:num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num>
                    <m:den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𝟏𝟓</m:t>
                      </m:r>
                    </m:den>
                  </m:f>
                </m:oMath>
              </a14:m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Choice>
      <mc:Fallback xmlns="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:r>
                <a:rPr lang="ru-RU" b="1" i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𝟏/𝟏𝟓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Fallback>
    </mc:AlternateConten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Плутон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D30A014E-E026-4555-92CB-581296CA67E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 l="-3005"/>
          </a:stretch>
        </a:blipFill>
        <a:ln>
          <a:noFill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Венера, Сатурн, Уран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14:m>
                <m:oMath xmlns:m="http://schemas.openxmlformats.org/officeDocument/2006/math">
                  <m:f>
                    <m:fPr>
                      <m:ctrlP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</m:ctrlPr>
                    </m:fPr>
                    <m:num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𝟐𝟕</m:t>
                      </m:r>
                    </m:num>
                    <m:den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𝟑𝟎</m:t>
                      </m:r>
                    </m:den>
                  </m:f>
                </m:oMath>
              </a14:m>
              <a:r>
                <a:rPr lang="ru-RU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Choice>
      <mc:Fallback xmlns="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:r>
                <a:rPr lang="ru-RU" b="1" i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𝟐𝟕/𝟑𝟎</a:t>
              </a:r>
              <a:r>
                <a:rPr lang="ru-RU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Fallback>
    </mc:AlternateConten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41667" custLinFactNeighborY="-27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Венера, Сатурн, Уран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D30A014E-E026-4555-92CB-581296CA67E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 l="-3005"/>
          </a:stretch>
        </a:blipFill>
        <a:ln>
          <a:noFill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41667" custLinFactNeighborY="-27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Меркурий  Марс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14:m>
                <m:oMath xmlns:m="http://schemas.openxmlformats.org/officeDocument/2006/math">
                  <m:f>
                    <m:fPr>
                      <m:ctrlP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</m:ctrlPr>
                    </m:fPr>
                    <m:num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𝟏𝟏</m:t>
                      </m:r>
                    </m:num>
                    <m:den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𝟑𝟎</m:t>
                      </m:r>
                    </m:den>
                  </m:f>
                </m:oMath>
              </a14:m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Choice>
      <mc:Fallback xmlns="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:r>
                <a:rPr lang="ru-RU" b="1" i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𝟏𝟏/𝟑𝟎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Fallback>
    </mc:AlternateConten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Меркурий  Марс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D30A014E-E026-4555-92CB-581296CA67E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 l="-3005"/>
          </a:stretch>
        </a:blipFill>
        <a:ln>
          <a:noFill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Юпитер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14:m>
                <m:oMath xmlns:m="http://schemas.openxmlformats.org/officeDocument/2006/math">
                  <m:f>
                    <m:fPr>
                      <m:ctrlP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</m:ctrlPr>
                    </m:fPr>
                    <m:num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𝟕𝟏</m:t>
                      </m:r>
                    </m:num>
                    <m:den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𝟑𝟎</m:t>
                      </m:r>
                    </m:den>
                  </m:f>
                </m:oMath>
              </a14:m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Choice>
      <mc:Fallback xmlns="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:r>
                <a:rPr lang="ru-RU" b="1" i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𝟕𝟏/𝟑𝟎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Fallback>
    </mc:AlternateConten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Юпитер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D30A014E-E026-4555-92CB-581296CA67E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 l="-3005"/>
          </a:stretch>
        </a:blipFill>
        <a:ln>
          <a:noFill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Нептун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14:m>
                <m:oMath xmlns:m="http://schemas.openxmlformats.org/officeDocument/2006/math">
                  <m:f>
                    <m:fPr>
                      <m:ctrlP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</m:ctrlPr>
                    </m:fPr>
                    <m:num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𝟏𝟕</m:t>
                      </m:r>
                    </m:num>
                    <m:den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𝟏𝟓</m:t>
                      </m:r>
                    </m:den>
                  </m:f>
                </m:oMath>
              </a14:m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Choice>
      <mc:Fallback xmlns="">
        <dgm:pt modelId="{D30A014E-E026-4555-92CB-581296CA67EF}">
          <dgm:prSet phldrT="[Текст]">
            <dgm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dgm:style>
          </dgm:prSet>
          <dgm:spPr>
            <a:solidFill>
              <a:schemeClr val="accent6">
                <a:alpha val="50000"/>
              </a:schemeClr>
            </a:solidFill>
            <a:ln>
              <a:noFill/>
            </a:ln>
          </dgm:spPr>
          <dgm:t>
            <a:bodyPr/>
            <a:lstStyle/>
            <a:p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человека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≈  </a:t>
              </a:r>
              <a:r>
                <a:rPr lang="ru-RU" b="1" i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𝟏𝟕/𝟏𝟓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от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веса на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Земле.</a:t>
              </a:r>
              <a:endParaRPr lang="ru-RU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dgm:t>
        </dgm:pt>
      </mc:Fallback>
    </mc:AlternateConten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B0528E-9050-49DA-BBD1-0AFCB1426BE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27574-865A-440D-8651-5C2266D563A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Нептун</a:t>
          </a:r>
          <a:endParaRPr lang="ru-RU" b="1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C1BF368D-A8F1-4406-9F66-7BE35BA7D529}" type="par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FFBB143-67D3-43B7-AEEA-02E82D5C53CF}" type="sibTrans" cxnId="{17C20E14-4910-4831-AC26-59800D093B52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D30A014E-E026-4555-92CB-581296CA67EF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 l="-3005"/>
          </a:stretch>
        </a:blipFill>
        <a:ln>
          <a:noFill/>
        </a:ln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E0E6E2F-0907-4E9D-8C58-45756B6D5558}" type="par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C9094052-F97D-4D9F-8FFF-042CEDDF5111}" type="sibTrans" cxnId="{E9A00784-6336-4B1C-94E3-9690EB9B1C83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</a:endParaRPr>
        </a:p>
      </dgm:t>
    </dgm:pt>
    <dgm:pt modelId="{74A712C0-3AD2-4D13-A7B3-89F78F321FA2}" type="pres">
      <dgm:prSet presAssocID="{99B0528E-9050-49DA-BBD1-0AFCB1426B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968EE2-29BE-41C3-A1DA-38F63B57AEA7}" type="pres">
      <dgm:prSet presAssocID="{8C427574-865A-440D-8651-5C2266D563A9}" presName="linNode" presStyleCnt="0"/>
      <dgm:spPr/>
    </dgm:pt>
    <dgm:pt modelId="{C3AE30D3-616F-42EF-AA02-F1577604742F}" type="pres">
      <dgm:prSet presAssocID="{8C427574-865A-440D-8651-5C2266D563A9}" presName="parentShp" presStyleLbl="node1" presStyleIdx="0" presStyleCnt="1" custScaleX="51698" custLinFactNeighborX="-1281" custLinFactNeighborY="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E7F5-2CD1-442A-AD23-A749DAA88EAA}" type="pres">
      <dgm:prSet presAssocID="{8C427574-865A-440D-8651-5C2266D563A9}" presName="childShp" presStyleLbl="bgAccFollowNode1" presStyleIdx="0" presStyleCnt="1" custScaleX="1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16EB4-227E-4695-8825-3610D64C203F}" type="presOf" srcId="{8C427574-865A-440D-8651-5C2266D563A9}" destId="{C3AE30D3-616F-42EF-AA02-F1577604742F}" srcOrd="0" destOrd="0" presId="urn:microsoft.com/office/officeart/2005/8/layout/vList6"/>
    <dgm:cxn modelId="{17C20E14-4910-4831-AC26-59800D093B52}" srcId="{99B0528E-9050-49DA-BBD1-0AFCB1426BE3}" destId="{8C427574-865A-440D-8651-5C2266D563A9}" srcOrd="0" destOrd="0" parTransId="{C1BF368D-A8F1-4406-9F66-7BE35BA7D529}" sibTransId="{CFFBB143-67D3-43B7-AEEA-02E82D5C53CF}"/>
    <dgm:cxn modelId="{54A67C3B-A492-4F02-A480-5AB9EE26798C}" type="presOf" srcId="{99B0528E-9050-49DA-BBD1-0AFCB1426BE3}" destId="{74A712C0-3AD2-4D13-A7B3-89F78F321FA2}" srcOrd="0" destOrd="0" presId="urn:microsoft.com/office/officeart/2005/8/layout/vList6"/>
    <dgm:cxn modelId="{850745A3-DA33-417C-9E08-362618C060F9}" type="presOf" srcId="{D30A014E-E026-4555-92CB-581296CA67EF}" destId="{2118E7F5-2CD1-442A-AD23-A749DAA88EAA}" srcOrd="0" destOrd="0" presId="urn:microsoft.com/office/officeart/2005/8/layout/vList6"/>
    <dgm:cxn modelId="{E9A00784-6336-4B1C-94E3-9690EB9B1C83}" srcId="{8C427574-865A-440D-8651-5C2266D563A9}" destId="{D30A014E-E026-4555-92CB-581296CA67EF}" srcOrd="0" destOrd="0" parTransId="{7E0E6E2F-0907-4E9D-8C58-45756B6D5558}" sibTransId="{C9094052-F97D-4D9F-8FFF-042CEDDF5111}"/>
    <dgm:cxn modelId="{FEBB9729-F6C8-4076-A221-E05F18A70EEE}" type="presParOf" srcId="{74A712C0-3AD2-4D13-A7B3-89F78F321FA2}" destId="{58968EE2-29BE-41C3-A1DA-38F63B57AEA7}" srcOrd="0" destOrd="0" presId="urn:microsoft.com/office/officeart/2005/8/layout/vList6"/>
    <dgm:cxn modelId="{A52BC61C-8D0D-4BCC-BDB4-D44927B3BED2}" type="presParOf" srcId="{58968EE2-29BE-41C3-A1DA-38F63B57AEA7}" destId="{C3AE30D3-616F-42EF-AA02-F1577604742F}" srcOrd="0" destOrd="0" presId="urn:microsoft.com/office/officeart/2005/8/layout/vList6"/>
    <dgm:cxn modelId="{B94486A0-7C10-4546-8857-F0076EE37654}" type="presParOf" srcId="{58968EE2-29BE-41C3-A1DA-38F63B57AEA7}" destId="{2118E7F5-2CD1-442A-AD23-A749DAA88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7F5-2CD1-442A-AD23-A749DAA88EAA}">
      <dsp:nvSpPr>
        <dsp:cNvPr id="0" name=""/>
        <dsp:cNvSpPr/>
      </dsp:nvSpPr>
      <dsp:spPr>
        <a:xfrm>
          <a:off x="2479042" y="0"/>
          <a:ext cx="9532955" cy="125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i="1" kern="1200" cap="none" spc="0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Вес человека ≈ </a:t>
          </a:r>
          <a:r>
            <a:rPr lang="ru-RU" sz="3300" b="1" i="1" u="sng" kern="1200" cap="none" spc="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шестой</a:t>
          </a:r>
          <a:r>
            <a:rPr lang="ru-RU" sz="3300" b="1" i="1" kern="1200" cap="none" spc="0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 части от веса на Земле.</a:t>
          </a:r>
          <a:endParaRPr lang="ru-RU" sz="33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479042" y="156854"/>
        <a:ext cx="9062393" cy="941123"/>
      </dsp:txXfrm>
    </dsp:sp>
    <dsp:sp modelId="{C3AE30D3-616F-42EF-AA02-F1577604742F}">
      <dsp:nvSpPr>
        <dsp:cNvPr id="0" name=""/>
        <dsp:cNvSpPr/>
      </dsp:nvSpPr>
      <dsp:spPr>
        <a:xfrm>
          <a:off x="0" y="0"/>
          <a:ext cx="2475095" cy="12548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Луна</a:t>
          </a:r>
          <a:endParaRPr lang="ru-RU" sz="6500" b="1" kern="1200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1256" y="61256"/>
        <a:ext cx="2352583" cy="1132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7F5-2CD1-442A-AD23-A749DAA88EAA}">
      <dsp:nvSpPr>
        <dsp:cNvPr id="0" name=""/>
        <dsp:cNvSpPr/>
      </dsp:nvSpPr>
      <dsp:spPr>
        <a:xfrm>
          <a:off x="2479042" y="0"/>
          <a:ext cx="9532955" cy="125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человека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4300" b="1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≈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</m:ctrlPr>
                </m:fPr>
                <m:num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𝟐𝟕</m:t>
                  </m:r>
                </m:num>
                <m:den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𝟑𝟎</m:t>
                  </m:r>
                </m:den>
              </m:f>
            </m:oMath>
          </a14:m>
          <a:r>
            <a:rPr lang="ru-RU" sz="4300" i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от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веса на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Земле</a:t>
          </a:r>
          <a:endParaRPr lang="ru-RU" sz="43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479042" y="156854"/>
        <a:ext cx="9062393" cy="941123"/>
      </dsp:txXfrm>
    </dsp:sp>
    <dsp:sp modelId="{C3AE30D3-616F-42EF-AA02-F1577604742F}">
      <dsp:nvSpPr>
        <dsp:cNvPr id="0" name=""/>
        <dsp:cNvSpPr/>
      </dsp:nvSpPr>
      <dsp:spPr>
        <a:xfrm>
          <a:off x="0" y="0"/>
          <a:ext cx="2475095" cy="12548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Венера, Сатурн, Уран</a:t>
          </a:r>
          <a:endParaRPr lang="ru-RU" sz="2800" b="1" kern="1200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1256" y="61256"/>
        <a:ext cx="2352583" cy="1132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7F5-2CD1-442A-AD23-A749DAA88EAA}">
      <dsp:nvSpPr>
        <dsp:cNvPr id="0" name=""/>
        <dsp:cNvSpPr/>
      </dsp:nvSpPr>
      <dsp:spPr>
        <a:xfrm>
          <a:off x="2479042" y="0"/>
          <a:ext cx="9532955" cy="125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человека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4300" b="1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≈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</m:ctrlPr>
                </m:fPr>
                <m:num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𝟏𝟏</m:t>
                  </m:r>
                </m:num>
                <m:den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𝟑𝟎</m:t>
                  </m:r>
                </m:den>
              </m:f>
            </m:oMath>
          </a14:m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от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веса на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Земле.</a:t>
          </a:r>
          <a:endParaRPr lang="ru-RU" sz="43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479042" y="156854"/>
        <a:ext cx="9062393" cy="941123"/>
      </dsp:txXfrm>
    </dsp:sp>
    <dsp:sp modelId="{C3AE30D3-616F-42EF-AA02-F1577604742F}">
      <dsp:nvSpPr>
        <dsp:cNvPr id="0" name=""/>
        <dsp:cNvSpPr/>
      </dsp:nvSpPr>
      <dsp:spPr>
        <a:xfrm>
          <a:off x="0" y="0"/>
          <a:ext cx="2475095" cy="12548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Меркурий  Марс</a:t>
          </a:r>
          <a:endParaRPr lang="ru-RU" sz="3500" b="1" kern="1200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1256" y="61256"/>
        <a:ext cx="2352583" cy="1132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7F5-2CD1-442A-AD23-A749DAA88EAA}">
      <dsp:nvSpPr>
        <dsp:cNvPr id="0" name=""/>
        <dsp:cNvSpPr/>
      </dsp:nvSpPr>
      <dsp:spPr>
        <a:xfrm>
          <a:off x="2479042" y="0"/>
          <a:ext cx="9532955" cy="125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человека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4300" b="1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≈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</m:ctrlPr>
                </m:fPr>
                <m:num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𝟕𝟏</m:t>
                  </m:r>
                </m:num>
                <m:den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𝟑𝟎</m:t>
                  </m:r>
                </m:den>
              </m:f>
            </m:oMath>
          </a14:m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от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веса на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Земле.</a:t>
          </a:r>
          <a:endParaRPr lang="ru-RU" sz="43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479042" y="156854"/>
        <a:ext cx="9062393" cy="941123"/>
      </dsp:txXfrm>
    </dsp:sp>
    <dsp:sp modelId="{C3AE30D3-616F-42EF-AA02-F1577604742F}">
      <dsp:nvSpPr>
        <dsp:cNvPr id="0" name=""/>
        <dsp:cNvSpPr/>
      </dsp:nvSpPr>
      <dsp:spPr>
        <a:xfrm>
          <a:off x="0" y="0"/>
          <a:ext cx="2475095" cy="12548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Юпитер</a:t>
          </a:r>
          <a:endParaRPr lang="ru-RU" sz="4100" b="1" kern="1200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1256" y="61256"/>
        <a:ext cx="2352583" cy="1132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7F5-2CD1-442A-AD23-A749DAA88EAA}">
      <dsp:nvSpPr>
        <dsp:cNvPr id="0" name=""/>
        <dsp:cNvSpPr/>
      </dsp:nvSpPr>
      <dsp:spPr>
        <a:xfrm>
          <a:off x="2479042" y="0"/>
          <a:ext cx="9532955" cy="125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человека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4300" b="1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≈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</m:ctrlPr>
                </m:fPr>
                <m:num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𝟏𝟕</m:t>
                  </m:r>
                </m:num>
                <m:den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𝟏𝟓</m:t>
                  </m:r>
                </m:den>
              </m:f>
            </m:oMath>
          </a14:m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от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веса на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Земле.</a:t>
          </a:r>
          <a:endParaRPr lang="ru-RU" sz="43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479042" y="156854"/>
        <a:ext cx="9062393" cy="941123"/>
      </dsp:txXfrm>
    </dsp:sp>
    <dsp:sp modelId="{C3AE30D3-616F-42EF-AA02-F1577604742F}">
      <dsp:nvSpPr>
        <dsp:cNvPr id="0" name=""/>
        <dsp:cNvSpPr/>
      </dsp:nvSpPr>
      <dsp:spPr>
        <a:xfrm>
          <a:off x="0" y="0"/>
          <a:ext cx="2475095" cy="12548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Нептун</a:t>
          </a:r>
          <a:endParaRPr lang="ru-RU" sz="4600" b="1" kern="1200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1256" y="61256"/>
        <a:ext cx="2352583" cy="1132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E7F5-2CD1-442A-AD23-A749DAA88EAA}">
      <dsp:nvSpPr>
        <dsp:cNvPr id="0" name=""/>
        <dsp:cNvSpPr/>
      </dsp:nvSpPr>
      <dsp:spPr>
        <a:xfrm>
          <a:off x="2479042" y="0"/>
          <a:ext cx="9532955" cy="12548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человека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4300" b="1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≈ 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</m:ctrlPr>
                </m:fPr>
                <m:num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𝟏</m:t>
                  </m:r>
                </m:num>
                <m:den>
                  <m:r>
                    <a:rPr lang="ru-RU" sz="4300" b="1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</a:rPr>
                    <m:t>𝟏𝟓</m:t>
                  </m:r>
                </m:den>
              </m:f>
            </m:oMath>
          </a14:m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от </a:t>
          </a:r>
          <a:r>
            <a:rPr lang="ru-RU" sz="4300" i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веса на </a:t>
          </a:r>
          <a:r>
            <a:rPr lang="ru-RU" sz="4300" i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Земле.</a:t>
          </a:r>
          <a:endParaRPr lang="ru-RU" sz="4300" b="1" kern="1200" cap="none" spc="0" dirty="0">
            <a:ln w="1016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479042" y="156854"/>
        <a:ext cx="9062393" cy="941123"/>
      </dsp:txXfrm>
    </dsp:sp>
    <dsp:sp modelId="{C3AE30D3-616F-42EF-AA02-F1577604742F}">
      <dsp:nvSpPr>
        <dsp:cNvPr id="0" name=""/>
        <dsp:cNvSpPr/>
      </dsp:nvSpPr>
      <dsp:spPr>
        <a:xfrm>
          <a:off x="0" y="0"/>
          <a:ext cx="2475095" cy="12548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74000"/>
                <a:satMod val="130000"/>
                <a:lumMod val="90000"/>
              </a:schemeClr>
              <a:schemeClr val="accent4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cap="none" spc="0" dirty="0" smtClean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Плутон</a:t>
          </a:r>
          <a:endParaRPr lang="ru-RU" sz="4600" b="1" kern="1200" cap="none" spc="0" dirty="0">
            <a:ln w="6600">
              <a:solidFill>
                <a:schemeClr val="bg1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1256" y="61256"/>
        <a:ext cx="2352583" cy="113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3A92-5C8C-4C50-B71B-42977A5B0471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0904-5500-441A-9517-435F1B0CA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7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6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95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0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5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5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6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1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4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4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8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065" y="66502"/>
            <a:ext cx="4123113" cy="2062103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kern="5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«О</a:t>
            </a:r>
            <a:r>
              <a:rPr lang="ru-RU" sz="3200" b="1" i="1" kern="5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сколько нам открытий чудных готовит просвещенья дух</a:t>
            </a:r>
            <a:r>
              <a:rPr lang="ru-RU" sz="3200" b="1" i="1" kern="5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  <a:endParaRPr lang="ru-RU" sz="3200" b="1" i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00E6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030" y="2766961"/>
            <a:ext cx="10673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НОД (3,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5) 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00E6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030" y="2766961"/>
            <a:ext cx="10673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(45, 9)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00E6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030" y="2766961"/>
            <a:ext cx="10673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(12, 4)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3392" y="2801144"/>
            <a:ext cx="10648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(6, 10)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00E6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030" y="2766961"/>
            <a:ext cx="10673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(8, 12)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71409"/>
              </p:ext>
            </p:extLst>
          </p:nvPr>
        </p:nvGraphicFramePr>
        <p:xfrm>
          <a:off x="1975008" y="2309188"/>
          <a:ext cx="8244732" cy="2499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Самооценка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effectLst/>
                        </a:rPr>
                        <a:t>Устный </a:t>
                      </a:r>
                    </a:p>
                    <a:p>
                      <a:r>
                        <a:rPr lang="ru-RU" sz="4000" kern="1200" dirty="0" smtClean="0">
                          <a:effectLst/>
                        </a:rPr>
                        <a:t>счет</a:t>
                      </a:r>
                      <a:endParaRPr lang="ru-RU" sz="4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30098"/>
                  </p:ext>
                </p:extLst>
              </p:nvPr>
            </p:nvGraphicFramePr>
            <p:xfrm>
              <a:off x="1767729" y="2393865"/>
              <a:ext cx="8659389" cy="2296959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865485">
                      <a:extLst>
                        <a:ext uri="{9D8B030D-6E8A-4147-A177-3AD203B41FA5}">
                          <a16:colId xmlns:a16="http://schemas.microsoft.com/office/drawing/2014/main" val="3115915196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3176665249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677712110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3254107910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2161689532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2007303157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1106049854"/>
                        </a:ext>
                      </a:extLst>
                    </a:gridCol>
                    <a:gridCol w="866998">
                      <a:extLst>
                        <a:ext uri="{9D8B030D-6E8A-4147-A177-3AD203B41FA5}">
                          <a16:colId xmlns:a16="http://schemas.microsoft.com/office/drawing/2014/main" val="2886695298"/>
                        </a:ext>
                      </a:extLst>
                    </a:gridCol>
                    <a:gridCol w="866998">
                      <a:extLst>
                        <a:ext uri="{9D8B030D-6E8A-4147-A177-3AD203B41FA5}">
                          <a16:colId xmlns:a16="http://schemas.microsoft.com/office/drawing/2014/main" val="3630268811"/>
                        </a:ext>
                      </a:extLst>
                    </a:gridCol>
                    <a:gridCol w="866998">
                      <a:extLst>
                        <a:ext uri="{9D8B030D-6E8A-4147-A177-3AD203B41FA5}">
                          <a16:colId xmlns:a16="http://schemas.microsoft.com/office/drawing/2014/main" val="714816449"/>
                        </a:ext>
                      </a:extLst>
                    </a:gridCol>
                  </a:tblGrid>
                  <a:tr h="1289298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3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600" kern="5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0777628"/>
                      </a:ext>
                    </a:extLst>
                  </a:tr>
                  <a:tr h="10076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Е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В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И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П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Н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О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Р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О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Т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Е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92823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30098"/>
                  </p:ext>
                </p:extLst>
              </p:nvPr>
            </p:nvGraphicFramePr>
            <p:xfrm>
              <a:off x="1767729" y="2393865"/>
              <a:ext cx="8659389" cy="2296959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865485">
                      <a:extLst>
                        <a:ext uri="{9D8B030D-6E8A-4147-A177-3AD203B41FA5}">
                          <a16:colId xmlns:a16="http://schemas.microsoft.com/office/drawing/2014/main" val="3115915196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3176665249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677712110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3254107910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2161689532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2007303157"/>
                        </a:ext>
                      </a:extLst>
                    </a:gridCol>
                    <a:gridCol w="865485">
                      <a:extLst>
                        <a:ext uri="{9D8B030D-6E8A-4147-A177-3AD203B41FA5}">
                          <a16:colId xmlns:a16="http://schemas.microsoft.com/office/drawing/2014/main" val="1106049854"/>
                        </a:ext>
                      </a:extLst>
                    </a:gridCol>
                    <a:gridCol w="866998">
                      <a:extLst>
                        <a:ext uri="{9D8B030D-6E8A-4147-A177-3AD203B41FA5}">
                          <a16:colId xmlns:a16="http://schemas.microsoft.com/office/drawing/2014/main" val="2886695298"/>
                        </a:ext>
                      </a:extLst>
                    </a:gridCol>
                    <a:gridCol w="866998">
                      <a:extLst>
                        <a:ext uri="{9D8B030D-6E8A-4147-A177-3AD203B41FA5}">
                          <a16:colId xmlns:a16="http://schemas.microsoft.com/office/drawing/2014/main" val="3630268811"/>
                        </a:ext>
                      </a:extLst>
                    </a:gridCol>
                    <a:gridCol w="866998">
                      <a:extLst>
                        <a:ext uri="{9D8B030D-6E8A-4147-A177-3AD203B41FA5}">
                          <a16:colId xmlns:a16="http://schemas.microsoft.com/office/drawing/2014/main" val="714816449"/>
                        </a:ext>
                      </a:extLst>
                    </a:gridCol>
                  </a:tblGrid>
                  <a:tr h="128929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472" r="-902817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704" t="-472" r="-802817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704" t="-472" r="-702817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601" t="-472" r="-597902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408" t="-472" r="-502113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408" t="-472" r="-402113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408" t="-472" r="-302113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1408" t="-472" r="-202113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5804" t="-472" r="-100699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2113" t="-472" r="-1408" b="-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777628"/>
                      </a:ext>
                    </a:extLst>
                  </a:tr>
                  <a:tr h="10076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Е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В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И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П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Н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О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Р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О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Т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ru-RU" sz="4800" b="1" kern="5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</a:rPr>
                            <a:t>Е</a:t>
                          </a:r>
                          <a:endParaRPr lang="ru-RU" sz="5400" b="1" kern="5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92823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6190" y="1562868"/>
            <a:ext cx="10733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Расположите дроби на данном координатном луче. </a:t>
            </a:r>
            <a:endParaRPr kumimoji="0" lang="ru-RU" alt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297" y="731871"/>
            <a:ext cx="1096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  ОПРЕДЕЛЕНИЕ ТЕМЫ УРОКА</a:t>
            </a:r>
            <a:endParaRPr lang="ru-RU" sz="4800" dirty="0">
              <a:solidFill>
                <a:srgbClr val="0070C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28680" y="5380240"/>
            <a:ext cx="7832269" cy="704364"/>
            <a:chOff x="2328680" y="5380240"/>
            <a:chExt cx="7832269" cy="704364"/>
          </a:xfrm>
        </p:grpSpPr>
        <p:sp>
          <p:nvSpPr>
            <p:cNvPr id="7" name="Надпись 15"/>
            <p:cNvSpPr txBox="1"/>
            <p:nvPr/>
          </p:nvSpPr>
          <p:spPr>
            <a:xfrm>
              <a:off x="2328680" y="5380240"/>
              <a:ext cx="555544" cy="6902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4000" b="1" kern="5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542433" y="5451598"/>
              <a:ext cx="7618516" cy="13123"/>
              <a:chOff x="0" y="0"/>
              <a:chExt cx="3648710" cy="635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3175"/>
                <a:ext cx="1457960" cy="3175"/>
                <a:chOff x="0" y="0"/>
                <a:chExt cx="1457960" cy="3175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0" y="3175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241300" y="3175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8577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72707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97472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121602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1460500" y="0"/>
                <a:ext cx="1457960" cy="3175"/>
                <a:chOff x="0" y="0"/>
                <a:chExt cx="1457960" cy="3175"/>
              </a:xfrm>
            </p:grpSpPr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0" y="3175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241300" y="3175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48577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72707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97472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1216025" y="0"/>
                  <a:ext cx="241935" cy="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917825" y="0"/>
                <a:ext cx="241935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159125" y="0"/>
                <a:ext cx="241935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3406775" y="0"/>
                <a:ext cx="241935" cy="0"/>
              </a:xfrm>
              <a:prstGeom prst="line">
                <a:avLst/>
              </a:prstGeom>
              <a:ln>
                <a:headEnd type="oval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Надпись 16"/>
            <p:cNvSpPr txBox="1"/>
            <p:nvPr/>
          </p:nvSpPr>
          <p:spPr>
            <a:xfrm>
              <a:off x="7429564" y="5394343"/>
              <a:ext cx="555544" cy="6902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4000" b="1" kern="5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8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1303608" y="2659096"/>
            <a:ext cx="9575188" cy="1960701"/>
            <a:chOff x="1303608" y="2659096"/>
            <a:chExt cx="9575188" cy="1960701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526128" y="3462447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144648" y="3462447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771306" y="3463298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389825" y="3463298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024622" y="3463298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643142" y="3463298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269799" y="3463298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888319" y="3463298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14977" y="3455603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133496" y="3455603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768293" y="3455603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386813" y="3455603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005333" y="3455603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623852" y="3455603"/>
              <a:ext cx="620147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0258649" y="3455603"/>
              <a:ext cx="620147" cy="0"/>
            </a:xfrm>
            <a:prstGeom prst="line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Надпись 23"/>
            <p:cNvSpPr txBox="1"/>
            <p:nvPr/>
          </p:nvSpPr>
          <p:spPr>
            <a:xfrm>
              <a:off x="1303608" y="3341856"/>
              <a:ext cx="714553" cy="6652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4400" b="1" kern="5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" name="Надпись 24"/>
            <p:cNvSpPr txBox="1"/>
            <p:nvPr/>
          </p:nvSpPr>
          <p:spPr>
            <a:xfrm>
              <a:off x="7552619" y="3341856"/>
              <a:ext cx="714553" cy="11779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4400" b="1" kern="5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9374424" y="3618118"/>
                  <a:ext cx="518091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4424" y="3618118"/>
                  <a:ext cx="518091" cy="6127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Прямоугольник 23"/>
            <p:cNvSpPr/>
            <p:nvPr/>
          </p:nvSpPr>
          <p:spPr>
            <a:xfrm>
              <a:off x="9313510" y="2666228"/>
              <a:ext cx="6206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Е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24"/>
                <p:cNvSpPr/>
                <p:nvPr/>
              </p:nvSpPr>
              <p:spPr>
                <a:xfrm>
                  <a:off x="3154265" y="3618118"/>
                  <a:ext cx="518091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5" name="Прямоугольник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265" y="3618118"/>
                  <a:ext cx="518091" cy="6127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Прямоугольник 25"/>
            <p:cNvSpPr/>
            <p:nvPr/>
          </p:nvSpPr>
          <p:spPr>
            <a:xfrm>
              <a:off x="3094042" y="2664399"/>
              <a:ext cx="6014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В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7553072" y="4007065"/>
                  <a:ext cx="518091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072" y="4007065"/>
                  <a:ext cx="518091" cy="6127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Прямоугольник 27"/>
            <p:cNvSpPr/>
            <p:nvPr/>
          </p:nvSpPr>
          <p:spPr>
            <a:xfrm>
              <a:off x="7384925" y="2666228"/>
              <a:ext cx="7168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И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/>
                <p:cNvSpPr/>
                <p:nvPr/>
              </p:nvSpPr>
              <p:spPr>
                <a:xfrm>
                  <a:off x="1895220" y="3618118"/>
                  <a:ext cx="518091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9" name="Прямоугольник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220" y="3618118"/>
                  <a:ext cx="518091" cy="6127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Прямоугольник 29"/>
            <p:cNvSpPr/>
            <p:nvPr/>
          </p:nvSpPr>
          <p:spPr>
            <a:xfrm>
              <a:off x="1786216" y="2664399"/>
              <a:ext cx="7168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П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рямоугольник 30"/>
                <p:cNvSpPr/>
                <p:nvPr/>
              </p:nvSpPr>
              <p:spPr>
                <a:xfrm>
                  <a:off x="6285028" y="3618118"/>
                  <a:ext cx="518091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1" name="Прямоугольник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028" y="3618118"/>
                  <a:ext cx="518091" cy="6127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Прямоугольник 31"/>
            <p:cNvSpPr/>
            <p:nvPr/>
          </p:nvSpPr>
          <p:spPr>
            <a:xfrm>
              <a:off x="6159678" y="2659096"/>
              <a:ext cx="7168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Н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>
                  <a:off x="2513728" y="3623755"/>
                  <a:ext cx="518091" cy="6896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sz="2000" b="1" kern="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728" y="3623755"/>
                  <a:ext cx="518091" cy="6896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Прямоугольник 33"/>
            <p:cNvSpPr/>
            <p:nvPr/>
          </p:nvSpPr>
          <p:spPr>
            <a:xfrm>
              <a:off x="2406363" y="2664399"/>
              <a:ext cx="6719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О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Прямоугольник 34"/>
                <p:cNvSpPr/>
                <p:nvPr/>
              </p:nvSpPr>
              <p:spPr>
                <a:xfrm>
                  <a:off x="5013861" y="3618118"/>
                  <a:ext cx="518091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5" name="Прямоугольник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3861" y="3618118"/>
                  <a:ext cx="518091" cy="6127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Прямоугольник 35"/>
            <p:cNvSpPr/>
            <p:nvPr/>
          </p:nvSpPr>
          <p:spPr>
            <a:xfrm>
              <a:off x="5052302" y="2659097"/>
              <a:ext cx="5629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Р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/>
                <p:cNvSpPr/>
                <p:nvPr/>
              </p:nvSpPr>
              <p:spPr>
                <a:xfrm>
                  <a:off x="4463498" y="3618118"/>
                  <a:ext cx="380232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7" name="Прямоугольник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498" y="3618118"/>
                  <a:ext cx="380232" cy="6109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Прямоугольник 37"/>
            <p:cNvSpPr/>
            <p:nvPr/>
          </p:nvSpPr>
          <p:spPr>
            <a:xfrm>
              <a:off x="4328051" y="2664398"/>
              <a:ext cx="6719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О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Прямоугольник 38"/>
                <p:cNvSpPr/>
                <p:nvPr/>
              </p:nvSpPr>
              <p:spPr>
                <a:xfrm>
                  <a:off x="3809960" y="3617348"/>
                  <a:ext cx="518091" cy="6117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9" name="Прямоугольник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960" y="3617348"/>
                  <a:ext cx="518091" cy="61170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Прямоугольник 39"/>
            <p:cNvSpPr/>
            <p:nvPr/>
          </p:nvSpPr>
          <p:spPr>
            <a:xfrm>
              <a:off x="3682206" y="2664399"/>
              <a:ext cx="6078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Т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Прямоугольник 40"/>
                <p:cNvSpPr/>
                <p:nvPr/>
              </p:nvSpPr>
              <p:spPr>
                <a:xfrm>
                  <a:off x="5647656" y="3645036"/>
                  <a:ext cx="518091" cy="610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b="1" i="1" kern="5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b="1" i="1" kern="5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1" name="Прямоугольник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656" y="3645036"/>
                  <a:ext cx="518091" cy="6108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Прямоугольник 41"/>
            <p:cNvSpPr/>
            <p:nvPr/>
          </p:nvSpPr>
          <p:spPr>
            <a:xfrm>
              <a:off x="5615277" y="2666228"/>
              <a:ext cx="6206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4800" b="1" kern="50" dirty="0">
                  <a:solidFill>
                    <a:schemeClr val="accent5">
                      <a:lumMod val="50000"/>
                    </a:schemeClr>
                  </a:solidFill>
                </a:rPr>
                <a:t>Е</a:t>
              </a:r>
              <a:endParaRPr lang="ru-RU" sz="5400" b="1" kern="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1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Приведение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дробей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b="1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 общему знаменателю</a:t>
            </a:r>
          </a:p>
        </p:txBody>
      </p:sp>
    </p:spTree>
    <p:extLst>
      <p:ext uri="{BB962C8B-B14F-4D97-AF65-F5344CB8AC3E}">
        <p14:creationId xmlns:p14="http://schemas.microsoft.com/office/powerpoint/2010/main" val="30583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0" y="0"/>
            <a:ext cx="12192000" cy="70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41820"/>
              </p:ext>
            </p:extLst>
          </p:nvPr>
        </p:nvGraphicFramePr>
        <p:xfrm>
          <a:off x="1975008" y="2290138"/>
          <a:ext cx="8244732" cy="3108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Прогнозируемая оценка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effectLst/>
                        </a:rPr>
                        <a:t>Проверка домашней работы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445" y="5606042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Максимальный балл - 3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62641"/>
              </p:ext>
            </p:extLst>
          </p:nvPr>
        </p:nvGraphicFramePr>
        <p:xfrm>
          <a:off x="346683" y="1569891"/>
          <a:ext cx="11329501" cy="4511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05960">
                  <a:extLst>
                    <a:ext uri="{9D8B030D-6E8A-4147-A177-3AD203B41FA5}">
                      <a16:colId xmlns:a16="http://schemas.microsoft.com/office/drawing/2014/main" val="3303111220"/>
                    </a:ext>
                  </a:extLst>
                </a:gridCol>
                <a:gridCol w="1212623">
                  <a:extLst>
                    <a:ext uri="{9D8B030D-6E8A-4147-A177-3AD203B41FA5}">
                      <a16:colId xmlns:a16="http://schemas.microsoft.com/office/drawing/2014/main" val="2906229316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4084567110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2159670078"/>
                    </a:ext>
                  </a:extLst>
                </a:gridCol>
                <a:gridCol w="1694962">
                  <a:extLst>
                    <a:ext uri="{9D8B030D-6E8A-4147-A177-3AD203B41FA5}">
                      <a16:colId xmlns:a16="http://schemas.microsoft.com/office/drawing/2014/main" val="130298299"/>
                    </a:ext>
                  </a:extLst>
                </a:gridCol>
                <a:gridCol w="1391984">
                  <a:extLst>
                    <a:ext uri="{9D8B030D-6E8A-4147-A177-3AD203B41FA5}">
                      <a16:colId xmlns:a16="http://schemas.microsoft.com/office/drawing/2014/main" val="1377531774"/>
                    </a:ext>
                  </a:extLst>
                </a:gridCol>
                <a:gridCol w="1137042">
                  <a:extLst>
                    <a:ext uri="{9D8B030D-6E8A-4147-A177-3AD203B41FA5}">
                      <a16:colId xmlns:a16="http://schemas.microsoft.com/office/drawing/2014/main" val="1885787079"/>
                    </a:ext>
                  </a:extLst>
                </a:gridCol>
                <a:gridCol w="1116624">
                  <a:extLst>
                    <a:ext uri="{9D8B030D-6E8A-4147-A177-3AD203B41FA5}">
                      <a16:colId xmlns:a16="http://schemas.microsoft.com/office/drawing/2014/main" val="2590169684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Земля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Луна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Венера</a:t>
                      </a:r>
                      <a:endParaRPr lang="ru-RU" sz="20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Сатурн</a:t>
                      </a:r>
                      <a:endParaRPr lang="ru-RU" sz="20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Уран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Меркурий</a:t>
                      </a:r>
                      <a:endParaRPr lang="ru-RU" sz="20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Марс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Юпитер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Нептун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Плутон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51674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Вес</a:t>
                      </a:r>
                      <a:r>
                        <a:rPr lang="ru-RU" sz="1800" b="1" kern="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800" b="1" kern="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8818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Дробь (часть от веса тела на Земле)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35548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</a:rPr>
                        <a:t>Дроби с наименьшим общим </a:t>
                      </a: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знаменателем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958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</a:rPr>
                        <a:t>Дроби с общим знаменателем </a:t>
                      </a: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2564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20" y="257177"/>
            <a:ext cx="806342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Вес тела на космических объектах Солнечной системы»</a:t>
            </a:r>
            <a:endParaRPr lang="ru-RU" altLang="ru-RU" sz="4000" b="1" kern="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25134"/>
              </p:ext>
            </p:extLst>
          </p:nvPr>
        </p:nvGraphicFramePr>
        <p:xfrm>
          <a:off x="6053859" y="280625"/>
          <a:ext cx="5707215" cy="62850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{1E171933-4619-4E11-9A3F-F7608DF75F80}</a:tableStyleId>
              </a:tblPr>
              <a:tblGrid>
                <a:gridCol w="2420339">
                  <a:extLst>
                    <a:ext uri="{9D8B030D-6E8A-4147-A177-3AD203B41FA5}">
                      <a16:colId xmlns:a16="http://schemas.microsoft.com/office/drawing/2014/main" val="658556327"/>
                    </a:ext>
                  </a:extLst>
                </a:gridCol>
                <a:gridCol w="3286876">
                  <a:extLst>
                    <a:ext uri="{9D8B030D-6E8A-4147-A177-3AD203B41FA5}">
                      <a16:colId xmlns:a16="http://schemas.microsoft.com/office/drawing/2014/main" val="996806710"/>
                    </a:ext>
                  </a:extLst>
                </a:gridCol>
              </a:tblGrid>
              <a:tr h="824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Небесное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тело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Ускорение свободного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 падения,  м/с</a:t>
                      </a:r>
                      <a:r>
                        <a:rPr lang="ru-RU" sz="2400" kern="0" baseline="300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657506791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Меркурий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3,7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2746863059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Венера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8,87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1545612161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Земля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9,8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3640512608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Марс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3,7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2566828302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Юпитер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24,8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4125815935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Сатурн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10,4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1426173123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Уран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8,87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2910969050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Нептун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10,15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4060608170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Плутон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0,66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1358927772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Луна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>
                          <a:effectLst/>
                        </a:rPr>
                        <a:t>1,62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491239921"/>
                  </a:ext>
                </a:extLst>
              </a:tr>
              <a:tr h="492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Солнце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kern="0" dirty="0">
                          <a:effectLst/>
                        </a:rPr>
                        <a:t>274,0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42855" marB="42855" anchor="ctr"/>
                </a:tc>
                <a:extLst>
                  <a:ext uri="{0D108BD9-81ED-4DB2-BD59-A6C34878D82A}">
                    <a16:rowId xmlns:a16="http://schemas.microsoft.com/office/drawing/2014/main" val="58771893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2908" y="2997003"/>
            <a:ext cx="60171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0" dirty="0">
                <a:solidFill>
                  <a:srgbClr val="002060"/>
                </a:solidFill>
              </a:rPr>
              <a:t>Вес тела определяют по формуле</a:t>
            </a:r>
            <a:r>
              <a:rPr lang="ru-RU" sz="3200" kern="0" dirty="0">
                <a:solidFill>
                  <a:srgbClr val="4E4E3F"/>
                </a:solidFill>
              </a:rPr>
              <a:t> </a:t>
            </a:r>
            <a:endParaRPr lang="ru-RU" sz="3200" kern="0" dirty="0" smtClean="0">
              <a:solidFill>
                <a:srgbClr val="4E4E3F"/>
              </a:solidFill>
            </a:endParaRPr>
          </a:p>
          <a:p>
            <a:pPr algn="ctr"/>
            <a:r>
              <a:rPr lang="ru-RU" sz="7200" b="1" kern="0" dirty="0" smtClean="0">
                <a:solidFill>
                  <a:srgbClr val="FF0000"/>
                </a:solidFill>
              </a:rPr>
              <a:t>P = m </a:t>
            </a:r>
            <a:r>
              <a:rPr lang="ru-RU" sz="7200" b="1" kern="0" dirty="0" smtClean="0">
                <a:solidFill>
                  <a:srgbClr val="FF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⋅ </a:t>
            </a:r>
            <a:r>
              <a:rPr lang="ru-RU" sz="7200" b="1" kern="0" dirty="0" smtClean="0">
                <a:solidFill>
                  <a:srgbClr val="FF0000"/>
                </a:solidFill>
              </a:rPr>
              <a:t>g</a:t>
            </a:r>
            <a:endParaRPr lang="ru-RU" sz="7200" b="1" dirty="0">
              <a:solidFill>
                <a:srgbClr val="FF0000"/>
              </a:solidFill>
            </a:endParaRPr>
          </a:p>
          <a:p>
            <a:r>
              <a:rPr lang="ru-RU" sz="3200" kern="0" dirty="0">
                <a:solidFill>
                  <a:srgbClr val="76A900"/>
                </a:solidFill>
              </a:rPr>
              <a:t>P</a:t>
            </a:r>
            <a:r>
              <a:rPr lang="ru-RU" sz="3200" kern="0" dirty="0">
                <a:solidFill>
                  <a:srgbClr val="4E4E3F"/>
                </a:solidFill>
              </a:rPr>
              <a:t> — вес тела, </a:t>
            </a:r>
            <a:r>
              <a:rPr lang="ru-RU" sz="3200" b="1" kern="0" dirty="0">
                <a:solidFill>
                  <a:srgbClr val="76A900"/>
                </a:solidFill>
              </a:rPr>
              <a:t>Н</a:t>
            </a:r>
            <a:r>
              <a:rPr lang="ru-RU" sz="3200" kern="0" dirty="0">
                <a:solidFill>
                  <a:srgbClr val="4E4E3F"/>
                </a:solidFill>
              </a:rPr>
              <a:t>;</a:t>
            </a:r>
            <a:endParaRPr lang="ru-RU" sz="3200" dirty="0"/>
          </a:p>
          <a:p>
            <a:r>
              <a:rPr lang="ru-RU" sz="3200" kern="0" dirty="0">
                <a:solidFill>
                  <a:srgbClr val="76A900"/>
                </a:solidFill>
              </a:rPr>
              <a:t>m</a:t>
            </a:r>
            <a:r>
              <a:rPr lang="ru-RU" sz="3200" kern="0" dirty="0">
                <a:solidFill>
                  <a:srgbClr val="4E4E3F"/>
                </a:solidFill>
              </a:rPr>
              <a:t> — масса тела, </a:t>
            </a:r>
            <a:r>
              <a:rPr lang="ru-RU" sz="3200" b="1" kern="0" dirty="0">
                <a:solidFill>
                  <a:srgbClr val="76A900"/>
                </a:solidFill>
              </a:rPr>
              <a:t>кг</a:t>
            </a:r>
            <a:r>
              <a:rPr lang="ru-RU" sz="3200" kern="0" dirty="0">
                <a:solidFill>
                  <a:srgbClr val="4E4E3F"/>
                </a:solidFill>
              </a:rPr>
              <a:t>;</a:t>
            </a:r>
            <a:endParaRPr lang="ru-RU" sz="3200" dirty="0"/>
          </a:p>
          <a:p>
            <a:r>
              <a:rPr lang="ru-RU" sz="3200" kern="0" dirty="0">
                <a:solidFill>
                  <a:srgbClr val="76A900"/>
                </a:solidFill>
              </a:rPr>
              <a:t>g</a:t>
            </a:r>
            <a:r>
              <a:rPr lang="ru-RU" sz="3200" kern="0" dirty="0">
                <a:solidFill>
                  <a:srgbClr val="4E4E3F"/>
                </a:solidFill>
              </a:rPr>
              <a:t> — ускорение свободного падения, </a:t>
            </a:r>
            <a:r>
              <a:rPr lang="ru-RU" sz="3200" kern="0" dirty="0">
                <a:solidFill>
                  <a:srgbClr val="76A900"/>
                </a:solidFill>
              </a:rPr>
              <a:t>м/с</a:t>
            </a:r>
            <a:r>
              <a:rPr lang="ru-RU" sz="3200" kern="0" baseline="30000" dirty="0">
                <a:solidFill>
                  <a:srgbClr val="76A900"/>
                </a:solidFill>
              </a:rPr>
              <a:t>2</a:t>
            </a:r>
            <a:r>
              <a:rPr lang="ru-RU" sz="3200" kern="0" dirty="0">
                <a:solidFill>
                  <a:srgbClr val="4E4E3F"/>
                </a:solidFill>
              </a:rPr>
              <a:t>.</a:t>
            </a:r>
            <a:endParaRPr lang="ru-RU" sz="32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316" y="278617"/>
            <a:ext cx="5668593" cy="206210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которой тело действует на горизонтальную опору или вертикальный подвес</a:t>
            </a: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8" name="Picture 4" descr="https://ds04.infourok.ru/uploads/ex/08ed/00137d64-203bea3d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30956" r="7950" b="5493"/>
          <a:stretch/>
        </p:blipFill>
        <p:spPr bwMode="auto">
          <a:xfrm>
            <a:off x="6053858" y="261525"/>
            <a:ext cx="5966881" cy="4754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0391" t="26898" r="30792" b="214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moscow.orgsinfo.ru/images/firms/2069389/cec6f62cfb44b1be110b7bf70c8362d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15" y="0"/>
            <a:ext cx="4439285" cy="92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5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097" y="1042079"/>
            <a:ext cx="10184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kern="0" dirty="0" smtClean="0">
                <a:solidFill>
                  <a:srgbClr val="FF0000"/>
                </a:solidFill>
              </a:rPr>
              <a:t>P = m </a:t>
            </a:r>
            <a:r>
              <a:rPr lang="ru-RU" sz="7200" b="1" kern="0" dirty="0" smtClean="0">
                <a:solidFill>
                  <a:srgbClr val="FF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⋅ </a:t>
            </a:r>
            <a:r>
              <a:rPr lang="ru-RU" sz="7200" b="1" kern="0" dirty="0" smtClean="0">
                <a:solidFill>
                  <a:srgbClr val="FF0000"/>
                </a:solidFill>
              </a:rPr>
              <a:t>g</a:t>
            </a:r>
            <a:endParaRPr lang="ru-RU" sz="7200" b="1" dirty="0">
              <a:solidFill>
                <a:srgbClr val="FF0000"/>
              </a:solidFill>
            </a:endParaRPr>
          </a:p>
          <a:p>
            <a:r>
              <a:rPr lang="ru-RU" sz="4800" kern="0" dirty="0" smtClean="0">
                <a:solidFill>
                  <a:srgbClr val="76A900"/>
                </a:solidFill>
              </a:rPr>
              <a:t>m</a:t>
            </a:r>
            <a:r>
              <a:rPr lang="ru-RU" sz="4800" kern="0" dirty="0">
                <a:solidFill>
                  <a:srgbClr val="4E4E3F"/>
                </a:solidFill>
              </a:rPr>
              <a:t> </a:t>
            </a:r>
            <a:r>
              <a:rPr lang="ru-RU" sz="4800" kern="0" dirty="0" smtClean="0">
                <a:solidFill>
                  <a:srgbClr val="4E4E3F"/>
                </a:solidFill>
              </a:rPr>
              <a:t>= 60 кг;</a:t>
            </a:r>
            <a:endParaRPr lang="ru-RU" sz="4800" dirty="0"/>
          </a:p>
          <a:p>
            <a:r>
              <a:rPr lang="ru-RU" sz="4800" kern="0" dirty="0" smtClean="0">
                <a:solidFill>
                  <a:srgbClr val="76A900"/>
                </a:solidFill>
              </a:rPr>
              <a:t>g</a:t>
            </a:r>
            <a:r>
              <a:rPr lang="ru-RU" sz="4800" kern="0" dirty="0" smtClean="0">
                <a:solidFill>
                  <a:srgbClr val="4E4E3F"/>
                </a:solidFill>
              </a:rPr>
              <a:t>  = 9,8 </a:t>
            </a:r>
            <a:r>
              <a:rPr lang="ru-RU" sz="4800" kern="0" dirty="0">
                <a:solidFill>
                  <a:schemeClr val="bg2">
                    <a:lumMod val="25000"/>
                  </a:schemeClr>
                </a:solidFill>
              </a:rPr>
              <a:t>м/с</a:t>
            </a:r>
            <a:r>
              <a:rPr lang="ru-RU" sz="4800" kern="0" baseline="30000" dirty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ru-RU" sz="4800" kern="0" baseline="300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4800" kern="0" dirty="0" smtClean="0">
                <a:solidFill>
                  <a:srgbClr val="4E4E3F"/>
                </a:solidFill>
              </a:rPr>
              <a:t>≈ 10</a:t>
            </a:r>
            <a:r>
              <a:rPr lang="ru-RU" sz="4800" kern="0" dirty="0">
                <a:solidFill>
                  <a:srgbClr val="4E4E3F"/>
                </a:solidFill>
              </a:rPr>
              <a:t> </a:t>
            </a:r>
            <a:r>
              <a:rPr lang="ru-RU" sz="4800" kern="0" dirty="0">
                <a:solidFill>
                  <a:schemeClr val="bg2">
                    <a:lumMod val="25000"/>
                  </a:schemeClr>
                </a:solidFill>
              </a:rPr>
              <a:t>м/с</a:t>
            </a:r>
            <a:r>
              <a:rPr lang="ru-RU" sz="4800" kern="0" baseline="30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4800" kern="0" dirty="0" smtClean="0">
                <a:solidFill>
                  <a:srgbClr val="4E4E3F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4097" y="4441985"/>
            <a:ext cx="10184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kern="0" dirty="0" smtClean="0">
                <a:solidFill>
                  <a:srgbClr val="002060"/>
                </a:solidFill>
              </a:rPr>
              <a:t>P </a:t>
            </a:r>
            <a:r>
              <a:rPr lang="ru-RU" sz="4800" b="1" kern="0" dirty="0">
                <a:solidFill>
                  <a:srgbClr val="002060"/>
                </a:solidFill>
              </a:rPr>
              <a:t>= </a:t>
            </a:r>
            <a:r>
              <a:rPr lang="ru-RU" sz="4800" b="1" kern="0" dirty="0" smtClean="0">
                <a:solidFill>
                  <a:srgbClr val="002060"/>
                </a:solidFill>
              </a:rPr>
              <a:t>60 </a:t>
            </a:r>
            <a:r>
              <a:rPr lang="ru-RU" sz="4800" b="1" kern="0" dirty="0">
                <a:solidFill>
                  <a:srgbClr val="00206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⋅ </a:t>
            </a:r>
            <a:r>
              <a:rPr lang="ru-RU" sz="4800" b="1" kern="0" dirty="0" smtClean="0">
                <a:solidFill>
                  <a:srgbClr val="00206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10 = 600 (Н) </a:t>
            </a:r>
            <a:r>
              <a:rPr lang="ru-RU" sz="3200" b="1" kern="0" dirty="0" smtClean="0">
                <a:solidFill>
                  <a:srgbClr val="00206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– вес тела на Земле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46683" y="1569891"/>
          <a:ext cx="11329501" cy="4511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05960">
                  <a:extLst>
                    <a:ext uri="{9D8B030D-6E8A-4147-A177-3AD203B41FA5}">
                      <a16:colId xmlns:a16="http://schemas.microsoft.com/office/drawing/2014/main" val="3303111220"/>
                    </a:ext>
                  </a:extLst>
                </a:gridCol>
                <a:gridCol w="1212623">
                  <a:extLst>
                    <a:ext uri="{9D8B030D-6E8A-4147-A177-3AD203B41FA5}">
                      <a16:colId xmlns:a16="http://schemas.microsoft.com/office/drawing/2014/main" val="2906229316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4084567110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2159670078"/>
                    </a:ext>
                  </a:extLst>
                </a:gridCol>
                <a:gridCol w="1694962">
                  <a:extLst>
                    <a:ext uri="{9D8B030D-6E8A-4147-A177-3AD203B41FA5}">
                      <a16:colId xmlns:a16="http://schemas.microsoft.com/office/drawing/2014/main" val="130298299"/>
                    </a:ext>
                  </a:extLst>
                </a:gridCol>
                <a:gridCol w="1391984">
                  <a:extLst>
                    <a:ext uri="{9D8B030D-6E8A-4147-A177-3AD203B41FA5}">
                      <a16:colId xmlns:a16="http://schemas.microsoft.com/office/drawing/2014/main" val="1377531774"/>
                    </a:ext>
                  </a:extLst>
                </a:gridCol>
                <a:gridCol w="1137042">
                  <a:extLst>
                    <a:ext uri="{9D8B030D-6E8A-4147-A177-3AD203B41FA5}">
                      <a16:colId xmlns:a16="http://schemas.microsoft.com/office/drawing/2014/main" val="1885787079"/>
                    </a:ext>
                  </a:extLst>
                </a:gridCol>
                <a:gridCol w="1116624">
                  <a:extLst>
                    <a:ext uri="{9D8B030D-6E8A-4147-A177-3AD203B41FA5}">
                      <a16:colId xmlns:a16="http://schemas.microsoft.com/office/drawing/2014/main" val="2590169684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Земля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Луна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Венера</a:t>
                      </a:r>
                      <a:endParaRPr lang="ru-RU" sz="20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Сатурн</a:t>
                      </a:r>
                      <a:endParaRPr lang="ru-RU" sz="20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Уран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Меркурий</a:t>
                      </a:r>
                      <a:endParaRPr lang="ru-RU" sz="20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Марс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Юпитер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Нептун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Плутон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51674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Вес</a:t>
                      </a:r>
                      <a:r>
                        <a:rPr lang="ru-RU" sz="1800" b="1" kern="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800" b="1" kern="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8818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Дробь (часть от веса тела на Земле)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35548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</a:rPr>
                        <a:t>Дроби с наименьшим общим </a:t>
                      </a: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знаменателем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958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</a:rPr>
                        <a:t>Дроби с общим знаменателем </a:t>
                      </a: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2564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20" y="257177"/>
            <a:ext cx="806342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Вес тела на космических объектах Солнечной системы»</a:t>
            </a:r>
            <a:endParaRPr lang="ru-RU" altLang="ru-RU" sz="4000" b="1" kern="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09246" y="2418590"/>
                <a:ext cx="10310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𝟔𝟎𝟎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246" y="2418590"/>
                <a:ext cx="103105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9245" y="3142490"/>
                <a:ext cx="10310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245" y="3142490"/>
                <a:ext cx="10310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4"/>
            <a:ext cx="12210832" cy="6868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1025" y="0"/>
            <a:ext cx="9991898" cy="7694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4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0684010"/>
              </p:ext>
            </p:extLst>
          </p:nvPr>
        </p:nvGraphicFramePr>
        <p:xfrm>
          <a:off x="194886" y="158333"/>
          <a:ext cx="12015945" cy="125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8687" y="5303519"/>
            <a:ext cx="5798411" cy="14214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600 : 6 ∙ 1 </a:t>
            </a:r>
            <a:r>
              <a:rPr lang="ru-RU" sz="6600" b="1" dirty="0" smtClean="0">
                <a:solidFill>
                  <a:schemeClr val="bg1"/>
                </a:solidFill>
              </a:rPr>
              <a:t>= </a:t>
            </a:r>
            <a:r>
              <a:rPr lang="ru-RU" sz="6600" b="1" dirty="0">
                <a:solidFill>
                  <a:schemeClr val="bg1"/>
                </a:solidFill>
              </a:rPr>
              <a:t>100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0" y="0"/>
            <a:ext cx="12192000" cy="7041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624" y="3335807"/>
            <a:ext cx="10815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2719993913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2719993913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5424412" y="3720527"/>
            <a:ext cx="6679560" cy="14214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600 : </a:t>
            </a:r>
            <a:r>
              <a:rPr lang="ru-RU" sz="6600" b="1" dirty="0" smtClean="0">
                <a:solidFill>
                  <a:schemeClr val="bg1"/>
                </a:solidFill>
              </a:rPr>
              <a:t>30 </a:t>
            </a:r>
            <a:r>
              <a:rPr lang="ru-RU" sz="6600" b="1" dirty="0">
                <a:solidFill>
                  <a:schemeClr val="bg1"/>
                </a:solidFill>
              </a:rPr>
              <a:t>∙ </a:t>
            </a:r>
            <a:r>
              <a:rPr lang="ru-RU" sz="6600" b="1" dirty="0" smtClean="0">
                <a:solidFill>
                  <a:schemeClr val="bg1"/>
                </a:solidFill>
              </a:rPr>
              <a:t>27 = </a:t>
            </a:r>
            <a:r>
              <a:rPr lang="ru-RU" sz="6600" b="1" dirty="0">
                <a:solidFill>
                  <a:schemeClr val="bg1"/>
                </a:solidFill>
              </a:rPr>
              <a:t>540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77688" y="293569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9906" y="1067461"/>
            <a:ext cx="103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2248" y="619217"/>
            <a:ext cx="73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</a:p>
        </p:txBody>
      </p:sp>
    </p:spTree>
    <p:extLst>
      <p:ext uri="{BB962C8B-B14F-4D97-AF65-F5344CB8AC3E}">
        <p14:creationId xmlns:p14="http://schemas.microsoft.com/office/powerpoint/2010/main" val="10566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87008"/>
              </p:ext>
            </p:extLst>
          </p:nvPr>
        </p:nvGraphicFramePr>
        <p:xfrm>
          <a:off x="1975008" y="2299663"/>
          <a:ext cx="8244732" cy="3108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Прогнозируемая оценка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effectLst/>
                        </a:rPr>
                        <a:t>Применение полученных</a:t>
                      </a:r>
                      <a:r>
                        <a:rPr lang="ru-RU" sz="4000" kern="1200" baseline="0" dirty="0" smtClean="0">
                          <a:effectLst/>
                        </a:rPr>
                        <a:t> знаний. № 1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445" y="5606042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Максимальный балл - 3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04604" y="860507"/>
                <a:ext cx="9792393" cy="4745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3600" i="1" kern="5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№ 1. Приведите дроби к общему знаменателю:</a:t>
                </a:r>
              </a:p>
              <a:p>
                <a:pPr>
                  <a:spcAft>
                    <a:spcPts val="0"/>
                  </a:spcAft>
                </a:pPr>
                <a:endParaRPr lang="ru-RU" sz="40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6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</m:t>
                    </m:r>
                    <m:r>
                      <a:rPr lang="ru-RU" sz="36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</m:t>
                    </m:r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</m:t>
                    </m:r>
                    <m:r>
                      <a:rPr lang="ru-RU" sz="36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</m:t>
                    </m:r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</m:t>
                    </m:r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40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6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40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6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</m:t>
                    </m:r>
                    <m:r>
                      <a:rPr lang="ru-RU" sz="36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</m:t>
                    </m:r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 </m:t>
                    </m:r>
                    <m:r>
                      <a:rPr lang="ru-RU" sz="36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</m:t>
                    </m:r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40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6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40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6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</m:t>
                    </m:r>
                    <m:r>
                      <a:rPr lang="ru-RU" sz="36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 </m:t>
                    </m:r>
                    <m:r>
                      <a:rPr lang="ru-RU" sz="36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</m:t>
                    </m:r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  <m:f>
                      <m:fPr>
                        <m:ctrlP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6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40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04" y="860507"/>
                <a:ext cx="9792393" cy="4745786"/>
              </a:xfrm>
              <a:prstGeom prst="rect">
                <a:avLst/>
              </a:prstGeom>
              <a:blipFill>
                <a:blip r:embed="rId2"/>
                <a:stretch>
                  <a:fillRect l="-1930" t="-2054" b="-1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0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18878"/>
              </p:ext>
            </p:extLst>
          </p:nvPr>
        </p:nvGraphicFramePr>
        <p:xfrm>
          <a:off x="1975008" y="2290138"/>
          <a:ext cx="8244732" cy="3108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Самооценка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effectLst/>
                        </a:rPr>
                        <a:t>Применение полученных</a:t>
                      </a:r>
                      <a:r>
                        <a:rPr lang="ru-RU" sz="4000" kern="1200" baseline="0" dirty="0" smtClean="0">
                          <a:effectLst/>
                        </a:rPr>
                        <a:t> знаний. № 1</a:t>
                      </a:r>
                      <a:endParaRPr lang="ru-RU" sz="4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211935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4420" y="740417"/>
            <a:ext cx="1219642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  </a:t>
            </a:r>
            <a:r>
              <a:rPr lang="ru-RU" sz="40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ДОМАШНЕЙ РАБОТЫ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88277" y="2859774"/>
                <a:ext cx="7241626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3600" kern="5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</a:t>
                </a:r>
                <a:r>
                  <a:rPr lang="ru-RU" sz="3600" kern="5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endParaRPr lang="ru-RU" sz="4000" kern="5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7" y="2859774"/>
                <a:ext cx="7241626" cy="1272656"/>
              </a:xfrm>
              <a:prstGeom prst="rect">
                <a:avLst/>
              </a:prstGeom>
              <a:blipFill>
                <a:blip r:embed="rId2"/>
                <a:stretch>
                  <a:fillRect l="-2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249375" y="2188720"/>
            <a:ext cx="3688830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802 (а, б, в)</a:t>
            </a:r>
            <a:endParaRPr lang="ru-RU" sz="4800" b="1" kern="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8277" y="4132430"/>
                <a:ext cx="7241626" cy="1174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3600" kern="5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</a:t>
                </a:r>
                <a:r>
                  <a:rPr lang="ru-RU" sz="3600" kern="5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4000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endParaRPr lang="ru-RU" sz="4000" kern="5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7" y="4132430"/>
                <a:ext cx="7241626" cy="1174296"/>
              </a:xfrm>
              <a:prstGeom prst="rect">
                <a:avLst/>
              </a:prstGeom>
              <a:blipFill>
                <a:blip r:embed="rId3"/>
                <a:stretch>
                  <a:fillRect l="-2525" b="-7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88277" y="5306699"/>
                <a:ext cx="7241626" cy="1174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3600" kern="5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</a:t>
                </a:r>
                <a:r>
                  <a:rPr lang="ru-RU" sz="3600" kern="5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800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   </m:t>
                    </m:r>
                    <m:f>
                      <m:fPr>
                        <m:ctrlPr>
                          <a:rPr lang="ru-RU" sz="360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ru-RU" sz="3600" b="0" i="1" kern="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8000</m:t>
                        </m:r>
                      </m:den>
                    </m:f>
                    <m:r>
                      <a:rPr lang="ru-RU" sz="3600" b="0" i="1" kern="5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endParaRPr lang="ru-RU" sz="4000" kern="5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7" y="5306699"/>
                <a:ext cx="7241626" cy="1174873"/>
              </a:xfrm>
              <a:prstGeom prst="rect">
                <a:avLst/>
              </a:prstGeom>
              <a:blipFill>
                <a:blip r:embed="rId4"/>
                <a:stretch>
                  <a:fillRect l="-2525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0" y="0"/>
            <a:ext cx="12192000" cy="7041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624" y="3335807"/>
            <a:ext cx="10815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3320599792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3320599792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5424412" y="3720527"/>
            <a:ext cx="6679560" cy="14214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600 : </a:t>
            </a:r>
            <a:r>
              <a:rPr lang="ru-RU" sz="6600" b="1" dirty="0" smtClean="0">
                <a:solidFill>
                  <a:schemeClr val="bg1"/>
                </a:solidFill>
              </a:rPr>
              <a:t>30 </a:t>
            </a:r>
            <a:r>
              <a:rPr lang="ru-RU" sz="6600" b="1" dirty="0">
                <a:solidFill>
                  <a:schemeClr val="bg1"/>
                </a:solidFill>
              </a:rPr>
              <a:t>∙ </a:t>
            </a:r>
            <a:r>
              <a:rPr lang="ru-RU" sz="6600" b="1" dirty="0" smtClean="0">
                <a:solidFill>
                  <a:schemeClr val="bg1"/>
                </a:solidFill>
              </a:rPr>
              <a:t>11 = </a:t>
            </a:r>
            <a:r>
              <a:rPr lang="ru-RU" sz="6600" b="1" dirty="0">
                <a:solidFill>
                  <a:schemeClr val="bg1"/>
                </a:solidFill>
              </a:rPr>
              <a:t>220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54234" y="3905193"/>
            <a:ext cx="125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644" y="1862552"/>
            <a:ext cx="76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0" y="0"/>
            <a:ext cx="12192000" cy="7041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624" y="3335807"/>
            <a:ext cx="10815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63349694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63349694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5212080" y="3720527"/>
            <a:ext cx="6891892" cy="14214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600 : </a:t>
            </a:r>
            <a:r>
              <a:rPr lang="ru-RU" sz="6600" b="1" dirty="0" smtClean="0">
                <a:solidFill>
                  <a:schemeClr val="bg1"/>
                </a:solidFill>
              </a:rPr>
              <a:t>30 </a:t>
            </a:r>
            <a:r>
              <a:rPr lang="ru-RU" sz="6600" b="1" dirty="0">
                <a:solidFill>
                  <a:schemeClr val="bg1"/>
                </a:solidFill>
              </a:rPr>
              <a:t>∙ 7</a:t>
            </a:r>
            <a:r>
              <a:rPr lang="ru-RU" sz="6600" b="1" dirty="0" smtClean="0">
                <a:solidFill>
                  <a:schemeClr val="bg1"/>
                </a:solidFill>
              </a:rPr>
              <a:t>1 = </a:t>
            </a:r>
            <a:r>
              <a:rPr lang="ru-RU" sz="6600" b="1" dirty="0">
                <a:solidFill>
                  <a:schemeClr val="bg1"/>
                </a:solidFill>
              </a:rPr>
              <a:t>1420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62355" y="1714275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96379"/>
              </p:ext>
            </p:extLst>
          </p:nvPr>
        </p:nvGraphicFramePr>
        <p:xfrm>
          <a:off x="1975008" y="2309188"/>
          <a:ext cx="8244732" cy="3108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Прогнозируемая оценка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effectLst/>
                        </a:rPr>
                        <a:t>Применение полученных</a:t>
                      </a:r>
                      <a:r>
                        <a:rPr lang="ru-RU" sz="4000" kern="1200" baseline="0" dirty="0" smtClean="0">
                          <a:effectLst/>
                        </a:rPr>
                        <a:t> знаний. № 2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445" y="5606042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Максимальный балл - 3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46662" y="539648"/>
                <a:ext cx="10016836" cy="573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800" i="1" kern="5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№ 2. Приведите дроби к наименьшему общему знаменателю, предварительно сократив их:</a:t>
                </a:r>
              </a:p>
              <a:p>
                <a:pPr algn="ctr">
                  <a:spcAft>
                    <a:spcPts val="0"/>
                  </a:spcAft>
                </a:pPr>
                <a:endParaRPr lang="ru-RU" sz="24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              </m:t>
                    </m:r>
                    <m:r>
                      <a:rPr lang="ru-RU" sz="32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33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             </m:t>
                    </m:r>
                    <m:r>
                      <a:rPr lang="ru-RU" sz="32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</m:t>
                    </m:r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           </m:t>
                    </m:r>
                    <m:r>
                      <a:rPr lang="ru-RU" sz="32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ru-RU" sz="3200" b="0" i="1" kern="5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               </m:t>
                    </m:r>
                    <m:r>
                      <a:rPr lang="ru-RU" sz="3200" b="0" i="1" kern="5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</m:t>
                    </m:r>
                    <m:f>
                      <m:fPr>
                        <m:ctrlP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3200" i="1" kern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ru-RU" sz="3200" i="1" kern="5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3200" i="1" kern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3600" kern="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662" y="539648"/>
                <a:ext cx="10016836" cy="5733877"/>
              </a:xfrm>
              <a:prstGeom prst="rect">
                <a:avLst/>
              </a:prstGeom>
              <a:blipFill>
                <a:blip r:embed="rId2"/>
                <a:stretch>
                  <a:fillRect l="-1582" t="-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05147"/>
              </p:ext>
            </p:extLst>
          </p:nvPr>
        </p:nvGraphicFramePr>
        <p:xfrm>
          <a:off x="1975008" y="2280613"/>
          <a:ext cx="8244732" cy="3108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Самооценка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effectLst/>
                        </a:rPr>
                        <a:t>Применение полученных</a:t>
                      </a:r>
                      <a:r>
                        <a:rPr lang="ru-RU" sz="4000" kern="1200" baseline="0" dirty="0" smtClean="0">
                          <a:effectLst/>
                        </a:rPr>
                        <a:t> знаний. № 2</a:t>
                      </a:r>
                      <a:endParaRPr lang="ru-RU" sz="4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0" y="0"/>
            <a:ext cx="12192000" cy="7041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624" y="3335807"/>
            <a:ext cx="10815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3368060980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3368060980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5424412" y="3720527"/>
            <a:ext cx="6679560" cy="14214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600 : </a:t>
            </a:r>
            <a:r>
              <a:rPr lang="ru-RU" sz="6600" b="1" dirty="0" smtClean="0">
                <a:solidFill>
                  <a:schemeClr val="bg1"/>
                </a:solidFill>
              </a:rPr>
              <a:t>15 </a:t>
            </a:r>
            <a:r>
              <a:rPr lang="ru-RU" sz="6600" b="1" dirty="0">
                <a:solidFill>
                  <a:schemeClr val="bg1"/>
                </a:solidFill>
              </a:rPr>
              <a:t>∙ </a:t>
            </a:r>
            <a:r>
              <a:rPr lang="ru-RU" sz="6600" b="1" dirty="0" smtClean="0">
                <a:solidFill>
                  <a:schemeClr val="bg1"/>
                </a:solidFill>
              </a:rPr>
              <a:t>17 = </a:t>
            </a:r>
            <a:r>
              <a:rPr lang="ru-RU" sz="6600" b="1" dirty="0">
                <a:solidFill>
                  <a:schemeClr val="bg1"/>
                </a:solidFill>
              </a:rPr>
              <a:t>680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70226" y="968352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0" y="0"/>
            <a:ext cx="12192000" cy="7041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624" y="3335807"/>
            <a:ext cx="10815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2336600768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2336600768"/>
                  </p:ext>
                </p:extLst>
              </p:nvPr>
            </p:nvGraphicFramePr>
            <p:xfrm>
              <a:off x="88027" y="5526725"/>
              <a:ext cx="12015945" cy="12548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5424412" y="3720527"/>
            <a:ext cx="6679560" cy="14214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>
                <a:solidFill>
                  <a:schemeClr val="bg1"/>
                </a:solidFill>
              </a:rPr>
              <a:t>600 : </a:t>
            </a:r>
            <a:r>
              <a:rPr lang="ru-RU" sz="6600" b="1" dirty="0" smtClean="0">
                <a:solidFill>
                  <a:schemeClr val="bg1"/>
                </a:solidFill>
              </a:rPr>
              <a:t>15 </a:t>
            </a:r>
            <a:r>
              <a:rPr lang="ru-RU" sz="6600" b="1" dirty="0">
                <a:solidFill>
                  <a:schemeClr val="bg1"/>
                </a:solidFill>
              </a:rPr>
              <a:t>∙ </a:t>
            </a:r>
            <a:r>
              <a:rPr lang="ru-RU" sz="6600" b="1" dirty="0" smtClean="0">
                <a:solidFill>
                  <a:schemeClr val="bg1"/>
                </a:solidFill>
              </a:rPr>
              <a:t>1 = </a:t>
            </a:r>
            <a:r>
              <a:rPr lang="ru-RU" sz="6600" b="1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501746" y="278395"/>
            <a:ext cx="1034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79888"/>
              </p:ext>
            </p:extLst>
          </p:nvPr>
        </p:nvGraphicFramePr>
        <p:xfrm>
          <a:off x="346683" y="1569891"/>
          <a:ext cx="11329501" cy="4785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83430">
                  <a:extLst>
                    <a:ext uri="{9D8B030D-6E8A-4147-A177-3AD203B41FA5}">
                      <a16:colId xmlns:a16="http://schemas.microsoft.com/office/drawing/2014/main" val="3303111220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2906229316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4084567110"/>
                    </a:ext>
                  </a:extLst>
                </a:gridCol>
                <a:gridCol w="1335153">
                  <a:extLst>
                    <a:ext uri="{9D8B030D-6E8A-4147-A177-3AD203B41FA5}">
                      <a16:colId xmlns:a16="http://schemas.microsoft.com/office/drawing/2014/main" val="2159670078"/>
                    </a:ext>
                  </a:extLst>
                </a:gridCol>
                <a:gridCol w="1694962">
                  <a:extLst>
                    <a:ext uri="{9D8B030D-6E8A-4147-A177-3AD203B41FA5}">
                      <a16:colId xmlns:a16="http://schemas.microsoft.com/office/drawing/2014/main" val="130298299"/>
                    </a:ext>
                  </a:extLst>
                </a:gridCol>
                <a:gridCol w="1391984">
                  <a:extLst>
                    <a:ext uri="{9D8B030D-6E8A-4147-A177-3AD203B41FA5}">
                      <a16:colId xmlns:a16="http://schemas.microsoft.com/office/drawing/2014/main" val="1377531774"/>
                    </a:ext>
                  </a:extLst>
                </a:gridCol>
                <a:gridCol w="1137042">
                  <a:extLst>
                    <a:ext uri="{9D8B030D-6E8A-4147-A177-3AD203B41FA5}">
                      <a16:colId xmlns:a16="http://schemas.microsoft.com/office/drawing/2014/main" val="1885787079"/>
                    </a:ext>
                  </a:extLst>
                </a:gridCol>
                <a:gridCol w="1116624">
                  <a:extLst>
                    <a:ext uri="{9D8B030D-6E8A-4147-A177-3AD203B41FA5}">
                      <a16:colId xmlns:a16="http://schemas.microsoft.com/office/drawing/2014/main" val="2590169684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Земля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Луна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Венера</a:t>
                      </a:r>
                      <a:endParaRPr lang="ru-RU" sz="20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Сатурн</a:t>
                      </a:r>
                      <a:endParaRPr lang="ru-RU" sz="20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Уран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Меркурий</a:t>
                      </a:r>
                      <a:endParaRPr lang="ru-RU" sz="20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Марс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Юпитер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Нептун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Плутон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51674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Вес</a:t>
                      </a:r>
                      <a:r>
                        <a:rPr lang="ru-RU" sz="1800" b="1" kern="5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800" b="1" kern="5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88187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Дробь (часть от веса тела на Земле)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35548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</a:rPr>
                        <a:t>Дроби с наименьшим общим </a:t>
                      </a: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знаменателем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9583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</a:rPr>
                        <a:t>Дроби с общим знаменателем </a:t>
                      </a:r>
                      <a:r>
                        <a:rPr lang="ru-RU" sz="1800" b="1" kern="50" dirty="0" smtClean="0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 </a:t>
                      </a:r>
                      <a:endParaRPr lang="ru-RU" sz="20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2564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53095" y="330747"/>
            <a:ext cx="20192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endParaRPr lang="ru-RU" altLang="ru-RU" sz="3200" b="1" kern="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6939" y="3046897"/>
                <a:ext cx="10310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39" y="3046897"/>
                <a:ext cx="1031051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02621" y="3046897"/>
                <a:ext cx="10310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21" y="3046897"/>
                <a:ext cx="103105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58303" y="3046897"/>
                <a:ext cx="10310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03" y="3046897"/>
                <a:ext cx="1031051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9601" y="3046897"/>
                <a:ext cx="10310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1" y="3046897"/>
                <a:ext cx="103105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69673" y="3046897"/>
                <a:ext cx="1031051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673" y="3046897"/>
                <a:ext cx="1031051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76564" y="3071261"/>
                <a:ext cx="1031051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564" y="3071261"/>
                <a:ext cx="1031051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94946" y="3218690"/>
                <a:ext cx="1031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946" y="3218690"/>
                <a:ext cx="103105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69" y="1690068"/>
            <a:ext cx="5689076" cy="4551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8763" y="2121031"/>
            <a:ext cx="4722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Сложите баллы, </a:t>
            </a:r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rgbClr val="002060"/>
                </a:solidFill>
              </a:rPr>
              <a:t>полученную сумму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переведите в </a:t>
            </a:r>
            <a:r>
              <a:rPr lang="ru-RU" sz="4000" b="1" dirty="0" smtClean="0">
                <a:solidFill>
                  <a:srgbClr val="FF0000"/>
                </a:solidFill>
              </a:rPr>
              <a:t>оценку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62897" y="1343363"/>
            <a:ext cx="46662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</a:t>
            </a:r>
            <a:endParaRPr lang="ru-RU" altLang="ru-RU" sz="4000" b="1" kern="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4342" y="2967335"/>
            <a:ext cx="88633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№ 801 (и – р)</a:t>
            </a:r>
            <a:endParaRPr lang="ru-RU" sz="11500" b="1" cap="none" spc="0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1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71671"/>
              </p:ext>
            </p:extLst>
          </p:nvPr>
        </p:nvGraphicFramePr>
        <p:xfrm>
          <a:off x="1975008" y="2366338"/>
          <a:ext cx="8244732" cy="3108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Самооценка</a:t>
                      </a:r>
                      <a:endParaRPr lang="ru-RU" sz="3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effectLst/>
                        </a:rPr>
                        <a:t>Проверка домашней работы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53006" y="895546"/>
            <a:ext cx="8597246" cy="1423448"/>
          </a:xfrm>
          <a:prstGeom prst="roundRect">
            <a:avLst/>
          </a:prstGeom>
          <a:solidFill>
            <a:srgbClr val="00E668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“Мне было на уроке интересно, </a:t>
            </a:r>
            <a:endParaRPr lang="ru-RU" sz="4000" kern="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kern="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4000" kern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всё понял</a:t>
            </a:r>
            <a:r>
              <a:rPr lang="ru-RU" sz="4000" kern="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3006" y="4419206"/>
            <a:ext cx="8597246" cy="142344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ru-RU" sz="4000" kern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Урок был интересен, но что-то осталось еще не понятным”.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3006" y="2717276"/>
            <a:ext cx="8597246" cy="142344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ru-RU" sz="4000" kern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Урок был интересен, но мне было трудно</a:t>
            </a:r>
            <a:r>
              <a:rPr lang="ru-RU" sz="4000" kern="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75750"/>
              </p:ext>
            </p:extLst>
          </p:nvPr>
        </p:nvGraphicFramePr>
        <p:xfrm>
          <a:off x="1975008" y="2331305"/>
          <a:ext cx="8244732" cy="2499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7992">
                  <a:extLst>
                    <a:ext uri="{9D8B030D-6E8A-4147-A177-3AD203B41FA5}">
                      <a16:colId xmlns:a16="http://schemas.microsoft.com/office/drawing/2014/main" val="800594163"/>
                    </a:ext>
                  </a:extLst>
                </a:gridCol>
                <a:gridCol w="4896740">
                  <a:extLst>
                    <a:ext uri="{9D8B030D-6E8A-4147-A177-3AD203B41FA5}">
                      <a16:colId xmlns:a16="http://schemas.microsoft.com/office/drawing/2014/main" val="17866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Деятельность учащегося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effectLst/>
                        </a:rPr>
                        <a:t>Прогнозируемая оценка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kern="1200" dirty="0" smtClean="0">
                          <a:effectLst/>
                        </a:rPr>
                        <a:t>Устный </a:t>
                      </a:r>
                    </a:p>
                    <a:p>
                      <a:r>
                        <a:rPr lang="ru-RU" sz="4000" kern="1200" dirty="0" smtClean="0">
                          <a:effectLst/>
                        </a:rPr>
                        <a:t>счет</a:t>
                      </a:r>
                      <a:endParaRPr lang="ru-RU" sz="4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953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40607" y="971154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 САМООЦЕНКИ</a:t>
            </a:r>
            <a:r>
              <a:rPr lang="ru-RU" sz="32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445" y="5606042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Максимальный балл - 3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297" y="731871"/>
            <a:ext cx="1096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  УСТНЫЙ  СЧЕТ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840" y="2245669"/>
            <a:ext cx="109471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48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48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48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48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48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48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48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8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48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ru-RU" sz="48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48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48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48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00E6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30594" y="2766961"/>
            <a:ext cx="10648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(4, 5) = 4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 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3392" y="2801144"/>
            <a:ext cx="10648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(2, 6) 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839" y="604875"/>
            <a:ext cx="109471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утверждение </a:t>
            </a:r>
            <a:r>
              <a:rPr lang="ru-RU" sz="3400" kern="5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поднимаем </a:t>
            </a:r>
            <a:r>
              <a:rPr lang="ru-RU" sz="3400" kern="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зелёную карточку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400" kern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3400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ВЕРНО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3400" kern="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красную карточку</a:t>
            </a:r>
            <a:r>
              <a:rPr lang="ru-RU" sz="3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312" y="2350093"/>
            <a:ext cx="10169495" cy="24697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3392" y="2801144"/>
            <a:ext cx="10648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НОК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(7, 12) </a:t>
            </a:r>
            <a:r>
              <a:rPr lang="ru-RU" sz="80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8000" b="1" kern="5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80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787</TotalTime>
  <Words>715</Words>
  <Application>Microsoft Office PowerPoint</Application>
  <PresentationFormat>Широкоэкранный</PresentationFormat>
  <Paragraphs>299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Garamond</vt:lpstr>
      <vt:lpstr>Symbol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Приведение дробей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Приведение дробей</dc:title>
  <dc:creator>Александр Галанин</dc:creator>
  <cp:lastModifiedBy>Александр Галанин</cp:lastModifiedBy>
  <cp:revision>104</cp:revision>
  <dcterms:created xsi:type="dcterms:W3CDTF">2020-01-27T16:46:54Z</dcterms:created>
  <dcterms:modified xsi:type="dcterms:W3CDTF">2020-02-01T09:16:24Z</dcterms:modified>
</cp:coreProperties>
</file>