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521497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ФУНКЦИЯ</a:t>
            </a:r>
            <a:r>
              <a:rPr lang="ru-RU" sz="4400" dirty="0" smtClean="0"/>
              <a:t>- это правило, </a:t>
            </a:r>
            <a:r>
              <a:rPr lang="ru-RU" sz="4400" b="1" dirty="0" smtClean="0">
                <a:solidFill>
                  <a:srgbClr val="7030A0"/>
                </a:solidFill>
              </a:rPr>
              <a:t>с помощью которого по </a:t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каждому </a:t>
            </a:r>
            <a:r>
              <a:rPr lang="ru-RU" sz="4400" dirty="0" smtClean="0"/>
              <a:t>значению </a:t>
            </a:r>
            <a:r>
              <a:rPr lang="ru-RU" sz="4400" b="1" dirty="0" smtClean="0">
                <a:solidFill>
                  <a:srgbClr val="7030A0"/>
                </a:solidFill>
              </a:rPr>
              <a:t>независимой переменной</a:t>
            </a:r>
            <a:r>
              <a:rPr lang="ru-RU" sz="4400" dirty="0" smtClean="0"/>
              <a:t> можно найти единственное значение  </a:t>
            </a:r>
            <a:r>
              <a:rPr lang="ru-RU" sz="4400" b="1" dirty="0" smtClean="0">
                <a:solidFill>
                  <a:srgbClr val="7030A0"/>
                </a:solidFill>
              </a:rPr>
              <a:t>зависимой</a:t>
            </a:r>
            <a:r>
              <a:rPr lang="ru-RU" sz="4400" dirty="0" smtClean="0"/>
              <a:t> переменной.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305800" cy="3439292"/>
          </a:xfrm>
        </p:spPr>
        <p:txBody>
          <a:bodyPr>
            <a:normAutofit/>
          </a:bodyPr>
          <a:lstStyle/>
          <a:p>
            <a:r>
              <a:rPr lang="ru-RU" dirty="0" smtClean="0"/>
              <a:t>Система оценки:</a:t>
            </a:r>
            <a:br>
              <a:rPr lang="ru-RU" dirty="0" smtClean="0"/>
            </a:br>
            <a:r>
              <a:rPr lang="ru-RU" dirty="0" smtClean="0"/>
              <a:t>8-9 правильных ответов – «5»</a:t>
            </a:r>
            <a:br>
              <a:rPr lang="ru-RU" dirty="0" smtClean="0"/>
            </a:br>
            <a:r>
              <a:rPr lang="ru-RU" dirty="0" smtClean="0"/>
              <a:t>6-7 правильных ответов – «4»</a:t>
            </a:r>
            <a:br>
              <a:rPr lang="ru-RU" dirty="0" smtClean="0"/>
            </a:br>
            <a:r>
              <a:rPr lang="ru-RU" dirty="0" smtClean="0"/>
              <a:t>5 правильных ответов – «3»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861" y="357167"/>
            <a:ext cx="7798477" cy="60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5491795"/>
              </p:ext>
            </p:extLst>
          </p:nvPr>
        </p:nvGraphicFramePr>
        <p:xfrm>
          <a:off x="755576" y="1124744"/>
          <a:ext cx="6999092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1166297"/>
                <a:gridCol w="1166297"/>
                <a:gridCol w="1166297"/>
                <a:gridCol w="1166297"/>
                <a:gridCol w="1166952"/>
                <a:gridCol w="1166952"/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вопроса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- 10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3730906"/>
              </p:ext>
            </p:extLst>
          </p:nvPr>
        </p:nvGraphicFramePr>
        <p:xfrm>
          <a:off x="755576" y="2780928"/>
          <a:ext cx="6984774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1163911"/>
                <a:gridCol w="1163911"/>
                <a:gridCol w="1163911"/>
                <a:gridCol w="1163911"/>
                <a:gridCol w="1164565"/>
                <a:gridCol w="1164565"/>
              </a:tblGrid>
              <a:tr h="28803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32" marR="40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вопроса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32" marR="40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32" marR="40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32" marR="40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32" marR="40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32" marR="40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32" marR="40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32" marR="40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32" marR="40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32" marR="40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- 7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32" marR="40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32" marR="40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32" marR="40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71600" y="45091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Система оценки: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5 - </a:t>
            </a:r>
            <a:r>
              <a:rPr lang="ru-RU" sz="2000" dirty="0">
                <a:solidFill>
                  <a:schemeClr val="tx2"/>
                </a:solidFill>
              </a:rPr>
              <a:t>правильных </a:t>
            </a:r>
            <a:r>
              <a:rPr lang="ru-RU" sz="2000" dirty="0" smtClean="0">
                <a:solidFill>
                  <a:schemeClr val="tx2"/>
                </a:solidFill>
              </a:rPr>
              <a:t>ответа </a:t>
            </a:r>
            <a:r>
              <a:rPr lang="ru-RU" sz="2000" dirty="0">
                <a:solidFill>
                  <a:schemeClr val="tx2"/>
                </a:solidFill>
              </a:rPr>
              <a:t>– «5»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4 - </a:t>
            </a:r>
            <a:r>
              <a:rPr lang="ru-RU" sz="2000" dirty="0">
                <a:solidFill>
                  <a:schemeClr val="tx2"/>
                </a:solidFill>
              </a:rPr>
              <a:t>правильных </a:t>
            </a:r>
            <a:r>
              <a:rPr lang="ru-RU" sz="2000" dirty="0" smtClean="0">
                <a:solidFill>
                  <a:schemeClr val="tx2"/>
                </a:solidFill>
              </a:rPr>
              <a:t>ответа </a:t>
            </a:r>
            <a:r>
              <a:rPr lang="ru-RU" sz="2000" dirty="0">
                <a:solidFill>
                  <a:schemeClr val="tx2"/>
                </a:solidFill>
              </a:rPr>
              <a:t>– «4»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3 - </a:t>
            </a:r>
            <a:r>
              <a:rPr lang="ru-RU" sz="2000" dirty="0">
                <a:solidFill>
                  <a:schemeClr val="tx2"/>
                </a:solidFill>
              </a:rPr>
              <a:t>правильных </a:t>
            </a:r>
            <a:r>
              <a:rPr lang="ru-RU" sz="2000" dirty="0" smtClean="0">
                <a:solidFill>
                  <a:schemeClr val="tx2"/>
                </a:solidFill>
              </a:rPr>
              <a:t>ответа </a:t>
            </a:r>
            <a:r>
              <a:rPr lang="ru-RU" sz="2000" dirty="0">
                <a:solidFill>
                  <a:schemeClr val="tx2"/>
                </a:solidFill>
              </a:rPr>
              <a:t>– «3»</a:t>
            </a:r>
          </a:p>
        </p:txBody>
      </p:sp>
    </p:spTree>
    <p:extLst>
      <p:ext uri="{BB962C8B-B14F-4D97-AF65-F5344CB8AC3E}">
        <p14:creationId xmlns:p14="http://schemas.microsoft.com/office/powerpoint/2010/main" val="18086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Параграф 20</a:t>
            </a:r>
          </a:p>
          <a:p>
            <a:pPr algn="ctr"/>
            <a:r>
              <a:rPr lang="ru-RU" sz="3600" dirty="0" smtClean="0"/>
              <a:t>№ 766  ИЛИ 768</a:t>
            </a:r>
          </a:p>
        </p:txBody>
      </p:sp>
    </p:spTree>
    <p:extLst>
      <p:ext uri="{BB962C8B-B14F-4D97-AF65-F5344CB8AC3E}">
        <p14:creationId xmlns:p14="http://schemas.microsoft.com/office/powerpoint/2010/main" val="417160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88840"/>
            <a:ext cx="4752528" cy="201622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СПАСИБО </a:t>
            </a:r>
            <a:br>
              <a:rPr lang="ru-RU" sz="6000" dirty="0" smtClean="0"/>
            </a:br>
            <a:r>
              <a:rPr lang="ru-RU" sz="6000" dirty="0" smtClean="0"/>
              <a:t>ЗА УРОК!!!!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90883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Функциональная зависимость – </a:t>
            </a:r>
            <a:r>
              <a:rPr lang="ru-RU" b="1" dirty="0" smtClean="0">
                <a:solidFill>
                  <a:srgbClr val="7030A0"/>
                </a:solidFill>
              </a:rPr>
              <a:t>это соответствующая зависимость одной переменной от другой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28628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Буквой </a:t>
            </a:r>
            <a:r>
              <a:rPr lang="en-US" sz="6600" dirty="0" smtClean="0"/>
              <a:t>x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en-US" sz="6600" dirty="0" smtClean="0"/>
              <a:t>-</a:t>
            </a:r>
            <a:r>
              <a:rPr lang="ru-RU" sz="6600" dirty="0" smtClean="0"/>
              <a:t> </a:t>
            </a:r>
            <a:r>
              <a:rPr lang="ru-RU" sz="6000" b="1" dirty="0" smtClean="0">
                <a:solidFill>
                  <a:srgbClr val="7030A0"/>
                </a:solidFill>
              </a:rPr>
              <a:t>обозначают 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независимую 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переменную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378621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Буквой </a:t>
            </a:r>
            <a:r>
              <a:rPr lang="en-US" sz="6600" dirty="0" smtClean="0"/>
              <a:t>y 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en-US" sz="6600" dirty="0" smtClean="0"/>
              <a:t>- </a:t>
            </a:r>
            <a:r>
              <a:rPr lang="ru-RU" sz="6000" b="1" dirty="0" smtClean="0">
                <a:solidFill>
                  <a:srgbClr val="7030A0"/>
                </a:solidFill>
              </a:rPr>
              <a:t>обозначают 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зависимую 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переменную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342902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y</a:t>
            </a:r>
            <a:r>
              <a:rPr lang="ru-RU" sz="6000" b="1" dirty="0" smtClean="0"/>
              <a:t>=</a:t>
            </a:r>
            <a:r>
              <a:rPr lang="en-US" sz="6000" b="1" dirty="0" smtClean="0"/>
              <a:t>f</a:t>
            </a:r>
            <a:r>
              <a:rPr lang="ru-RU" sz="6000" b="1" dirty="0" smtClean="0"/>
              <a:t>(</a:t>
            </a:r>
            <a:r>
              <a:rPr lang="en-US" sz="6000" b="1" dirty="0" smtClean="0"/>
              <a:t>x</a:t>
            </a:r>
            <a:r>
              <a:rPr lang="ru-RU" sz="6000" b="1" dirty="0" smtClean="0"/>
              <a:t>) – </a:t>
            </a:r>
            <a:r>
              <a:rPr lang="ru-RU" sz="6000" b="1" dirty="0" smtClean="0">
                <a:solidFill>
                  <a:srgbClr val="7030A0"/>
                </a:solidFill>
              </a:rPr>
              <a:t>показывает, что переменная </a:t>
            </a:r>
            <a:r>
              <a:rPr lang="en-US" sz="6000" b="1" dirty="0" smtClean="0">
                <a:solidFill>
                  <a:srgbClr val="7030A0"/>
                </a:solidFill>
              </a:rPr>
              <a:t>y</a:t>
            </a:r>
            <a:r>
              <a:rPr lang="ru-RU" sz="6000" b="1" dirty="0" smtClean="0">
                <a:solidFill>
                  <a:srgbClr val="7030A0"/>
                </a:solidFill>
              </a:rPr>
              <a:t> функционально зависит от переменной </a:t>
            </a:r>
            <a:r>
              <a:rPr lang="en-US" sz="6000" b="1" dirty="0" smtClean="0">
                <a:solidFill>
                  <a:srgbClr val="7030A0"/>
                </a:solidFill>
              </a:rPr>
              <a:t>x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29641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Аргумент функции –</a:t>
            </a:r>
            <a:r>
              <a:rPr lang="en-US" sz="6000" dirty="0" smtClean="0"/>
              <a:t>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smtClean="0">
                <a:solidFill>
                  <a:srgbClr val="7030A0"/>
                </a:solidFill>
              </a:rPr>
              <a:t>независимая переменная 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435771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Область определения – </a:t>
            </a:r>
            <a:r>
              <a:rPr lang="ru-RU" sz="6000" b="1" dirty="0" smtClean="0">
                <a:solidFill>
                  <a:srgbClr val="7030A0"/>
                </a:solidFill>
              </a:rPr>
              <a:t>это все значения, которые принимает аргумент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6785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Значение функции </a:t>
            </a:r>
            <a:r>
              <a:rPr lang="ru-RU" sz="6000" b="1" dirty="0" smtClean="0">
                <a:solidFill>
                  <a:srgbClr val="7030A0"/>
                </a:solidFill>
              </a:rPr>
              <a:t>– это значение зависимой переменной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305800" cy="415367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Область значений функции –</a:t>
            </a:r>
            <a:r>
              <a:rPr lang="ru-RU" sz="6000" b="1" dirty="0" smtClean="0">
                <a:solidFill>
                  <a:srgbClr val="7030A0"/>
                </a:solidFill>
              </a:rPr>
              <a:t>это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все значения, которые принимает  зависимая переменная 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103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Times New Roman</vt:lpstr>
      <vt:lpstr>Wingdings 2</vt:lpstr>
      <vt:lpstr>Поток</vt:lpstr>
      <vt:lpstr>       ФУНКЦИЯ- это правило, с помощью которого по  каждому значению независимой переменной можно найти единственное значение  зависимой переменной.  </vt:lpstr>
      <vt:lpstr>Функциональная зависимость – это соответствующая зависимость одной переменной от другой </vt:lpstr>
      <vt:lpstr>Буквой x - обозначают  независимую  переменную</vt:lpstr>
      <vt:lpstr>Буквой y   - обозначают  зависимую  переменную</vt:lpstr>
      <vt:lpstr>y=f(x) – показывает, что переменная y функционально зависит от переменной x</vt:lpstr>
      <vt:lpstr>Аргумент функции –  независимая переменная </vt:lpstr>
      <vt:lpstr>Область определения – это все значения, которые принимает аргумент</vt:lpstr>
      <vt:lpstr>Значение функции – это значение зависимой переменной</vt:lpstr>
      <vt:lpstr>Область значений функции –это все значения, которые принимает  зависимая переменная </vt:lpstr>
      <vt:lpstr>Система оценки: 8-9 правильных ответов – «5» 6-7 правильных ответов – «4» 5 правильных ответов – «3»</vt:lpstr>
      <vt:lpstr>Презентация PowerPoint</vt:lpstr>
      <vt:lpstr>Презентация PowerPoint</vt:lpstr>
      <vt:lpstr>Домашнее задание</vt:lpstr>
      <vt:lpstr>Презентация PowerPoint</vt:lpstr>
      <vt:lpstr>СПАСИБО  ЗА УРОК!!!!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ФУНКЦИЯ- это правило, с помощью которого по каждому значению независимой переменной можно найти единственное значение  зависимой переменной.  </dc:title>
  <dc:creator>Admin</dc:creator>
  <cp:lastModifiedBy>Ученик</cp:lastModifiedBy>
  <cp:revision>19</cp:revision>
  <dcterms:created xsi:type="dcterms:W3CDTF">2020-02-18T03:18:48Z</dcterms:created>
  <dcterms:modified xsi:type="dcterms:W3CDTF">2020-05-21T09:35:58Z</dcterms:modified>
</cp:coreProperties>
</file>